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8" autoAdjust="0"/>
    <p:restoredTop sz="94660"/>
  </p:normalViewPr>
  <p:slideViewPr>
    <p:cSldViewPr snapToGrid="0">
      <p:cViewPr>
        <p:scale>
          <a:sx n="100" d="100"/>
          <a:sy n="100" d="100"/>
        </p:scale>
        <p:origin x="138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al__ma_Sayfas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5139647906661615E-2"/>
          <c:y val="1.4436817026643064E-2"/>
          <c:w val="0.97237180335382323"/>
          <c:h val="0.82349096441695069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Sayfa1!$A$1:$B$11</c:f>
              <c:multiLvlStrCache>
                <c:ptCount val="11"/>
                <c:lvl>
                  <c:pt idx="0">
                    <c:v>1983-1987</c:v>
                  </c:pt>
                  <c:pt idx="1">
                    <c:v>1987-1991</c:v>
                  </c:pt>
                  <c:pt idx="2">
                    <c:v>1991-1995</c:v>
                  </c:pt>
                  <c:pt idx="3">
                    <c:v>1995-1999</c:v>
                  </c:pt>
                  <c:pt idx="4">
                    <c:v>1999-2002</c:v>
                  </c:pt>
                  <c:pt idx="5">
                    <c:v>2002-2007</c:v>
                  </c:pt>
                  <c:pt idx="6">
                    <c:v>2007-2011</c:v>
                  </c:pt>
                  <c:pt idx="7">
                    <c:v>2011-2015</c:v>
                  </c:pt>
                  <c:pt idx="8">
                    <c:v>2015-2015</c:v>
                  </c:pt>
                  <c:pt idx="9">
                    <c:v>2015-2018</c:v>
                  </c:pt>
                  <c:pt idx="10">
                    <c:v>2018  -  …</c:v>
                  </c:pt>
                </c:lvl>
                <c:lvl>
                  <c:pt idx="0">
                    <c:v>17</c:v>
                  </c:pt>
                  <c:pt idx="1">
                    <c:v>18</c:v>
                  </c:pt>
                  <c:pt idx="2">
                    <c:v>19</c:v>
                  </c:pt>
                  <c:pt idx="3">
                    <c:v>20</c:v>
                  </c:pt>
                  <c:pt idx="4">
                    <c:v>21</c:v>
                  </c:pt>
                  <c:pt idx="5">
                    <c:v>22</c:v>
                  </c:pt>
                  <c:pt idx="6">
                    <c:v>23</c:v>
                  </c:pt>
                  <c:pt idx="7">
                    <c:v>24</c:v>
                  </c:pt>
                  <c:pt idx="8">
                    <c:v>25</c:v>
                  </c:pt>
                  <c:pt idx="9">
                    <c:v>26</c:v>
                  </c:pt>
                  <c:pt idx="10">
                    <c:v>27</c:v>
                  </c:pt>
                </c:lvl>
              </c:multiLvlStrCache>
            </c:multiLvlStrRef>
          </c:cat>
          <c:val>
            <c:numRef>
              <c:f>Sayfa1!$C$1:$C$11</c:f>
              <c:numCache>
                <c:formatCode>General</c:formatCode>
                <c:ptCount val="11"/>
                <c:pt idx="0">
                  <c:v>29</c:v>
                </c:pt>
                <c:pt idx="1">
                  <c:v>29</c:v>
                </c:pt>
                <c:pt idx="2">
                  <c:v>31</c:v>
                </c:pt>
                <c:pt idx="3">
                  <c:v>44</c:v>
                </c:pt>
                <c:pt idx="4">
                  <c:v>69</c:v>
                </c:pt>
                <c:pt idx="5">
                  <c:v>82</c:v>
                </c:pt>
                <c:pt idx="6">
                  <c:v>106</c:v>
                </c:pt>
                <c:pt idx="7">
                  <c:v>121</c:v>
                </c:pt>
                <c:pt idx="8">
                  <c:v>121</c:v>
                </c:pt>
                <c:pt idx="9">
                  <c:v>132</c:v>
                </c:pt>
                <c:pt idx="10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BD-4ED8-A161-1724F277E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0445256"/>
        <c:axId val="320448208"/>
        <c:axId val="0"/>
      </c:bar3DChart>
      <c:catAx>
        <c:axId val="32044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320448208"/>
        <c:crosses val="autoZero"/>
        <c:auto val="1"/>
        <c:lblAlgn val="ctr"/>
        <c:lblOffset val="100"/>
        <c:noMultiLvlLbl val="0"/>
      </c:catAx>
      <c:valAx>
        <c:axId val="3204482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crossAx val="320445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2">
        <a:lumMod val="40000"/>
        <a:lumOff val="6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C6F72-58AF-460F-94A4-AC8210173D5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F3ACA1-282A-45A5-9D9C-942667AFE2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6147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E0D5-F9DE-4430-AAF4-A875A36770B0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1780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0030-18C0-4503-B0F9-8720F9439E95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483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FCCE-7945-4D94-A279-C791B54CE397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9930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9F0A-1CD5-477A-9193-EA971958E4F1}" type="datetime1">
              <a:rPr lang="tr-TR" smtClean="0"/>
              <a:t>14.10.2019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8146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A6EC-BA24-43DE-97E6-434EC6A5247D}" type="datetime1">
              <a:rPr lang="tr-TR" smtClean="0"/>
              <a:t>14.10.2019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390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602B7-8F5E-4901-A18E-8E77EFCC764F}" type="datetime1">
              <a:rPr lang="tr-TR" smtClean="0"/>
              <a:t>14.10.2019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2116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967D-F95C-4967-AAFA-2B6C78322ED9}" type="datetime1">
              <a:rPr lang="tr-TR" smtClean="0"/>
              <a:t>14.10.2019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070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34AB-1AD0-4188-9A58-BF46FCBFDE1C}" type="datetime1">
              <a:rPr lang="tr-TR" smtClean="0"/>
              <a:t>14.10.2019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336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4B38-AAC2-4127-9A64-B3326D3F904D}" type="datetime1">
              <a:rPr lang="tr-TR" smtClean="0"/>
              <a:t>14.10.2019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521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DE78-778D-4F94-90AB-2AD167546E72}" type="datetime1">
              <a:rPr lang="tr-TR" smtClean="0"/>
              <a:t>14.10.2019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391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4AE4-0736-4310-9AA5-DB731C2A1A41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4044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C0C1-ED37-48AA-A580-B0CF917D7561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9999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A72D-C942-4873-932A-0597C49B583F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522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5A21-AA41-4833-89D9-50A028BCD0B2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3052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B103B-704F-4968-9E12-0E4CA23B7B8C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6298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731-CEDA-4D7B-9C96-F14133B49200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2537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B5505-6EF2-451C-88A2-36DFB456D3CD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5534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7031570-DD08-4CDE-85B7-1A31D719E363}" type="datetime1">
              <a:rPr lang="tr-TR" smtClean="0"/>
              <a:t>14.10.2019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D78BDBE-AC6A-4AF9-9B62-24C7C5E199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273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244600" y="279400"/>
            <a:ext cx="10096500" cy="2768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800" b="1" dirty="0">
                <a:solidFill>
                  <a:srgbClr val="4472C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PARLIAMENTARY DIPLOMACY </a:t>
            </a:r>
            <a:r>
              <a:rPr lang="tr-TR" sz="4800" b="1" dirty="0" smtClean="0">
                <a:solidFill>
                  <a:srgbClr val="4472C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tr-TR" sz="4800" b="1" dirty="0" smtClean="0">
                <a:solidFill>
                  <a:srgbClr val="4472C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2000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2000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MECHANISM </a:t>
            </a:r>
            <a:r>
              <a:rPr lang="en-GB" sz="2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tr-TR" sz="48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tr-TR" sz="48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48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TURKISH PARLIAMENT</a:t>
            </a:r>
            <a:endParaRPr lang="tr-TR" sz="4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-1" y="5617029"/>
            <a:ext cx="2772229" cy="15240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tr-TR" sz="1400" b="1" dirty="0" smtClean="0"/>
              <a:t>Halit </a:t>
            </a:r>
            <a:r>
              <a:rPr lang="tr-TR" sz="1400" b="1" dirty="0" err="1" smtClean="0"/>
              <a:t>Tunçkaşık</a:t>
            </a:r>
            <a:endParaRPr lang="tr-TR" sz="1400" b="1" dirty="0" smtClean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	</a:t>
            </a:r>
            <a:endParaRPr lang="tr-TR" sz="1400" dirty="0" smtClean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tr-TR" sz="1400" dirty="0" smtClean="0"/>
              <a:t>Grand </a:t>
            </a:r>
            <a:r>
              <a:rPr lang="tr-TR" sz="1400" dirty="0" err="1" smtClean="0"/>
              <a:t>National</a:t>
            </a:r>
            <a:r>
              <a:rPr lang="tr-TR" sz="1400" dirty="0" smtClean="0"/>
              <a:t> Assembly of </a:t>
            </a:r>
            <a:r>
              <a:rPr lang="tr-TR" sz="1400" dirty="0" err="1" smtClean="0"/>
              <a:t>Turkey</a:t>
            </a:r>
            <a:endParaRPr lang="tr-TR" sz="1400" dirty="0" smtClean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tr-TR" sz="1400" dirty="0" err="1" smtClean="0"/>
              <a:t>Reseach</a:t>
            </a:r>
            <a:r>
              <a:rPr lang="tr-TR" sz="1400" dirty="0" smtClean="0"/>
              <a:t> Services </a:t>
            </a:r>
            <a:r>
              <a:rPr lang="tr-TR" sz="1400" dirty="0" err="1" smtClean="0"/>
              <a:t>Department</a:t>
            </a:r>
            <a:endParaRPr lang="tr-TR" sz="1400" dirty="0"/>
          </a:p>
        </p:txBody>
      </p:sp>
      <p:pic>
        <p:nvPicPr>
          <p:cNvPr id="9" name="Picture 3" descr="\\EPRSBRUSNVF01\Users$\KKOCAK\Desktop\ARMER\tbmm plenary2.jpg"/>
          <p:cNvPicPr/>
          <p:nvPr/>
        </p:nvPicPr>
        <p:blipFill>
          <a:blip r:embed="rId2" cstate="print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3735840"/>
            <a:ext cx="5165407" cy="2643189"/>
          </a:xfrm>
          <a:prstGeom prst="ellipse">
            <a:avLst/>
          </a:prstGeom>
          <a:ln w="3175" cap="rnd">
            <a:solidFill>
              <a:sysClr val="window" lastClr="FFFF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24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1" y="1003300"/>
            <a:ext cx="9467545" cy="1435099"/>
          </a:xfrm>
        </p:spPr>
        <p:txBody>
          <a:bodyPr/>
          <a:lstStyle/>
          <a:p>
            <a:r>
              <a:rPr lang="tr-TR" dirty="0" err="1" smtClean="0">
                <a:solidFill>
                  <a:srgbClr val="0070C0"/>
                </a:solidFill>
              </a:rPr>
              <a:t>Two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sections</a:t>
            </a:r>
            <a:r>
              <a:rPr lang="tr-TR" dirty="0" smtClean="0">
                <a:solidFill>
                  <a:srgbClr val="0070C0"/>
                </a:solidFill>
              </a:rPr>
              <a:t>: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933701" y="2184401"/>
            <a:ext cx="7810500" cy="28067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tr-TR" dirty="0" smtClean="0"/>
              <a:t>1-General </a:t>
            </a:r>
            <a:r>
              <a:rPr lang="tr-TR" dirty="0" err="1" smtClean="0"/>
              <a:t>evaluations</a:t>
            </a:r>
            <a:r>
              <a:rPr lang="tr-TR" dirty="0" smtClean="0"/>
              <a:t> on </a:t>
            </a:r>
            <a:r>
              <a:rPr lang="tr-TR" dirty="0" err="1" smtClean="0"/>
              <a:t>development</a:t>
            </a:r>
            <a:r>
              <a:rPr lang="tr-TR" dirty="0" smtClean="0"/>
              <a:t> of P.D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2-Case of </a:t>
            </a:r>
            <a:r>
              <a:rPr lang="tr-TR" dirty="0" err="1" smtClean="0"/>
              <a:t>Turkey</a:t>
            </a:r>
            <a:r>
              <a:rPr lang="tr-TR" dirty="0" smtClean="0"/>
              <a:t> : </a:t>
            </a:r>
            <a:r>
              <a:rPr lang="tr-TR" dirty="0" err="1" smtClean="0"/>
              <a:t>practices</a:t>
            </a:r>
            <a:r>
              <a:rPr lang="tr-TR" dirty="0" smtClean="0"/>
              <a:t>, </a:t>
            </a:r>
            <a:r>
              <a:rPr lang="tr-TR" dirty="0" err="1" smtClean="0"/>
              <a:t>rules</a:t>
            </a:r>
            <a:r>
              <a:rPr lang="tr-TR" dirty="0" smtClean="0"/>
              <a:t>, </a:t>
            </a:r>
            <a:r>
              <a:rPr lang="tr-TR" dirty="0" err="1" smtClean="0"/>
              <a:t>tendencies</a:t>
            </a:r>
            <a:r>
              <a:rPr lang="tr-TR" dirty="0" smtClean="0"/>
              <a:t> on PD.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979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66900" y="685801"/>
            <a:ext cx="6819900" cy="1640250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GENERAL EVALUATIONS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95525" y="2326052"/>
            <a:ext cx="4156075" cy="27073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000" dirty="0" err="1" smtClean="0"/>
              <a:t>Diplomacy</a:t>
            </a:r>
            <a:r>
              <a:rPr lang="tr-TR" sz="2000" dirty="0"/>
              <a:t> </a:t>
            </a:r>
            <a:r>
              <a:rPr lang="tr-TR" sz="2000" dirty="0" smtClean="0"/>
              <a:t>(</a:t>
            </a:r>
            <a:r>
              <a:rPr lang="tr-TR" sz="2000" dirty="0" err="1" smtClean="0"/>
              <a:t>lexical</a:t>
            </a:r>
            <a:r>
              <a:rPr lang="tr-TR" sz="20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Diplomacy</a:t>
            </a:r>
            <a:r>
              <a:rPr lang="tr-TR" sz="2000" dirty="0"/>
              <a:t> </a:t>
            </a:r>
            <a:r>
              <a:rPr lang="tr-TR" sz="2000" dirty="0" smtClean="0"/>
              <a:t>(</a:t>
            </a:r>
            <a:r>
              <a:rPr lang="tr-TR" sz="2000" dirty="0" err="1" smtClean="0"/>
              <a:t>Term</a:t>
            </a:r>
            <a:r>
              <a:rPr lang="tr-TR" sz="20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Parliamentary </a:t>
            </a:r>
            <a:r>
              <a:rPr lang="tr-TR" sz="2000" dirty="0" err="1" smtClean="0"/>
              <a:t>Diplomacy</a:t>
            </a:r>
            <a:r>
              <a:rPr lang="tr-TR" sz="2000" dirty="0" smtClean="0"/>
              <a:t> (</a:t>
            </a:r>
            <a:r>
              <a:rPr lang="tr-TR" sz="2000" dirty="0" err="1" smtClean="0"/>
              <a:t>traditional</a:t>
            </a:r>
            <a:r>
              <a:rPr lang="tr-TR" sz="2000" dirty="0" smtClean="0"/>
              <a:t> </a:t>
            </a:r>
            <a:r>
              <a:rPr lang="tr-TR" sz="2000" dirty="0" err="1" smtClean="0"/>
              <a:t>content</a:t>
            </a:r>
            <a:r>
              <a:rPr lang="tr-TR" sz="2000" dirty="0" smtClean="0"/>
              <a:t>- 1950-1990)</a:t>
            </a:r>
            <a:endParaRPr lang="tr-TR" sz="2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3</a:t>
            </a:fld>
            <a:endParaRPr lang="tr-TR"/>
          </a:p>
        </p:txBody>
      </p:sp>
      <p:pic>
        <p:nvPicPr>
          <p:cNvPr id="6" name="Resim 5" descr="diplomacy ile ilgili görsel sonucu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186" y="2326051"/>
            <a:ext cx="3640253" cy="2290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084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traditional korean men wear ile ilgili görsel sonucu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391" y="1367244"/>
            <a:ext cx="1838632" cy="27855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8548229" cy="1752599"/>
          </a:xfrm>
        </p:spPr>
        <p:txBody>
          <a:bodyPr>
            <a:normAutofit/>
          </a:bodyPr>
          <a:lstStyle/>
          <a:p>
            <a:r>
              <a:rPr lang="tr-TR" sz="2800" dirty="0" smtClean="0">
                <a:solidFill>
                  <a:srgbClr val="0070C0"/>
                </a:solidFill>
              </a:rPr>
              <a:t>Parliamentary </a:t>
            </a:r>
            <a:r>
              <a:rPr lang="tr-TR" sz="2800" dirty="0" err="1" smtClean="0">
                <a:solidFill>
                  <a:srgbClr val="0070C0"/>
                </a:solidFill>
              </a:rPr>
              <a:t>Diplomacy</a:t>
            </a:r>
            <a:r>
              <a:rPr lang="tr-TR" sz="2800" dirty="0" smtClean="0">
                <a:solidFill>
                  <a:srgbClr val="0070C0"/>
                </a:solidFill>
              </a:rPr>
              <a:t> (</a:t>
            </a:r>
            <a:r>
              <a:rPr lang="tr-TR" sz="2800" dirty="0" err="1" smtClean="0">
                <a:solidFill>
                  <a:srgbClr val="0070C0"/>
                </a:solidFill>
              </a:rPr>
              <a:t>traditional</a:t>
            </a: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err="1" smtClean="0">
                <a:solidFill>
                  <a:srgbClr val="0070C0"/>
                </a:solidFill>
              </a:rPr>
              <a:t>perception</a:t>
            </a:r>
            <a:r>
              <a:rPr lang="tr-TR" sz="2800" dirty="0" smtClean="0">
                <a:solidFill>
                  <a:srgbClr val="0070C0"/>
                </a:solidFill>
              </a:rPr>
              <a:t>)</a:t>
            </a:r>
            <a:endParaRPr lang="tr-TR" sz="28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39815" y="1797802"/>
            <a:ext cx="6316785" cy="4069329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GB" sz="2000" dirty="0"/>
              <a:t>Diplomatic representation of </a:t>
            </a:r>
            <a:r>
              <a:rPr lang="en-GB" sz="2000" dirty="0" smtClean="0"/>
              <a:t>states</a:t>
            </a:r>
            <a:r>
              <a:rPr lang="tr-TR" sz="2000" dirty="0" smtClean="0"/>
              <a:t> (UN </a:t>
            </a:r>
            <a:r>
              <a:rPr lang="en-GB" sz="2000" dirty="0" smtClean="0"/>
              <a:t>Parliamentary </a:t>
            </a:r>
            <a:r>
              <a:rPr lang="en-GB" sz="2000" dirty="0"/>
              <a:t>Assembly, </a:t>
            </a:r>
            <a:r>
              <a:rPr lang="tr-TR" sz="2000" dirty="0" smtClean="0"/>
              <a:t>P</a:t>
            </a:r>
            <a:r>
              <a:rPr lang="en-GB" sz="2000" dirty="0" err="1" smtClean="0"/>
              <a:t>arliamentary</a:t>
            </a:r>
            <a:r>
              <a:rPr lang="en-GB" sz="2000" dirty="0" smtClean="0"/>
              <a:t> </a:t>
            </a:r>
            <a:r>
              <a:rPr lang="tr-TR" sz="2000" dirty="0"/>
              <a:t>A</a:t>
            </a:r>
            <a:r>
              <a:rPr lang="en-GB" sz="2000" dirty="0" err="1" smtClean="0"/>
              <a:t>ssembly</a:t>
            </a:r>
            <a:r>
              <a:rPr lang="en-GB" sz="2000" dirty="0" smtClean="0"/>
              <a:t> </a:t>
            </a:r>
            <a:r>
              <a:rPr lang="en-GB" sz="2000" dirty="0"/>
              <a:t>of the </a:t>
            </a:r>
            <a:r>
              <a:rPr lang="tr-TR" sz="2000" dirty="0" err="1" smtClean="0"/>
              <a:t>CoE</a:t>
            </a:r>
            <a:r>
              <a:rPr lang="tr-TR" sz="2000" dirty="0" smtClean="0"/>
              <a:t>)</a:t>
            </a:r>
            <a:r>
              <a:rPr lang="en-GB" sz="2000" dirty="0" smtClean="0"/>
              <a:t>. </a:t>
            </a:r>
            <a:endParaRPr lang="tr-TR" sz="2000" dirty="0" smtClean="0"/>
          </a:p>
          <a:p>
            <a:pPr lvl="0">
              <a:lnSpc>
                <a:spcPct val="150000"/>
              </a:lnSpc>
            </a:pPr>
            <a:r>
              <a:rPr lang="tr-TR" sz="2000" dirty="0" smtClean="0"/>
              <a:t>P</a:t>
            </a:r>
            <a:r>
              <a:rPr lang="en-GB" sz="2000" dirty="0" err="1" smtClean="0"/>
              <a:t>arliament</a:t>
            </a:r>
            <a:r>
              <a:rPr lang="tr-TR" sz="2000" dirty="0" smtClean="0"/>
              <a:t>s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en-GB" sz="2000" dirty="0" smtClean="0"/>
              <a:t>facilitate </a:t>
            </a:r>
            <a:r>
              <a:rPr lang="en-GB" sz="2000" dirty="0"/>
              <a:t>the conduct of classical </a:t>
            </a:r>
            <a:r>
              <a:rPr lang="en-GB" sz="2000" dirty="0" smtClean="0"/>
              <a:t>diplomacy.</a:t>
            </a:r>
            <a:endParaRPr lang="tr-TR" sz="2000" dirty="0"/>
          </a:p>
          <a:p>
            <a:pPr lvl="0">
              <a:lnSpc>
                <a:spcPct val="150000"/>
              </a:lnSpc>
            </a:pPr>
            <a:r>
              <a:rPr lang="en-GB" sz="2000" dirty="0" smtClean="0"/>
              <a:t>Parliaments </a:t>
            </a:r>
            <a:r>
              <a:rPr lang="tr-TR" sz="2000" dirty="0" smtClean="0"/>
              <a:t>as </a:t>
            </a:r>
            <a:r>
              <a:rPr lang="en-GB" sz="2000" dirty="0" smtClean="0"/>
              <a:t>component </a:t>
            </a:r>
            <a:r>
              <a:rPr lang="en-GB" sz="2000" dirty="0"/>
              <a:t>of a </a:t>
            </a:r>
            <a:r>
              <a:rPr lang="tr-TR" sz="2000" dirty="0" err="1" smtClean="0"/>
              <a:t>states</a:t>
            </a:r>
            <a:r>
              <a:rPr lang="tr-TR" sz="2000" dirty="0" smtClean="0"/>
              <a:t> </a:t>
            </a:r>
            <a:r>
              <a:rPr lang="en-GB" sz="2000" dirty="0" smtClean="0"/>
              <a:t>foreign policy</a:t>
            </a:r>
            <a:endParaRPr lang="tr-TR" sz="2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73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12258" y="685800"/>
            <a:ext cx="5515897" cy="1752599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70C0"/>
                </a:solidFill>
              </a:rPr>
              <a:t>Extention </a:t>
            </a:r>
            <a:r>
              <a:rPr lang="en-GB" sz="1300" dirty="0">
                <a:solidFill>
                  <a:srgbClr val="0070C0"/>
                </a:solidFill>
              </a:rPr>
              <a:t>of the </a:t>
            </a:r>
            <a:r>
              <a:rPr lang="tr-TR" dirty="0" smtClean="0">
                <a:solidFill>
                  <a:srgbClr val="0070C0"/>
                </a:solidFill>
              </a:rPr>
              <a:t>Content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sz="1400" dirty="0" smtClean="0">
                <a:solidFill>
                  <a:srgbClr val="0070C0"/>
                </a:solidFill>
              </a:rPr>
              <a:t>and </a:t>
            </a:r>
            <a:r>
              <a:rPr lang="en-GB" dirty="0" smtClean="0">
                <a:solidFill>
                  <a:srgbClr val="0070C0"/>
                </a:solidFill>
              </a:rPr>
              <a:t>Reasons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019425" y="1690778"/>
            <a:ext cx="6823075" cy="4176354"/>
          </a:xfrm>
        </p:spPr>
        <p:txBody>
          <a:bodyPr>
            <a:normAutofit/>
          </a:bodyPr>
          <a:lstStyle/>
          <a:p>
            <a:r>
              <a:rPr lang="en-GB" sz="2200" dirty="0" smtClean="0"/>
              <a:t>End of bipolar World</a:t>
            </a:r>
          </a:p>
          <a:p>
            <a:r>
              <a:rPr lang="en-GB" sz="2200" dirty="0" smtClean="0"/>
              <a:t>Communication Revolution</a:t>
            </a:r>
          </a:p>
          <a:p>
            <a:r>
              <a:rPr lang="en-GB" sz="2200" dirty="0" smtClean="0"/>
              <a:t>Inefficacy of traditional diplomacy</a:t>
            </a:r>
          </a:p>
          <a:p>
            <a:r>
              <a:rPr lang="en-GB" sz="2200" dirty="0" smtClean="0"/>
              <a:t>Blurring of boundaries</a:t>
            </a:r>
          </a:p>
          <a:p>
            <a:r>
              <a:rPr lang="en-GB" sz="2200" dirty="0" smtClean="0"/>
              <a:t>Increased interdependence </a:t>
            </a:r>
          </a:p>
          <a:p>
            <a:r>
              <a:rPr lang="en-GB" sz="2200" dirty="0" smtClean="0"/>
              <a:t>Transnational issues</a:t>
            </a:r>
            <a:endParaRPr lang="en-GB" sz="22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5</a:t>
            </a:fld>
            <a:endParaRPr lang="tr-TR"/>
          </a:p>
        </p:txBody>
      </p:sp>
      <p:pic>
        <p:nvPicPr>
          <p:cNvPr id="6" name="Resim 5" descr="İlgili resi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322" y="2135650"/>
            <a:ext cx="3070074" cy="2550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11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93711" y="838200"/>
            <a:ext cx="10018713" cy="1752599"/>
          </a:xfrm>
        </p:spPr>
        <p:txBody>
          <a:bodyPr/>
          <a:lstStyle/>
          <a:p>
            <a:r>
              <a:rPr lang="tr-TR" dirty="0" smtClean="0">
                <a:solidFill>
                  <a:srgbClr val="0070C0"/>
                </a:solidFill>
              </a:rPr>
              <a:t>Modern PD / </a:t>
            </a:r>
            <a:r>
              <a:rPr lang="tr-TR" dirty="0" err="1" smtClean="0">
                <a:solidFill>
                  <a:srgbClr val="0070C0"/>
                </a:solidFill>
              </a:rPr>
              <a:t>Rich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>
                <a:solidFill>
                  <a:srgbClr val="0070C0"/>
                </a:solidFill>
              </a:rPr>
              <a:t>C</a:t>
            </a:r>
            <a:r>
              <a:rPr lang="tr-TR" dirty="0" smtClean="0">
                <a:solidFill>
                  <a:srgbClr val="0070C0"/>
                </a:solidFill>
              </a:rPr>
              <a:t>ontent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49236" y="2235200"/>
            <a:ext cx="6848764" cy="3860800"/>
          </a:xfrm>
        </p:spPr>
        <p:txBody>
          <a:bodyPr>
            <a:normAutofit/>
          </a:bodyPr>
          <a:lstStyle/>
          <a:p>
            <a:r>
              <a:rPr lang="tr-TR" sz="2200" dirty="0" err="1" smtClean="0"/>
              <a:t>Accumulation</a:t>
            </a:r>
            <a:r>
              <a:rPr lang="tr-TR" sz="2200" dirty="0" smtClean="0"/>
              <a:t> of </a:t>
            </a:r>
            <a:r>
              <a:rPr lang="tr-TR" sz="2200" dirty="0" err="1" smtClean="0"/>
              <a:t>old</a:t>
            </a:r>
            <a:r>
              <a:rPr lang="tr-TR" sz="2200" dirty="0" smtClean="0"/>
              <a:t> </a:t>
            </a:r>
            <a:r>
              <a:rPr lang="tr-TR" sz="2200" dirty="0" err="1" smtClean="0"/>
              <a:t>and</a:t>
            </a:r>
            <a:r>
              <a:rPr lang="tr-TR" sz="2200" dirty="0" smtClean="0"/>
              <a:t> </a:t>
            </a:r>
            <a:r>
              <a:rPr lang="tr-TR" sz="2200" dirty="0" err="1" smtClean="0"/>
              <a:t>new</a:t>
            </a:r>
            <a:r>
              <a:rPr lang="tr-TR" sz="2200" dirty="0" smtClean="0"/>
              <a:t> </a:t>
            </a:r>
            <a:r>
              <a:rPr lang="tr-TR" sz="2200" dirty="0" err="1" smtClean="0"/>
              <a:t>practices</a:t>
            </a:r>
            <a:endParaRPr lang="tr-TR" sz="2200" dirty="0" smtClean="0"/>
          </a:p>
          <a:p>
            <a:r>
              <a:rPr lang="tr-TR" sz="2200" dirty="0" smtClean="0"/>
              <a:t>Parliamentary </a:t>
            </a:r>
            <a:r>
              <a:rPr lang="tr-TR" sz="2200" dirty="0" err="1" smtClean="0"/>
              <a:t>interactions</a:t>
            </a:r>
            <a:r>
              <a:rPr lang="tr-TR" sz="2200" dirty="0" smtClean="0"/>
              <a:t> </a:t>
            </a:r>
            <a:r>
              <a:rPr lang="tr-TR" sz="2200" dirty="0" err="1" smtClean="0"/>
              <a:t>with</a:t>
            </a:r>
            <a:r>
              <a:rPr lang="tr-TR" sz="2200" dirty="0"/>
              <a:t> </a:t>
            </a:r>
            <a:r>
              <a:rPr lang="tr-TR" sz="2200" dirty="0" err="1" smtClean="0"/>
              <a:t>all</a:t>
            </a:r>
            <a:r>
              <a:rPr lang="tr-TR" sz="2200" dirty="0" smtClean="0"/>
              <a:t> </a:t>
            </a:r>
            <a:r>
              <a:rPr lang="tr-TR" sz="2200" dirty="0" err="1" smtClean="0"/>
              <a:t>foreign</a:t>
            </a:r>
            <a:r>
              <a:rPr lang="tr-TR" sz="2200" dirty="0" smtClean="0"/>
              <a:t> </a:t>
            </a:r>
            <a:r>
              <a:rPr lang="tr-TR" sz="2200" dirty="0" err="1" smtClean="0"/>
              <a:t>entities</a:t>
            </a:r>
            <a:endParaRPr lang="tr-TR" sz="2200" dirty="0" smtClean="0"/>
          </a:p>
          <a:p>
            <a:r>
              <a:rPr lang="tr-TR" sz="2200" dirty="0" smtClean="0"/>
              <a:t>Parliamentary as </a:t>
            </a:r>
            <a:r>
              <a:rPr lang="tr-TR" sz="2200" dirty="0" err="1" smtClean="0"/>
              <a:t>outonomous</a:t>
            </a:r>
            <a:r>
              <a:rPr lang="tr-TR" sz="2200" dirty="0" smtClean="0"/>
              <a:t> </a:t>
            </a:r>
            <a:r>
              <a:rPr lang="tr-TR" sz="2200" dirty="0" err="1" smtClean="0"/>
              <a:t>agents</a:t>
            </a:r>
            <a:endParaRPr lang="tr-TR" sz="2200" dirty="0" smtClean="0"/>
          </a:p>
          <a:p>
            <a:r>
              <a:rPr lang="tr-TR" sz="2200" dirty="0" err="1" smtClean="0"/>
              <a:t>More</a:t>
            </a:r>
            <a:r>
              <a:rPr lang="tr-TR" sz="2200" dirty="0" smtClean="0"/>
              <a:t> </a:t>
            </a:r>
            <a:r>
              <a:rPr lang="tr-TR" sz="2200" dirty="0" err="1" smtClean="0"/>
              <a:t>active</a:t>
            </a:r>
            <a:r>
              <a:rPr lang="tr-TR" sz="2200" dirty="0" smtClean="0"/>
              <a:t> role</a:t>
            </a:r>
          </a:p>
          <a:p>
            <a:r>
              <a:rPr lang="tr-TR" sz="2200" dirty="0"/>
              <a:t>D</a:t>
            </a:r>
            <a:r>
              <a:rPr lang="en-US" sz="2200" dirty="0" err="1" smtClean="0"/>
              <a:t>iversification</a:t>
            </a:r>
            <a:r>
              <a:rPr lang="en-US" sz="2200" dirty="0" smtClean="0"/>
              <a:t> </a:t>
            </a:r>
            <a:r>
              <a:rPr lang="en-US" sz="2200" dirty="0"/>
              <a:t>of institutions and methods</a:t>
            </a:r>
            <a:endParaRPr lang="tr-TR" sz="2200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6</a:t>
            </a:fld>
            <a:endParaRPr lang="tr-TR"/>
          </a:p>
        </p:txBody>
      </p:sp>
      <p:pic>
        <p:nvPicPr>
          <p:cNvPr id="5" name="Resim 4" descr="http://www.assembly.go.kr/photo/977058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185" y="1466271"/>
            <a:ext cx="2220478" cy="2521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872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>
                <a:solidFill>
                  <a:srgbClr val="0070C0"/>
                </a:solidFill>
              </a:rPr>
              <a:t>Participation of </a:t>
            </a:r>
            <a:r>
              <a:rPr lang="tr-TR" sz="2800" dirty="0" err="1" smtClean="0">
                <a:solidFill>
                  <a:srgbClr val="0070C0"/>
                </a:solidFill>
              </a:rPr>
              <a:t>Turkish</a:t>
            </a: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err="1" smtClean="0">
                <a:solidFill>
                  <a:srgbClr val="0070C0"/>
                </a:solidFill>
              </a:rPr>
              <a:t>Parliament</a:t>
            </a: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err="1" smtClean="0">
                <a:solidFill>
                  <a:srgbClr val="0070C0"/>
                </a:solidFill>
              </a:rPr>
              <a:t>to</a:t>
            </a: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err="1" smtClean="0">
                <a:solidFill>
                  <a:srgbClr val="0070C0"/>
                </a:solidFill>
              </a:rPr>
              <a:t>National</a:t>
            </a: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err="1" smtClean="0">
                <a:solidFill>
                  <a:srgbClr val="0070C0"/>
                </a:solidFill>
              </a:rPr>
              <a:t>Assemblies</a:t>
            </a:r>
            <a:endParaRPr lang="tr-TR" sz="2800" dirty="0">
              <a:solidFill>
                <a:srgbClr val="0070C0"/>
              </a:solidFill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6575" y="2587925"/>
            <a:ext cx="7105650" cy="3605841"/>
          </a:xfrm>
          <a:prstGeom prst="rect">
            <a:avLst/>
          </a:prstGeom>
        </p:spPr>
      </p:pic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675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6863276" cy="1752599"/>
          </a:xfrm>
        </p:spPr>
        <p:txBody>
          <a:bodyPr/>
          <a:lstStyle/>
          <a:p>
            <a:r>
              <a:rPr lang="tr-TR" dirty="0" err="1" smtClean="0">
                <a:solidFill>
                  <a:srgbClr val="0070C0"/>
                </a:solidFill>
              </a:rPr>
              <a:t>Benefits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69111" y="2666999"/>
            <a:ext cx="7073490" cy="2895601"/>
          </a:xfrm>
        </p:spPr>
        <p:txBody>
          <a:bodyPr/>
          <a:lstStyle/>
          <a:p>
            <a:r>
              <a:rPr lang="tr-TR" dirty="0" err="1" smtClean="0"/>
              <a:t>Flexiblity</a:t>
            </a:r>
            <a:endParaRPr lang="tr-TR" dirty="0" smtClean="0"/>
          </a:p>
          <a:p>
            <a:r>
              <a:rPr lang="tr-TR" dirty="0" smtClean="0"/>
              <a:t>Moral </a:t>
            </a:r>
            <a:r>
              <a:rPr lang="tr-TR" dirty="0" err="1" smtClean="0"/>
              <a:t>advantages</a:t>
            </a:r>
            <a:endParaRPr lang="tr-TR" dirty="0" smtClean="0"/>
          </a:p>
          <a:p>
            <a:r>
              <a:rPr lang="tr-TR" dirty="0" err="1" smtClean="0"/>
              <a:t>Democratization</a:t>
            </a:r>
            <a:r>
              <a:rPr lang="tr-TR" dirty="0" smtClean="0"/>
              <a:t> of </a:t>
            </a:r>
            <a:r>
              <a:rPr lang="tr-TR" dirty="0" err="1" smtClean="0"/>
              <a:t>international</a:t>
            </a:r>
            <a:r>
              <a:rPr lang="tr-TR" dirty="0" smtClean="0"/>
              <a:t> </a:t>
            </a:r>
            <a:r>
              <a:rPr lang="tr-TR" dirty="0" err="1" smtClean="0"/>
              <a:t>relations</a:t>
            </a:r>
            <a:endParaRPr lang="tr-TR" dirty="0" smtClean="0"/>
          </a:p>
          <a:p>
            <a:r>
              <a:rPr lang="tr-TR" dirty="0" err="1" smtClean="0"/>
              <a:t>Overcoming</a:t>
            </a:r>
            <a:r>
              <a:rPr lang="tr-TR" dirty="0" smtClean="0"/>
              <a:t> </a:t>
            </a:r>
            <a:r>
              <a:rPr lang="tr-TR" dirty="0" err="1" smtClean="0"/>
              <a:t>blockages</a:t>
            </a:r>
            <a:endParaRPr lang="tr-TR" dirty="0" smtClean="0"/>
          </a:p>
          <a:p>
            <a:r>
              <a:rPr lang="tr-TR" dirty="0" err="1" smtClean="0"/>
              <a:t>Field</a:t>
            </a:r>
            <a:r>
              <a:rPr lang="tr-TR" dirty="0" smtClean="0"/>
              <a:t> </a:t>
            </a:r>
            <a:r>
              <a:rPr lang="tr-TR" dirty="0" err="1" smtClean="0"/>
              <a:t>specialization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208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7541702" cy="1752599"/>
          </a:xfrm>
        </p:spPr>
        <p:txBody>
          <a:bodyPr>
            <a:normAutofit/>
          </a:bodyPr>
          <a:lstStyle/>
          <a:p>
            <a:r>
              <a:rPr lang="tr-TR" sz="3600" dirty="0" err="1" smtClean="0">
                <a:solidFill>
                  <a:srgbClr val="0070C0"/>
                </a:solidFill>
              </a:rPr>
              <a:t>Limits</a:t>
            </a:r>
            <a:r>
              <a:rPr lang="tr-TR" sz="3600" dirty="0">
                <a:solidFill>
                  <a:srgbClr val="0070C0"/>
                </a:solidFill>
              </a:rPr>
              <a:t> </a:t>
            </a:r>
            <a:r>
              <a:rPr lang="tr-TR" sz="3600" dirty="0" smtClean="0">
                <a:solidFill>
                  <a:srgbClr val="0070C0"/>
                </a:solidFill>
              </a:rPr>
              <a:t>/ </a:t>
            </a:r>
            <a:r>
              <a:rPr lang="tr-TR" sz="3600" dirty="0" err="1" smtClean="0">
                <a:solidFill>
                  <a:srgbClr val="0070C0"/>
                </a:solidFill>
              </a:rPr>
              <a:t>Challenges</a:t>
            </a:r>
            <a:endParaRPr lang="tr-TR" sz="36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57575" y="1943101"/>
            <a:ext cx="7210425" cy="3301999"/>
          </a:xfrm>
        </p:spPr>
        <p:txBody>
          <a:bodyPr>
            <a:normAutofit/>
          </a:bodyPr>
          <a:lstStyle/>
          <a:p>
            <a:r>
              <a:rPr lang="tr-TR" dirty="0" err="1" smtClean="0"/>
              <a:t>Institutialization</a:t>
            </a:r>
            <a:endParaRPr lang="tr-TR" dirty="0" smtClean="0"/>
          </a:p>
          <a:p>
            <a:r>
              <a:rPr lang="tr-TR" dirty="0" err="1" smtClean="0"/>
              <a:t>Codification</a:t>
            </a:r>
            <a:endParaRPr lang="tr-TR" dirty="0" smtClean="0"/>
          </a:p>
          <a:p>
            <a:r>
              <a:rPr lang="tr-TR" dirty="0" smtClean="0"/>
              <a:t>Powers</a:t>
            </a:r>
          </a:p>
          <a:p>
            <a:r>
              <a:rPr lang="tr-TR" dirty="0" err="1" smtClean="0"/>
              <a:t>Informal</a:t>
            </a:r>
            <a:r>
              <a:rPr lang="tr-TR" dirty="0" smtClean="0"/>
              <a:t> </a:t>
            </a:r>
            <a:r>
              <a:rPr lang="tr-TR" dirty="0" err="1" smtClean="0"/>
              <a:t>nature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97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6270424" cy="1260987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0070C0"/>
                </a:solidFill>
              </a:rPr>
              <a:t>THE CASE OF TURKEY</a:t>
            </a:r>
            <a:r>
              <a:rPr lang="tr-TR" dirty="0" smtClean="0">
                <a:solidFill>
                  <a:srgbClr val="0070C0"/>
                </a:solidFill>
              </a:rPr>
              <a:t/>
            </a:r>
            <a:br>
              <a:rPr lang="tr-TR" dirty="0" smtClean="0">
                <a:solidFill>
                  <a:srgbClr val="0070C0"/>
                </a:solidFill>
              </a:rPr>
            </a:br>
            <a:r>
              <a:rPr lang="tr-TR" dirty="0" smtClean="0">
                <a:solidFill>
                  <a:srgbClr val="0070C0"/>
                </a:solidFill>
              </a:rPr>
              <a:t>(</a:t>
            </a:r>
            <a:r>
              <a:rPr lang="tr-TR" dirty="0" err="1" smtClean="0">
                <a:solidFill>
                  <a:srgbClr val="0070C0"/>
                </a:solidFill>
              </a:rPr>
              <a:t>Headings</a:t>
            </a:r>
            <a:r>
              <a:rPr lang="tr-TR" dirty="0" smtClean="0">
                <a:solidFill>
                  <a:srgbClr val="0070C0"/>
                </a:solidFill>
              </a:rPr>
              <a:t>)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02872" y="1809751"/>
            <a:ext cx="6622473" cy="4876800"/>
          </a:xfrm>
        </p:spPr>
        <p:txBody>
          <a:bodyPr>
            <a:normAutofit/>
          </a:bodyPr>
          <a:lstStyle/>
          <a:p>
            <a:r>
              <a:rPr lang="tr-TR" sz="1800" dirty="0" smtClean="0"/>
              <a:t>Activities</a:t>
            </a:r>
          </a:p>
          <a:p>
            <a:r>
              <a:rPr lang="tr-TR" sz="1800" dirty="0" smtClean="0"/>
              <a:t>Role of </a:t>
            </a:r>
            <a:r>
              <a:rPr lang="tr-TR" sz="1800" dirty="0" err="1" smtClean="0"/>
              <a:t>the</a:t>
            </a:r>
            <a:r>
              <a:rPr lang="tr-TR" sz="1800" dirty="0" smtClean="0"/>
              <a:t> </a:t>
            </a:r>
            <a:r>
              <a:rPr lang="tr-TR" sz="1800" dirty="0" err="1" smtClean="0"/>
              <a:t>Speaker</a:t>
            </a:r>
            <a:endParaRPr lang="tr-TR" sz="1800" dirty="0" smtClean="0"/>
          </a:p>
          <a:p>
            <a:r>
              <a:rPr lang="tr-TR" sz="1800" dirty="0" err="1" smtClean="0"/>
              <a:t>Delegations</a:t>
            </a:r>
            <a:r>
              <a:rPr lang="tr-TR" sz="1800" dirty="0" smtClean="0"/>
              <a:t> </a:t>
            </a:r>
            <a:r>
              <a:rPr lang="tr-TR" sz="1800" dirty="0" err="1" smtClean="0"/>
              <a:t>to</a:t>
            </a:r>
            <a:r>
              <a:rPr lang="tr-TR" sz="1800" dirty="0" smtClean="0"/>
              <a:t> Parliamentary </a:t>
            </a:r>
            <a:r>
              <a:rPr lang="tr-TR" sz="1800" dirty="0" err="1" smtClean="0"/>
              <a:t>Assemblies</a:t>
            </a:r>
            <a:endParaRPr lang="tr-TR" sz="1800" dirty="0" smtClean="0"/>
          </a:p>
          <a:p>
            <a:r>
              <a:rPr lang="tr-TR" sz="1800" dirty="0" err="1" smtClean="0"/>
              <a:t>Turkey-European</a:t>
            </a:r>
            <a:r>
              <a:rPr lang="tr-TR" sz="1800" dirty="0" smtClean="0"/>
              <a:t> </a:t>
            </a:r>
            <a:r>
              <a:rPr lang="tr-TR" sz="1800" dirty="0" err="1" smtClean="0"/>
              <a:t>Union</a:t>
            </a:r>
            <a:r>
              <a:rPr lang="tr-TR" sz="1800" dirty="0" smtClean="0"/>
              <a:t> </a:t>
            </a:r>
            <a:r>
              <a:rPr lang="tr-TR" sz="1800" dirty="0" err="1" smtClean="0"/>
              <a:t>Joint</a:t>
            </a:r>
            <a:r>
              <a:rPr lang="tr-TR" sz="1800" dirty="0" smtClean="0"/>
              <a:t> </a:t>
            </a:r>
            <a:r>
              <a:rPr lang="tr-TR" sz="1800" dirty="0" err="1" smtClean="0"/>
              <a:t>Parl</a:t>
            </a:r>
            <a:r>
              <a:rPr lang="tr-TR" sz="1800" dirty="0" smtClean="0"/>
              <a:t>. Com.</a:t>
            </a:r>
          </a:p>
          <a:p>
            <a:r>
              <a:rPr lang="tr-TR" sz="1800" dirty="0" err="1" smtClean="0"/>
              <a:t>Incoming</a:t>
            </a:r>
            <a:r>
              <a:rPr lang="tr-TR" sz="1800" dirty="0" smtClean="0"/>
              <a:t> </a:t>
            </a:r>
            <a:r>
              <a:rPr lang="tr-TR" sz="1800" dirty="0" err="1" smtClean="0"/>
              <a:t>and</a:t>
            </a:r>
            <a:r>
              <a:rPr lang="tr-TR" sz="1800" dirty="0" smtClean="0"/>
              <a:t> </a:t>
            </a:r>
            <a:r>
              <a:rPr lang="tr-TR" sz="1800" dirty="0" err="1" smtClean="0"/>
              <a:t>outgoing</a:t>
            </a:r>
            <a:r>
              <a:rPr lang="tr-TR" sz="1800" dirty="0" smtClean="0"/>
              <a:t> </a:t>
            </a:r>
            <a:r>
              <a:rPr lang="tr-TR" sz="1800" dirty="0" err="1" smtClean="0"/>
              <a:t>delegations</a:t>
            </a:r>
            <a:endParaRPr lang="tr-TR" sz="1800" dirty="0" smtClean="0"/>
          </a:p>
          <a:p>
            <a:r>
              <a:rPr lang="tr-TR" sz="1800" dirty="0" smtClean="0"/>
              <a:t>Inter-</a:t>
            </a:r>
            <a:r>
              <a:rPr lang="tr-TR" sz="1800" dirty="0" err="1" smtClean="0"/>
              <a:t>parliamentary</a:t>
            </a:r>
            <a:r>
              <a:rPr lang="tr-TR" sz="1800" dirty="0" smtClean="0"/>
              <a:t> </a:t>
            </a:r>
            <a:r>
              <a:rPr lang="tr-TR" sz="1800" dirty="0" err="1" smtClean="0"/>
              <a:t>friendship</a:t>
            </a:r>
            <a:r>
              <a:rPr lang="tr-TR" sz="1800" dirty="0" smtClean="0"/>
              <a:t> </a:t>
            </a:r>
            <a:r>
              <a:rPr lang="tr-TR" sz="1800" dirty="0" err="1" smtClean="0"/>
              <a:t>groups</a:t>
            </a:r>
            <a:endParaRPr lang="tr-TR" sz="18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10</a:t>
            </a:fld>
            <a:endParaRPr lang="tr-TR"/>
          </a:p>
        </p:txBody>
      </p:sp>
      <p:pic>
        <p:nvPicPr>
          <p:cNvPr id="5" name="Resim 4" descr="İlgili resi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636" y="685800"/>
            <a:ext cx="4752375" cy="26947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02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1" y="342900"/>
            <a:ext cx="6719889" cy="1362809"/>
          </a:xfrm>
        </p:spPr>
        <p:txBody>
          <a:bodyPr/>
          <a:lstStyle/>
          <a:p>
            <a:r>
              <a:rPr lang="tr-TR" dirty="0" smtClean="0">
                <a:solidFill>
                  <a:srgbClr val="0070C0"/>
                </a:solidFill>
              </a:rPr>
              <a:t>Activities of GNAT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06700" y="1208868"/>
            <a:ext cx="8696323" cy="5362413"/>
          </a:xfrm>
        </p:spPr>
        <p:txBody>
          <a:bodyPr>
            <a:noAutofit/>
          </a:bodyPr>
          <a:lstStyle/>
          <a:p>
            <a:pPr lvl="0"/>
            <a:r>
              <a:rPr lang="en-GB" sz="1800" dirty="0"/>
              <a:t>Bilateral visits</a:t>
            </a:r>
            <a:endParaRPr lang="tr-TR" sz="1800" dirty="0"/>
          </a:p>
          <a:p>
            <a:pPr lvl="0"/>
            <a:r>
              <a:rPr lang="en-GB" sz="1800" dirty="0" smtClean="0"/>
              <a:t>Parliamentary assemblies</a:t>
            </a:r>
            <a:r>
              <a:rPr lang="tr-TR" sz="1800" dirty="0" smtClean="0"/>
              <a:t>, </a:t>
            </a:r>
            <a:r>
              <a:rPr lang="tr-TR" sz="1800" dirty="0" err="1" smtClean="0"/>
              <a:t>and</a:t>
            </a:r>
            <a:r>
              <a:rPr lang="tr-TR" sz="1800" dirty="0" smtClean="0"/>
              <a:t> </a:t>
            </a:r>
            <a:r>
              <a:rPr lang="tr-TR" sz="1800" dirty="0" err="1" smtClean="0"/>
              <a:t>joint</a:t>
            </a:r>
            <a:r>
              <a:rPr lang="tr-TR" sz="1800" dirty="0" smtClean="0"/>
              <a:t> </a:t>
            </a:r>
            <a:r>
              <a:rPr lang="tr-TR" sz="1800" dirty="0" err="1" smtClean="0"/>
              <a:t>committee</a:t>
            </a:r>
            <a:endParaRPr lang="tr-TR" sz="1800" dirty="0" smtClean="0"/>
          </a:p>
          <a:p>
            <a:pPr lvl="0"/>
            <a:r>
              <a:rPr lang="en-GB" sz="1800" dirty="0" smtClean="0"/>
              <a:t>I</a:t>
            </a:r>
            <a:r>
              <a:rPr lang="tr-TR" sz="1800" dirty="0" smtClean="0"/>
              <a:t>.P. </a:t>
            </a:r>
            <a:r>
              <a:rPr lang="en-GB" sz="1800" dirty="0" smtClean="0"/>
              <a:t>friendship groups</a:t>
            </a:r>
            <a:endParaRPr lang="tr-TR" sz="1800" dirty="0" smtClean="0"/>
          </a:p>
          <a:p>
            <a:pPr lvl="0"/>
            <a:r>
              <a:rPr lang="en-GB" sz="1800" dirty="0" smtClean="0"/>
              <a:t>International </a:t>
            </a:r>
            <a:r>
              <a:rPr lang="en-GB" sz="1800" dirty="0"/>
              <a:t>meetings </a:t>
            </a:r>
            <a:endParaRPr lang="tr-TR" sz="1800" dirty="0" smtClean="0"/>
          </a:p>
          <a:p>
            <a:pPr lvl="0"/>
            <a:r>
              <a:rPr lang="tr-TR" sz="1800" dirty="0" smtClean="0"/>
              <a:t>P</a:t>
            </a:r>
            <a:r>
              <a:rPr lang="en-GB" sz="1800" dirty="0" err="1" smtClean="0"/>
              <a:t>rivate</a:t>
            </a:r>
            <a:r>
              <a:rPr lang="en-GB" sz="1800" dirty="0" smtClean="0"/>
              <a:t> parliamentary delegations to </a:t>
            </a:r>
            <a:r>
              <a:rPr lang="en-GB" sz="1800" dirty="0"/>
              <a:t>pay official </a:t>
            </a:r>
            <a:r>
              <a:rPr lang="en-GB" sz="1800" dirty="0" smtClean="0"/>
              <a:t>visits</a:t>
            </a:r>
            <a:endParaRPr lang="tr-TR" sz="1800" dirty="0" smtClean="0"/>
          </a:p>
          <a:p>
            <a:pPr lvl="0"/>
            <a:r>
              <a:rPr lang="en-GB" sz="1800" dirty="0" smtClean="0"/>
              <a:t>Monitoring </a:t>
            </a:r>
            <a:r>
              <a:rPr lang="en-GB" sz="1800" dirty="0"/>
              <a:t>the </a:t>
            </a:r>
            <a:r>
              <a:rPr lang="en-GB" sz="1800" dirty="0" smtClean="0"/>
              <a:t>elections</a:t>
            </a:r>
            <a:endParaRPr lang="tr-TR" sz="1800" dirty="0" smtClean="0"/>
          </a:p>
          <a:p>
            <a:pPr lvl="0"/>
            <a:r>
              <a:rPr lang="en-GB" sz="1800" dirty="0" smtClean="0"/>
              <a:t>External </a:t>
            </a:r>
            <a:r>
              <a:rPr lang="en-GB" sz="1800" dirty="0"/>
              <a:t>relations of </a:t>
            </a:r>
            <a:r>
              <a:rPr lang="tr-TR" sz="1800" dirty="0" err="1" smtClean="0"/>
              <a:t>spesific</a:t>
            </a:r>
            <a:r>
              <a:rPr lang="tr-TR" sz="1800" dirty="0" smtClean="0"/>
              <a:t> </a:t>
            </a:r>
            <a:r>
              <a:rPr lang="en-GB" sz="1800" dirty="0" smtClean="0"/>
              <a:t>committees</a:t>
            </a:r>
            <a:r>
              <a:rPr lang="en-GB" sz="1800" dirty="0"/>
              <a:t>, </a:t>
            </a:r>
            <a:endParaRPr lang="tr-TR" sz="1800" dirty="0" smtClean="0"/>
          </a:p>
          <a:p>
            <a:pPr lvl="0"/>
            <a:r>
              <a:rPr lang="en-GB" sz="1800" dirty="0" smtClean="0"/>
              <a:t>The </a:t>
            </a:r>
            <a:r>
              <a:rPr lang="en-GB" sz="1800" dirty="0"/>
              <a:t>approval of the ratification of international treaties</a:t>
            </a:r>
            <a:endParaRPr lang="tr-TR" sz="1800" dirty="0"/>
          </a:p>
          <a:p>
            <a:pPr lvl="0"/>
            <a:r>
              <a:rPr lang="en-GB" sz="1800" dirty="0"/>
              <a:t>Sending the Turkish armed forces to foreign countries and to allow foreign armed forces to be stationed in </a:t>
            </a:r>
            <a:r>
              <a:rPr lang="en-GB" sz="1800" dirty="0" smtClean="0"/>
              <a:t>Turkey</a:t>
            </a:r>
            <a:endParaRPr lang="tr-TR" sz="18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11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763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1" y="387928"/>
            <a:ext cx="6465889" cy="1398818"/>
          </a:xfrm>
        </p:spPr>
        <p:txBody>
          <a:bodyPr/>
          <a:lstStyle/>
          <a:p>
            <a:r>
              <a:rPr lang="tr-TR" dirty="0" err="1" smtClean="0">
                <a:solidFill>
                  <a:srgbClr val="0070C0"/>
                </a:solidFill>
              </a:rPr>
              <a:t>The</a:t>
            </a:r>
            <a:r>
              <a:rPr lang="tr-TR" dirty="0" smtClean="0">
                <a:solidFill>
                  <a:srgbClr val="0070C0"/>
                </a:solidFill>
              </a:rPr>
              <a:t> Role of </a:t>
            </a:r>
            <a:r>
              <a:rPr lang="tr-TR" dirty="0" err="1" smtClean="0">
                <a:solidFill>
                  <a:srgbClr val="0070C0"/>
                </a:solidFill>
              </a:rPr>
              <a:t>the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Speaker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84310" y="766917"/>
            <a:ext cx="5683406" cy="5608484"/>
          </a:xfrm>
        </p:spPr>
        <p:txBody>
          <a:bodyPr/>
          <a:lstStyle/>
          <a:p>
            <a:pPr lvl="1"/>
            <a:r>
              <a:rPr lang="en-GB" dirty="0"/>
              <a:t>Meetings of the Speaker with counterparts, </a:t>
            </a:r>
            <a:endParaRPr lang="tr-TR" dirty="0"/>
          </a:p>
          <a:p>
            <a:pPr lvl="1"/>
            <a:r>
              <a:rPr lang="en-GB" dirty="0"/>
              <a:t>Foreign delegations received </a:t>
            </a:r>
            <a:endParaRPr lang="tr-TR" dirty="0"/>
          </a:p>
          <a:p>
            <a:pPr lvl="1"/>
            <a:r>
              <a:rPr lang="en-GB" dirty="0"/>
              <a:t>International meetings he/she participates </a:t>
            </a:r>
            <a:endParaRPr lang="tr-TR" dirty="0"/>
          </a:p>
          <a:p>
            <a:pPr lvl="1"/>
            <a:r>
              <a:rPr lang="en-GB" dirty="0"/>
              <a:t>Official visits paid to foreign countries etc.</a:t>
            </a:r>
            <a:endParaRPr lang="tr-TR" dirty="0"/>
          </a:p>
          <a:p>
            <a:pPr lvl="1"/>
            <a:r>
              <a:rPr lang="en-GB" dirty="0"/>
              <a:t>Hosting multilateral meetings </a:t>
            </a:r>
            <a:endParaRPr lang="tr-TR" dirty="0" smtClean="0"/>
          </a:p>
          <a:p>
            <a:pPr lvl="1"/>
            <a:r>
              <a:rPr lang="en-GB" dirty="0" smtClean="0"/>
              <a:t>Meeting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en-GB" dirty="0" smtClean="0"/>
              <a:t>foreign dignitaries</a:t>
            </a:r>
            <a:endParaRPr lang="tr-TR" dirty="0" smtClean="0"/>
          </a:p>
          <a:p>
            <a:pPr lvl="1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12</a:t>
            </a:fld>
            <a:endParaRPr lang="tr-TR"/>
          </a:p>
        </p:txBody>
      </p:sp>
      <p:pic>
        <p:nvPicPr>
          <p:cNvPr id="5" name="Resim 4" descr="TBMM BAŞKANI ŞENTOP, RUSYA FEDERASYONU DEVLET DUMASI BAŞKANI VYAÇESLAV VOLODİN’LE GÖRÜŞTÜ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200" y="1786746"/>
            <a:ext cx="3618591" cy="29622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56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9043989" cy="1752599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Delegations of the GNAT to the </a:t>
            </a:r>
            <a:r>
              <a:rPr lang="en-GB" sz="3600" dirty="0" smtClean="0">
                <a:solidFill>
                  <a:srgbClr val="0070C0"/>
                </a:solidFill>
              </a:rPr>
              <a:t>P</a:t>
            </a:r>
            <a:r>
              <a:rPr lang="tr-TR" sz="3600" dirty="0" smtClean="0">
                <a:solidFill>
                  <a:srgbClr val="0070C0"/>
                </a:solidFill>
              </a:rPr>
              <a:t>.A.</a:t>
            </a:r>
            <a:endParaRPr lang="tr-TR" sz="36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768601" y="2666999"/>
            <a:ext cx="7632700" cy="2324101"/>
          </a:xfrm>
        </p:spPr>
        <p:txBody>
          <a:bodyPr/>
          <a:lstStyle/>
          <a:p>
            <a:r>
              <a:rPr lang="tr-TR" dirty="0" smtClean="0"/>
              <a:t>Active </a:t>
            </a:r>
            <a:r>
              <a:rPr lang="tr-TR" dirty="0" err="1" smtClean="0"/>
              <a:t>participation</a:t>
            </a:r>
            <a:endParaRPr lang="tr-TR" dirty="0" smtClean="0"/>
          </a:p>
          <a:p>
            <a:r>
              <a:rPr lang="tr-TR" dirty="0" err="1" smtClean="0"/>
              <a:t>Proposal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Speaker</a:t>
            </a:r>
            <a:r>
              <a:rPr lang="tr-TR" dirty="0" smtClean="0"/>
              <a:t>, </a:t>
            </a:r>
            <a:r>
              <a:rPr lang="tr-TR" dirty="0" err="1" smtClean="0"/>
              <a:t>decision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Plenary</a:t>
            </a:r>
            <a:endParaRPr lang="tr-TR" dirty="0" smtClean="0"/>
          </a:p>
          <a:p>
            <a:r>
              <a:rPr lang="tr-TR" dirty="0"/>
              <a:t>13 Parliamentary </a:t>
            </a:r>
            <a:r>
              <a:rPr lang="tr-TR" dirty="0" err="1"/>
              <a:t>Assemblies</a:t>
            </a:r>
            <a:endParaRPr lang="tr-TR" dirty="0"/>
          </a:p>
          <a:p>
            <a:r>
              <a:rPr lang="tr-TR" dirty="0" smtClean="0"/>
              <a:t>No </a:t>
            </a:r>
            <a:r>
              <a:rPr lang="tr-TR" dirty="0" err="1"/>
              <a:t>binding</a:t>
            </a:r>
            <a:r>
              <a:rPr lang="tr-TR" dirty="0"/>
              <a:t> </a:t>
            </a:r>
            <a:r>
              <a:rPr lang="tr-TR" dirty="0" err="1" smtClean="0"/>
              <a:t>force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854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23267" y="387458"/>
            <a:ext cx="8539567" cy="1069383"/>
          </a:xfrm>
        </p:spPr>
        <p:txBody>
          <a:bodyPr>
            <a:normAutofit/>
          </a:bodyPr>
          <a:lstStyle/>
          <a:p>
            <a:r>
              <a:rPr lang="tr-TR" sz="3200" dirty="0" err="1" smtClean="0">
                <a:solidFill>
                  <a:srgbClr val="0070C0"/>
                </a:solidFill>
              </a:rPr>
              <a:t>List</a:t>
            </a:r>
            <a:r>
              <a:rPr lang="tr-TR" sz="3200" dirty="0" smtClean="0">
                <a:solidFill>
                  <a:srgbClr val="0070C0"/>
                </a:solidFill>
              </a:rPr>
              <a:t> of P.A. </a:t>
            </a:r>
            <a:r>
              <a:rPr lang="tr-TR" sz="3200" dirty="0" err="1" smtClean="0">
                <a:solidFill>
                  <a:srgbClr val="0070C0"/>
                </a:solidFill>
              </a:rPr>
              <a:t>Turkey</a:t>
            </a:r>
            <a:r>
              <a:rPr lang="tr-TR" sz="3200" dirty="0" smtClean="0">
                <a:solidFill>
                  <a:srgbClr val="0070C0"/>
                </a:solidFill>
              </a:rPr>
              <a:t> </a:t>
            </a:r>
            <a:r>
              <a:rPr lang="tr-TR" sz="3200" dirty="0" err="1" smtClean="0">
                <a:solidFill>
                  <a:srgbClr val="0070C0"/>
                </a:solidFill>
              </a:rPr>
              <a:t>Joined</a:t>
            </a:r>
            <a:endParaRPr lang="tr-TR" sz="3200" dirty="0">
              <a:solidFill>
                <a:srgbClr val="0070C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14</a:t>
            </a:fld>
            <a:endParaRPr lang="tr-TR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267" y="1911540"/>
            <a:ext cx="10486844" cy="465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9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92300" y="304800"/>
            <a:ext cx="5031750" cy="2133599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Turkey-E</a:t>
            </a:r>
            <a:r>
              <a:rPr lang="tr-TR" sz="2800" dirty="0" smtClean="0">
                <a:solidFill>
                  <a:srgbClr val="0070C0"/>
                </a:solidFill>
              </a:rPr>
              <a:t>U</a:t>
            </a:r>
            <a:br>
              <a:rPr lang="tr-TR" sz="2800" dirty="0" smtClean="0">
                <a:solidFill>
                  <a:srgbClr val="0070C0"/>
                </a:solidFill>
              </a:rPr>
            </a:br>
            <a:r>
              <a:rPr lang="en-GB" sz="2800" dirty="0" smtClean="0">
                <a:solidFill>
                  <a:srgbClr val="0070C0"/>
                </a:solidFill>
              </a:rPr>
              <a:t>Joint </a:t>
            </a:r>
            <a:r>
              <a:rPr lang="en-GB" sz="2800" dirty="0">
                <a:solidFill>
                  <a:srgbClr val="0070C0"/>
                </a:solidFill>
              </a:rPr>
              <a:t>Parliamentary Committee </a:t>
            </a:r>
            <a:endParaRPr lang="tr-TR" sz="28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45673" y="2438399"/>
            <a:ext cx="6801427" cy="3581401"/>
          </a:xfrm>
        </p:spPr>
        <p:txBody>
          <a:bodyPr/>
          <a:lstStyle/>
          <a:p>
            <a:r>
              <a:rPr lang="tr-TR" sz="2000" dirty="0" err="1" smtClean="0"/>
              <a:t>Est</a:t>
            </a:r>
            <a:r>
              <a:rPr lang="tr-TR" sz="2000" dirty="0" smtClean="0"/>
              <a:t>: 1965</a:t>
            </a:r>
          </a:p>
          <a:p>
            <a:r>
              <a:rPr lang="tr-TR" sz="2000" dirty="0" err="1" smtClean="0"/>
              <a:t>Parliament</a:t>
            </a:r>
            <a:r>
              <a:rPr lang="tr-TR" sz="2000" dirty="0" smtClean="0"/>
              <a:t> as </a:t>
            </a:r>
            <a:r>
              <a:rPr lang="tr-TR" sz="2000" dirty="0" err="1" smtClean="0"/>
              <a:t>actor</a:t>
            </a:r>
            <a:r>
              <a:rPr lang="tr-TR" sz="2000" dirty="0" smtClean="0"/>
              <a:t> of EU </a:t>
            </a:r>
            <a:r>
              <a:rPr lang="tr-TR" sz="2000" dirty="0" err="1" smtClean="0"/>
              <a:t>accession</a:t>
            </a:r>
            <a:endParaRPr lang="tr-TR" sz="2000" dirty="0" smtClean="0"/>
          </a:p>
          <a:p>
            <a:r>
              <a:rPr lang="tr-TR" sz="2000" dirty="0" err="1" smtClean="0"/>
              <a:t>Equal</a:t>
            </a:r>
            <a:r>
              <a:rPr lang="tr-TR" sz="2000" dirty="0" smtClean="0"/>
              <a:t> </a:t>
            </a:r>
            <a:r>
              <a:rPr lang="tr-TR" sz="2000" dirty="0" err="1" smtClean="0"/>
              <a:t>numbers</a:t>
            </a:r>
            <a:r>
              <a:rPr lang="tr-TR" sz="2000" dirty="0" smtClean="0"/>
              <a:t> </a:t>
            </a:r>
            <a:r>
              <a:rPr lang="tr-TR" sz="2000" dirty="0" err="1" smtClean="0"/>
              <a:t>from</a:t>
            </a:r>
            <a:r>
              <a:rPr lang="tr-TR" sz="2000" dirty="0" smtClean="0"/>
              <a:t> </a:t>
            </a:r>
            <a:r>
              <a:rPr lang="tr-TR" sz="2000" dirty="0" err="1" smtClean="0"/>
              <a:t>two</a:t>
            </a:r>
            <a:r>
              <a:rPr lang="tr-TR" sz="2000" dirty="0" smtClean="0"/>
              <a:t> </a:t>
            </a:r>
            <a:r>
              <a:rPr lang="tr-TR" sz="2000" dirty="0" err="1" smtClean="0"/>
              <a:t>parliaments</a:t>
            </a:r>
            <a:endParaRPr lang="tr-TR" sz="2000" dirty="0" smtClean="0"/>
          </a:p>
          <a:p>
            <a:r>
              <a:rPr lang="tr-TR" sz="2000" dirty="0" err="1" smtClean="0"/>
              <a:t>Bureau</a:t>
            </a:r>
            <a:r>
              <a:rPr lang="tr-TR" sz="2000" dirty="0" smtClean="0"/>
              <a:t>: </a:t>
            </a:r>
            <a:r>
              <a:rPr lang="tr-TR" sz="2000" dirty="0" err="1" smtClean="0"/>
              <a:t>Chairpersons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vice-chairpersons</a:t>
            </a:r>
            <a:r>
              <a:rPr lang="tr-TR" sz="2000" dirty="0" smtClean="0"/>
              <a:t> of </a:t>
            </a:r>
            <a:r>
              <a:rPr lang="tr-TR" sz="2000" dirty="0" err="1" smtClean="0"/>
              <a:t>two</a:t>
            </a:r>
            <a:r>
              <a:rPr lang="tr-TR" sz="2000" dirty="0" smtClean="0"/>
              <a:t> </a:t>
            </a:r>
            <a:r>
              <a:rPr lang="tr-TR" sz="2000" dirty="0" err="1" smtClean="0"/>
              <a:t>delegations</a:t>
            </a:r>
            <a:endParaRPr lang="tr-TR" sz="2000" dirty="0" smtClean="0"/>
          </a:p>
          <a:p>
            <a:r>
              <a:rPr lang="tr-TR" sz="2000" dirty="0" err="1" smtClean="0"/>
              <a:t>Meetings</a:t>
            </a:r>
            <a:r>
              <a:rPr lang="tr-TR" sz="2000" dirty="0" smtClean="0"/>
              <a:t>: </a:t>
            </a:r>
            <a:r>
              <a:rPr lang="tr-TR" sz="2000" dirty="0" err="1" smtClean="0"/>
              <a:t>three</a:t>
            </a:r>
            <a:r>
              <a:rPr lang="tr-TR" sz="2000" dirty="0" smtClean="0"/>
              <a:t> </a:t>
            </a:r>
            <a:r>
              <a:rPr lang="tr-TR" sz="2000" dirty="0" err="1" smtClean="0"/>
              <a:t>times</a:t>
            </a:r>
            <a:r>
              <a:rPr lang="tr-TR" sz="2000" dirty="0" smtClean="0"/>
              <a:t> a </a:t>
            </a:r>
            <a:r>
              <a:rPr lang="tr-TR" sz="2000" dirty="0" err="1" smtClean="0"/>
              <a:t>year</a:t>
            </a:r>
            <a:r>
              <a:rPr lang="tr-TR" sz="2000" dirty="0" smtClean="0"/>
              <a:t>; in Ankara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Brussels</a:t>
            </a:r>
            <a:endParaRPr lang="tr-TR" sz="2000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15</a:t>
            </a:fld>
            <a:endParaRPr lang="tr-TR"/>
          </a:p>
        </p:txBody>
      </p:sp>
      <p:pic>
        <p:nvPicPr>
          <p:cNvPr id="5" name="Resim 4" descr="https://www.tbmm.gov.tr/ul_kom/kpk/images/kpk_78/1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777" y="401782"/>
            <a:ext cx="4027805" cy="2683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747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1" y="533400"/>
            <a:ext cx="10018713" cy="1016432"/>
          </a:xfrm>
        </p:spPr>
        <p:txBody>
          <a:bodyPr>
            <a:normAutofit fontScale="90000"/>
          </a:bodyPr>
          <a:lstStyle/>
          <a:p>
            <a:r>
              <a:rPr lang="en-GB" sz="3200" dirty="0">
                <a:solidFill>
                  <a:srgbClr val="0070C0"/>
                </a:solidFill>
              </a:rPr>
              <a:t>The Incoming and Outgoing Delegations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30279" y="939799"/>
            <a:ext cx="9272722" cy="5511801"/>
          </a:xfrm>
        </p:spPr>
        <p:txBody>
          <a:bodyPr>
            <a:normAutofit lnSpcReduction="10000"/>
          </a:bodyPr>
          <a:lstStyle/>
          <a:p>
            <a:endParaRPr lang="tr-TR" dirty="0" smtClean="0"/>
          </a:p>
          <a:p>
            <a:endParaRPr lang="tr-TR" dirty="0"/>
          </a:p>
          <a:p>
            <a:pPr marL="0" indent="0">
              <a:buNone/>
            </a:pPr>
            <a:r>
              <a:rPr lang="tr-TR" dirty="0" smtClean="0"/>
              <a:t>OUTGOING:</a:t>
            </a:r>
          </a:p>
          <a:p>
            <a:r>
              <a:rPr lang="tr-TR" sz="1800" dirty="0" err="1" smtClean="0"/>
              <a:t>Bureau</a:t>
            </a:r>
            <a:r>
              <a:rPr lang="tr-TR" sz="1800" dirty="0" smtClean="0"/>
              <a:t> </a:t>
            </a:r>
            <a:r>
              <a:rPr lang="tr-TR" sz="1800" dirty="0" err="1" smtClean="0"/>
              <a:t>proposes</a:t>
            </a:r>
            <a:r>
              <a:rPr lang="tr-TR" sz="1800" dirty="0" smtClean="0"/>
              <a:t>, </a:t>
            </a:r>
            <a:r>
              <a:rPr lang="tr-TR" sz="1800" dirty="0" err="1" smtClean="0"/>
              <a:t>plenary</a:t>
            </a:r>
            <a:r>
              <a:rPr lang="tr-TR" sz="1800" dirty="0" smtClean="0"/>
              <a:t> </a:t>
            </a:r>
            <a:r>
              <a:rPr lang="tr-TR" sz="1800" dirty="0" err="1" smtClean="0"/>
              <a:t>decides</a:t>
            </a:r>
            <a:endParaRPr lang="tr-TR" sz="1800" dirty="0" smtClean="0"/>
          </a:p>
          <a:p>
            <a:r>
              <a:rPr lang="tr-TR" sz="1800" dirty="0" err="1" smtClean="0"/>
              <a:t>Invitation</a:t>
            </a:r>
            <a:r>
              <a:rPr lang="tr-TR" sz="1800" dirty="0" smtClean="0"/>
              <a:t> is </a:t>
            </a:r>
            <a:r>
              <a:rPr lang="tr-TR" sz="1800" dirty="0" err="1" smtClean="0"/>
              <a:t>accepted</a:t>
            </a:r>
            <a:r>
              <a:rPr lang="tr-TR" sz="1800" dirty="0" smtClean="0"/>
              <a:t> </a:t>
            </a:r>
            <a:r>
              <a:rPr lang="tr-TR" sz="1800" dirty="0" err="1" smtClean="0"/>
              <a:t>by</a:t>
            </a:r>
            <a:r>
              <a:rPr lang="tr-TR" sz="1800" dirty="0" smtClean="0"/>
              <a:t> </a:t>
            </a:r>
            <a:r>
              <a:rPr lang="tr-TR" sz="1800" dirty="0" err="1" smtClean="0"/>
              <a:t>the</a:t>
            </a:r>
            <a:r>
              <a:rPr lang="tr-TR" sz="1800" dirty="0" smtClean="0"/>
              <a:t> </a:t>
            </a:r>
            <a:r>
              <a:rPr lang="tr-TR" sz="1800" dirty="0" err="1" smtClean="0"/>
              <a:t>plenary</a:t>
            </a:r>
            <a:endParaRPr lang="tr-TR" sz="1800" dirty="0"/>
          </a:p>
          <a:p>
            <a:r>
              <a:rPr lang="tr-TR" sz="1800" dirty="0" err="1" smtClean="0"/>
              <a:t>Some</a:t>
            </a:r>
            <a:r>
              <a:rPr lang="tr-TR" sz="1800" dirty="0" smtClean="0"/>
              <a:t> </a:t>
            </a:r>
            <a:r>
              <a:rPr lang="tr-TR" sz="1800" dirty="0" err="1" smtClean="0"/>
              <a:t>congress</a:t>
            </a:r>
            <a:r>
              <a:rPr lang="tr-TR" sz="1800" dirty="0" smtClean="0"/>
              <a:t> </a:t>
            </a:r>
            <a:r>
              <a:rPr lang="tr-TR" sz="1800" dirty="0" err="1" smtClean="0"/>
              <a:t>and</a:t>
            </a:r>
            <a:r>
              <a:rPr lang="tr-TR" sz="1800" dirty="0" smtClean="0"/>
              <a:t> </a:t>
            </a:r>
            <a:r>
              <a:rPr lang="tr-TR" sz="1800" dirty="0" err="1" smtClean="0"/>
              <a:t>conferences</a:t>
            </a:r>
            <a:r>
              <a:rPr lang="tr-TR" sz="1800" dirty="0" smtClean="0"/>
              <a:t> </a:t>
            </a:r>
            <a:r>
              <a:rPr lang="tr-TR" sz="1800" dirty="0" err="1" smtClean="0"/>
              <a:t>are</a:t>
            </a:r>
            <a:r>
              <a:rPr lang="tr-TR" sz="1800" dirty="0" smtClean="0"/>
              <a:t> </a:t>
            </a:r>
            <a:r>
              <a:rPr lang="tr-TR" sz="1800" dirty="0" err="1" smtClean="0"/>
              <a:t>regulated</a:t>
            </a:r>
            <a:r>
              <a:rPr lang="tr-TR" sz="1800" dirty="0" smtClean="0"/>
              <a:t> </a:t>
            </a:r>
            <a:r>
              <a:rPr lang="tr-TR" sz="1800" dirty="0" err="1" smtClean="0"/>
              <a:t>by</a:t>
            </a:r>
            <a:r>
              <a:rPr lang="tr-TR" sz="1800" dirty="0" smtClean="0"/>
              <a:t> </a:t>
            </a:r>
            <a:r>
              <a:rPr lang="tr-TR" sz="1800" dirty="0" err="1" smtClean="0"/>
              <a:t>law</a:t>
            </a:r>
            <a:r>
              <a:rPr lang="tr-TR" sz="1800" dirty="0" smtClean="0"/>
              <a:t>.</a:t>
            </a:r>
          </a:p>
          <a:p>
            <a:r>
              <a:rPr lang="tr-TR" sz="1800" dirty="0" err="1" smtClean="0"/>
              <a:t>Number</a:t>
            </a:r>
            <a:r>
              <a:rPr lang="tr-TR" sz="1800" dirty="0" smtClean="0"/>
              <a:t> </a:t>
            </a:r>
            <a:r>
              <a:rPr lang="tr-TR" sz="1800" dirty="0" smtClean="0"/>
              <a:t>of </a:t>
            </a:r>
            <a:r>
              <a:rPr lang="tr-TR" sz="1800" dirty="0" err="1" smtClean="0"/>
              <a:t>deputies</a:t>
            </a:r>
            <a:r>
              <a:rPr lang="tr-TR" sz="1800" dirty="0" smtClean="0"/>
              <a:t> </a:t>
            </a:r>
            <a:r>
              <a:rPr lang="tr-TR" sz="1800" dirty="0" err="1" smtClean="0"/>
              <a:t>for</a:t>
            </a:r>
            <a:r>
              <a:rPr lang="tr-TR" sz="1800" dirty="0" smtClean="0"/>
              <a:t> </a:t>
            </a:r>
            <a:r>
              <a:rPr lang="tr-TR" sz="1800" dirty="0" err="1" smtClean="0"/>
              <a:t>each</a:t>
            </a:r>
            <a:r>
              <a:rPr lang="tr-TR" sz="1800" dirty="0" smtClean="0"/>
              <a:t> </a:t>
            </a:r>
            <a:r>
              <a:rPr lang="tr-TR" sz="1800" dirty="0" err="1" smtClean="0"/>
              <a:t>party</a:t>
            </a:r>
            <a:r>
              <a:rPr lang="tr-TR" sz="1800" dirty="0" smtClean="0"/>
              <a:t>…</a:t>
            </a:r>
          </a:p>
          <a:p>
            <a:r>
              <a:rPr lang="tr-TR" sz="1800" dirty="0" err="1" smtClean="0"/>
              <a:t>Members</a:t>
            </a:r>
            <a:r>
              <a:rPr lang="tr-TR" sz="1800" dirty="0" smtClean="0"/>
              <a:t> </a:t>
            </a:r>
            <a:r>
              <a:rPr lang="tr-TR" sz="1800" dirty="0" err="1" smtClean="0"/>
              <a:t>are</a:t>
            </a:r>
            <a:r>
              <a:rPr lang="tr-TR" sz="1800" dirty="0" smtClean="0"/>
              <a:t> </a:t>
            </a:r>
            <a:r>
              <a:rPr lang="tr-TR" sz="1800" dirty="0" err="1" smtClean="0"/>
              <a:t>appointed</a:t>
            </a:r>
            <a:r>
              <a:rPr lang="tr-TR" sz="1800" dirty="0" smtClean="0"/>
              <a:t> </a:t>
            </a:r>
            <a:r>
              <a:rPr lang="tr-TR" sz="1800" dirty="0" err="1" smtClean="0"/>
              <a:t>by</a:t>
            </a:r>
            <a:r>
              <a:rPr lang="tr-TR" sz="1800" dirty="0" smtClean="0"/>
              <a:t> </a:t>
            </a:r>
            <a:r>
              <a:rPr lang="tr-TR" sz="1800" dirty="0" err="1" smtClean="0"/>
              <a:t>their</a:t>
            </a:r>
            <a:r>
              <a:rPr lang="tr-TR" sz="1800" dirty="0" smtClean="0"/>
              <a:t> </a:t>
            </a:r>
            <a:r>
              <a:rPr lang="tr-TR" sz="1800" dirty="0" err="1" smtClean="0"/>
              <a:t>party</a:t>
            </a:r>
            <a:r>
              <a:rPr lang="tr-TR" sz="1800" dirty="0" smtClean="0"/>
              <a:t> </a:t>
            </a:r>
            <a:r>
              <a:rPr lang="tr-TR" sz="1800" dirty="0" err="1" smtClean="0"/>
              <a:t>group</a:t>
            </a:r>
            <a:r>
              <a:rPr lang="tr-TR" sz="1800" dirty="0" smtClean="0"/>
              <a:t>.</a:t>
            </a:r>
            <a:endParaRPr lang="tr-TR" sz="1800" dirty="0" smtClean="0"/>
          </a:p>
          <a:p>
            <a:r>
              <a:rPr lang="tr-TR" sz="1800" dirty="0" err="1" smtClean="0"/>
              <a:t>Delegation</a:t>
            </a:r>
            <a:r>
              <a:rPr lang="tr-TR" sz="1800" dirty="0" smtClean="0"/>
              <a:t> </a:t>
            </a:r>
            <a:r>
              <a:rPr lang="tr-TR" sz="1800" dirty="0" err="1" smtClean="0"/>
              <a:t>elects</a:t>
            </a:r>
            <a:r>
              <a:rPr lang="tr-TR" sz="1800" dirty="0" smtClean="0"/>
              <a:t> </a:t>
            </a:r>
            <a:r>
              <a:rPr lang="tr-TR" sz="1800" dirty="0" err="1" smtClean="0"/>
              <a:t>the</a:t>
            </a:r>
            <a:r>
              <a:rPr lang="tr-TR" sz="1800" dirty="0" smtClean="0"/>
              <a:t> </a:t>
            </a:r>
            <a:r>
              <a:rPr lang="tr-TR" sz="1800" dirty="0" err="1" smtClean="0"/>
              <a:t>head</a:t>
            </a:r>
            <a:r>
              <a:rPr lang="tr-TR" sz="1800" dirty="0" smtClean="0"/>
              <a:t>.</a:t>
            </a:r>
            <a:endParaRPr lang="tr-TR" sz="1800" dirty="0" smtClean="0"/>
          </a:p>
          <a:p>
            <a:r>
              <a:rPr lang="tr-TR" sz="1800" dirty="0" err="1" smtClean="0"/>
              <a:t>Committees</a:t>
            </a:r>
            <a:r>
              <a:rPr lang="tr-TR" sz="1800" dirty="0" smtClean="0"/>
              <a:t> </a:t>
            </a:r>
            <a:r>
              <a:rPr lang="tr-TR" sz="1800" dirty="0" err="1" smtClean="0"/>
              <a:t>have</a:t>
            </a:r>
            <a:r>
              <a:rPr lang="tr-TR" sz="1800" dirty="0" smtClean="0"/>
              <a:t> </a:t>
            </a:r>
            <a:r>
              <a:rPr lang="tr-TR" sz="1800" dirty="0" err="1" smtClean="0"/>
              <a:t>different</a:t>
            </a:r>
            <a:r>
              <a:rPr lang="tr-TR" sz="1800" dirty="0" smtClean="0"/>
              <a:t> </a:t>
            </a:r>
            <a:r>
              <a:rPr lang="tr-TR" sz="1800" dirty="0" err="1" smtClean="0"/>
              <a:t>procedures</a:t>
            </a:r>
            <a:endParaRPr lang="tr-TR" sz="1800" dirty="0" smtClean="0"/>
          </a:p>
          <a:p>
            <a:pPr marL="0" indent="0">
              <a:buNone/>
            </a:pPr>
            <a:r>
              <a:rPr lang="tr-TR" dirty="0" smtClean="0"/>
              <a:t>INCOMING</a:t>
            </a:r>
          </a:p>
          <a:p>
            <a:r>
              <a:rPr lang="tr-TR" sz="1800" dirty="0" err="1" smtClean="0"/>
              <a:t>Bureau</a:t>
            </a:r>
            <a:r>
              <a:rPr lang="tr-TR" sz="1800" dirty="0" smtClean="0"/>
              <a:t> </a:t>
            </a:r>
            <a:r>
              <a:rPr lang="tr-TR" sz="1800" dirty="0" err="1" smtClean="0"/>
              <a:t>decide</a:t>
            </a:r>
            <a:r>
              <a:rPr lang="tr-TR" sz="1800" dirty="0" smtClean="0"/>
              <a:t> </a:t>
            </a:r>
            <a:r>
              <a:rPr lang="tr-TR" sz="1800" dirty="0" err="1" smtClean="0"/>
              <a:t>for</a:t>
            </a:r>
            <a:r>
              <a:rPr lang="tr-TR" sz="1800" dirty="0" smtClean="0"/>
              <a:t> </a:t>
            </a:r>
            <a:r>
              <a:rPr lang="tr-TR" sz="1800" dirty="0" err="1" smtClean="0"/>
              <a:t>invitation</a:t>
            </a:r>
            <a:r>
              <a:rPr lang="tr-TR" sz="1800" dirty="0" smtClean="0"/>
              <a:t>, </a:t>
            </a:r>
            <a:r>
              <a:rPr lang="tr-TR" sz="1800" dirty="0" err="1" smtClean="0"/>
              <a:t>Plenary</a:t>
            </a:r>
            <a:r>
              <a:rPr lang="tr-TR" sz="1800" dirty="0" smtClean="0"/>
              <a:t> </a:t>
            </a:r>
            <a:r>
              <a:rPr lang="tr-TR" sz="1800" dirty="0" err="1" smtClean="0"/>
              <a:t>approve</a:t>
            </a:r>
            <a:r>
              <a:rPr lang="tr-TR" sz="1800" dirty="0" smtClean="0"/>
              <a:t>.</a:t>
            </a:r>
          </a:p>
          <a:p>
            <a:r>
              <a:rPr lang="tr-TR" sz="1800" dirty="0" err="1" smtClean="0"/>
              <a:t>Recently</a:t>
            </a:r>
            <a:r>
              <a:rPr lang="tr-TR" sz="1800" dirty="0" smtClean="0"/>
              <a:t> </a:t>
            </a:r>
            <a:r>
              <a:rPr lang="tr-TR" sz="1800" dirty="0" err="1" smtClean="0"/>
              <a:t>number</a:t>
            </a:r>
            <a:r>
              <a:rPr lang="tr-TR" sz="1800" dirty="0" smtClean="0"/>
              <a:t> of </a:t>
            </a:r>
            <a:r>
              <a:rPr lang="tr-TR" sz="1800" dirty="0" err="1" smtClean="0"/>
              <a:t>delegation</a:t>
            </a:r>
            <a:r>
              <a:rPr lang="tr-TR" sz="1800" dirty="0" smtClean="0"/>
              <a:t> </a:t>
            </a:r>
            <a:r>
              <a:rPr lang="tr-TR" sz="1800" dirty="0" err="1" smtClean="0"/>
              <a:t>increases</a:t>
            </a:r>
            <a:r>
              <a:rPr lang="tr-TR" sz="1800" dirty="0" smtClean="0"/>
              <a:t>.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16</a:t>
            </a:fld>
            <a:endParaRPr lang="tr-TR"/>
          </a:p>
        </p:txBody>
      </p:sp>
      <p:pic>
        <p:nvPicPr>
          <p:cNvPr id="5" name="Resim 4" descr="https://www.extravelmoney.com/blog/wp-content/uploads/2017/01/8-Essential-Things-You-Need-To-Take-Before-Going-Abroa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819526"/>
            <a:ext cx="4800599" cy="30384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653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7558089" cy="1406471"/>
          </a:xfrm>
        </p:spPr>
        <p:txBody>
          <a:bodyPr/>
          <a:lstStyle/>
          <a:p>
            <a:r>
              <a:rPr lang="en-GB" sz="3200" dirty="0">
                <a:solidFill>
                  <a:srgbClr val="0070C0"/>
                </a:solidFill>
              </a:rPr>
              <a:t>Inter-Parliamentary Friendship Groups</a:t>
            </a:r>
            <a:r>
              <a:rPr lang="tr-TR" dirty="0">
                <a:solidFill>
                  <a:srgbClr val="0070C0"/>
                </a:solidFill>
              </a:rPr>
              <a:t/>
            </a:r>
            <a:br>
              <a:rPr lang="tr-TR" dirty="0">
                <a:solidFill>
                  <a:srgbClr val="0070C0"/>
                </a:solidFill>
              </a:rPr>
            </a:b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17700" y="1587499"/>
            <a:ext cx="5283200" cy="3835401"/>
          </a:xfrm>
        </p:spPr>
        <p:txBody>
          <a:bodyPr/>
          <a:lstStyle/>
          <a:p>
            <a:pPr marL="0" indent="0">
              <a:buNone/>
            </a:pPr>
            <a:r>
              <a:rPr lang="tr-TR" sz="2000" b="1" dirty="0" smtClean="0"/>
              <a:t>      </a:t>
            </a:r>
            <a:r>
              <a:rPr lang="tr-TR" sz="2000" b="1" dirty="0" err="1" smtClean="0"/>
              <a:t>Aims</a:t>
            </a:r>
            <a:endParaRPr lang="tr-TR" sz="2000" b="1" dirty="0" smtClean="0"/>
          </a:p>
          <a:p>
            <a:pPr>
              <a:lnSpc>
                <a:spcPct val="150000"/>
              </a:lnSpc>
            </a:pPr>
            <a:r>
              <a:rPr lang="tr-TR" sz="2000" dirty="0" smtClean="0"/>
              <a:t>Development of </a:t>
            </a:r>
            <a:r>
              <a:rPr lang="tr-TR" sz="2000" dirty="0" err="1" smtClean="0"/>
              <a:t>relations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Cooperation</a:t>
            </a:r>
            <a:r>
              <a:rPr lang="tr-TR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View</a:t>
            </a:r>
            <a:r>
              <a:rPr lang="tr-TR" sz="2000" dirty="0" smtClean="0"/>
              <a:t> Exchange</a:t>
            </a:r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Contribution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solidarity</a:t>
            </a:r>
            <a:r>
              <a:rPr lang="tr-TR" sz="2000" dirty="0" smtClean="0"/>
              <a:t>, </a:t>
            </a:r>
            <a:r>
              <a:rPr lang="tr-TR" sz="2000" dirty="0" err="1" smtClean="0"/>
              <a:t>understanding</a:t>
            </a:r>
            <a:r>
              <a:rPr lang="tr-TR" sz="2000" dirty="0" smtClean="0"/>
              <a:t>…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17</a:t>
            </a:fld>
            <a:endParaRPr lang="tr-TR"/>
          </a:p>
        </p:txBody>
      </p:sp>
      <p:pic>
        <p:nvPicPr>
          <p:cNvPr id="5" name="Resim 4" descr="https://studentsuccess.uams.edu/wp-content/uploads/sites/20/2019/07/7.29.19.2-300x15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423" y="1587499"/>
            <a:ext cx="4976731" cy="26454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395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4941889" cy="1752599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0070C0"/>
                </a:solidFill>
              </a:rPr>
              <a:t>…a </a:t>
            </a:r>
            <a:r>
              <a:rPr lang="tr-TR" sz="3200" dirty="0" err="1" smtClean="0">
                <a:solidFill>
                  <a:srgbClr val="0070C0"/>
                </a:solidFill>
              </a:rPr>
              <a:t>number</a:t>
            </a:r>
            <a:r>
              <a:rPr lang="tr-TR" sz="3200" dirty="0" smtClean="0">
                <a:solidFill>
                  <a:srgbClr val="0070C0"/>
                </a:solidFill>
              </a:rPr>
              <a:t> of </a:t>
            </a:r>
            <a:r>
              <a:rPr lang="tr-TR" sz="3200" dirty="0" err="1" smtClean="0">
                <a:solidFill>
                  <a:srgbClr val="0070C0"/>
                </a:solidFill>
              </a:rPr>
              <a:t>rules</a:t>
            </a:r>
            <a:r>
              <a:rPr lang="tr-TR" sz="3200" dirty="0" smtClean="0">
                <a:solidFill>
                  <a:srgbClr val="0070C0"/>
                </a:solidFill>
              </a:rPr>
              <a:t>…</a:t>
            </a:r>
            <a:endParaRPr lang="tr-TR" sz="32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62753" y="1983784"/>
            <a:ext cx="4912747" cy="38833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1800" dirty="0"/>
              <a:t>Application of ten </a:t>
            </a:r>
            <a:r>
              <a:rPr lang="tr-TR" sz="1800" dirty="0" err="1"/>
              <a:t>MP’s</a:t>
            </a:r>
            <a:endParaRPr lang="tr-TR" sz="1800" dirty="0"/>
          </a:p>
          <a:p>
            <a:pPr>
              <a:lnSpc>
                <a:spcPct val="150000"/>
              </a:lnSpc>
            </a:pPr>
            <a:r>
              <a:rPr lang="tr-TR" sz="1800" dirty="0" err="1" smtClean="0"/>
              <a:t>Plenary</a:t>
            </a:r>
            <a:r>
              <a:rPr lang="tr-TR" sz="1800" dirty="0" smtClean="0"/>
              <a:t> </a:t>
            </a:r>
            <a:r>
              <a:rPr lang="tr-TR" sz="1800" dirty="0" err="1" smtClean="0"/>
              <a:t>decision</a:t>
            </a:r>
            <a:endParaRPr lang="tr-TR" sz="1800" dirty="0" smtClean="0"/>
          </a:p>
          <a:p>
            <a:pPr>
              <a:lnSpc>
                <a:spcPct val="150000"/>
              </a:lnSpc>
            </a:pPr>
            <a:r>
              <a:rPr lang="tr-TR" sz="1800" dirty="0" smtClean="0"/>
              <a:t>Right </a:t>
            </a:r>
            <a:r>
              <a:rPr lang="tr-TR" sz="1800" dirty="0" err="1" smtClean="0"/>
              <a:t>for</a:t>
            </a:r>
            <a:r>
              <a:rPr lang="tr-TR" sz="1800" dirty="0" smtClean="0"/>
              <a:t> </a:t>
            </a:r>
            <a:r>
              <a:rPr lang="tr-TR" sz="1800" dirty="0" err="1" smtClean="0"/>
              <a:t>each</a:t>
            </a:r>
            <a:r>
              <a:rPr lang="tr-TR" sz="1800" dirty="0" smtClean="0"/>
              <a:t> MP</a:t>
            </a:r>
          </a:p>
          <a:p>
            <a:pPr>
              <a:lnSpc>
                <a:spcPct val="150000"/>
              </a:lnSpc>
            </a:pPr>
            <a:r>
              <a:rPr lang="tr-TR" sz="1800" dirty="0" err="1" smtClean="0"/>
              <a:t>Fair</a:t>
            </a:r>
            <a:r>
              <a:rPr lang="tr-TR" sz="1800" dirty="0" smtClean="0"/>
              <a:t> </a:t>
            </a:r>
            <a:r>
              <a:rPr lang="tr-TR" sz="1800" dirty="0" err="1" smtClean="0"/>
              <a:t>share</a:t>
            </a:r>
            <a:r>
              <a:rPr lang="tr-TR" sz="1800" dirty="0" smtClean="0"/>
              <a:t> of </a:t>
            </a:r>
            <a:r>
              <a:rPr lang="tr-TR" sz="1800" dirty="0" err="1" smtClean="0"/>
              <a:t>membership</a:t>
            </a:r>
            <a:endParaRPr lang="tr-TR" sz="1800" dirty="0" smtClean="0"/>
          </a:p>
          <a:p>
            <a:pPr>
              <a:lnSpc>
                <a:spcPct val="150000"/>
              </a:lnSpc>
            </a:pPr>
            <a:r>
              <a:rPr lang="tr-TR" sz="1800" dirty="0" err="1" smtClean="0"/>
              <a:t>Single</a:t>
            </a:r>
            <a:r>
              <a:rPr lang="tr-TR" sz="1800" dirty="0" smtClean="0"/>
              <a:t> </a:t>
            </a:r>
            <a:r>
              <a:rPr lang="tr-TR" sz="1800" dirty="0" err="1" smtClean="0"/>
              <a:t>executive</a:t>
            </a:r>
            <a:r>
              <a:rPr lang="tr-TR" sz="1800" dirty="0" smtClean="0"/>
              <a:t> board </a:t>
            </a:r>
            <a:r>
              <a:rPr lang="tr-TR" sz="1800" dirty="0" err="1" smtClean="0"/>
              <a:t>for</a:t>
            </a:r>
            <a:r>
              <a:rPr lang="tr-TR" sz="1800" dirty="0" smtClean="0"/>
              <a:t> </a:t>
            </a:r>
            <a:r>
              <a:rPr lang="tr-TR" sz="1800" dirty="0" err="1" smtClean="0"/>
              <a:t>each</a:t>
            </a:r>
            <a:r>
              <a:rPr lang="tr-TR" sz="1800" dirty="0" smtClean="0"/>
              <a:t> MP.</a:t>
            </a:r>
          </a:p>
          <a:p>
            <a:endParaRPr lang="tr-TR" sz="18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18</a:t>
            </a:fld>
            <a:endParaRPr lang="tr-TR"/>
          </a:p>
        </p:txBody>
      </p:sp>
      <p:pic>
        <p:nvPicPr>
          <p:cNvPr id="5" name="Resim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018" y="374073"/>
            <a:ext cx="4475018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8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809171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0070C0"/>
                </a:solidFill>
              </a:rPr>
              <a:t>Rise of </a:t>
            </a:r>
            <a:r>
              <a:rPr lang="tr-TR" sz="3600" dirty="0" err="1" smtClean="0">
                <a:solidFill>
                  <a:srgbClr val="0070C0"/>
                </a:solidFill>
              </a:rPr>
              <a:t>friendship</a:t>
            </a:r>
            <a:r>
              <a:rPr lang="tr-TR" sz="3600" dirty="0" smtClean="0">
                <a:solidFill>
                  <a:srgbClr val="0070C0"/>
                </a:solidFill>
              </a:rPr>
              <a:t>…</a:t>
            </a:r>
            <a:endParaRPr lang="tr-TR" sz="3600" dirty="0">
              <a:solidFill>
                <a:srgbClr val="0070C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19</a:t>
            </a:fld>
            <a:endParaRPr lang="tr-TR"/>
          </a:p>
        </p:txBody>
      </p:sp>
      <p:graphicFrame>
        <p:nvGraphicFramePr>
          <p:cNvPr id="6" name="Grafik 5"/>
          <p:cNvGraphicFramePr/>
          <p:nvPr>
            <p:extLst>
              <p:ext uri="{D42A27DB-BD31-4B8C-83A1-F6EECF244321}">
                <p14:modId xmlns:p14="http://schemas.microsoft.com/office/powerpoint/2010/main" val="2386755279"/>
              </p:ext>
            </p:extLst>
          </p:nvPr>
        </p:nvGraphicFramePr>
        <p:xfrm>
          <a:off x="2670629" y="1799772"/>
          <a:ext cx="8026400" cy="420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413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64200" y="914401"/>
            <a:ext cx="5105400" cy="4330699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ko-KR" altLang="en-US" sz="4000" dirty="0"/>
              <a:t>감사합니다</a:t>
            </a:r>
            <a:endParaRPr lang="tr-TR" sz="4000" dirty="0"/>
          </a:p>
          <a:p>
            <a:pPr marL="0" indent="0">
              <a:lnSpc>
                <a:spcPct val="200000"/>
              </a:lnSpc>
              <a:buNone/>
            </a:pPr>
            <a:r>
              <a:rPr lang="tr-TR" sz="4000" dirty="0" err="1" smtClean="0"/>
              <a:t>Thank</a:t>
            </a:r>
            <a:r>
              <a:rPr lang="tr-TR" sz="4000" dirty="0" smtClean="0"/>
              <a:t> </a:t>
            </a:r>
            <a:r>
              <a:rPr lang="tr-TR" sz="4000" dirty="0" err="1" smtClean="0"/>
              <a:t>you</a:t>
            </a:r>
            <a:endParaRPr lang="tr-TR" sz="4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8BDBE-AC6A-4AF9-9B62-24C7C5E19948}" type="slidenum">
              <a:rPr lang="tr-TR" smtClean="0"/>
              <a:t>20</a:t>
            </a:fld>
            <a:endParaRPr lang="tr-TR"/>
          </a:p>
        </p:txBody>
      </p:sp>
      <p:pic>
        <p:nvPicPr>
          <p:cNvPr id="1026" name="Picture 2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61" y="1489868"/>
            <a:ext cx="3179762" cy="317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02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ks">
  <a:themeElements>
    <a:clrScheme name="Paralaks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ks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TM03457496[[fn=Paralaks]]</Template>
  <TotalTime>339</TotalTime>
  <Words>491</Words>
  <Application>Microsoft Office PowerPoint</Application>
  <PresentationFormat>Geniş ekran</PresentationFormat>
  <Paragraphs>126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6" baseType="lpstr">
      <vt:lpstr>Arial</vt:lpstr>
      <vt:lpstr>Calibri</vt:lpstr>
      <vt:lpstr>Corbel</vt:lpstr>
      <vt:lpstr>HY엽서L</vt:lpstr>
      <vt:lpstr>Times New Roman</vt:lpstr>
      <vt:lpstr>Paralaks</vt:lpstr>
      <vt:lpstr>PARLIAMENTARY DIPLOMACY  AND MECHANISM OF  TURKISH PARLIAMENT</vt:lpstr>
      <vt:lpstr>Two sections:</vt:lpstr>
      <vt:lpstr>GENERAL EVALUATIONS</vt:lpstr>
      <vt:lpstr>Parliamentary Diplomacy (traditional perception)</vt:lpstr>
      <vt:lpstr>Extention of the Content and Reasons </vt:lpstr>
      <vt:lpstr>Modern PD / Rich Content</vt:lpstr>
      <vt:lpstr>Participation of Turkish Parliament to National Assemblies</vt:lpstr>
      <vt:lpstr>Benefits</vt:lpstr>
      <vt:lpstr>Limits / Challenges</vt:lpstr>
      <vt:lpstr>THE CASE OF TURKEY (Headings)</vt:lpstr>
      <vt:lpstr>Activities of GNAT</vt:lpstr>
      <vt:lpstr>The Role of the Speaker</vt:lpstr>
      <vt:lpstr>Delegations of the GNAT to the P.A.</vt:lpstr>
      <vt:lpstr>List of P.A. Turkey Joined</vt:lpstr>
      <vt:lpstr>Turkey-EU Joint Parliamentary Committee </vt:lpstr>
      <vt:lpstr>The Incoming and Outgoing Delegations </vt:lpstr>
      <vt:lpstr>Inter-Parliamentary Friendship Groups </vt:lpstr>
      <vt:lpstr>…a number of rules…</vt:lpstr>
      <vt:lpstr>Rise of friendship…</vt:lpstr>
      <vt:lpstr>PowerPoint Sunusu</vt:lpstr>
    </vt:vector>
  </TitlesOfParts>
  <Company>TBMM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PARLIAMENTARY DIPLOMACY  and MECHANISM OF TURKISH PARLIAMENT</dc:title>
  <dc:creator>Halit TUNÇKAŞIK</dc:creator>
  <cp:lastModifiedBy>Halit TUNÇKAŞIK</cp:lastModifiedBy>
  <cp:revision>80</cp:revision>
  <dcterms:created xsi:type="dcterms:W3CDTF">2019-10-08T14:12:30Z</dcterms:created>
  <dcterms:modified xsi:type="dcterms:W3CDTF">2019-10-14T11:53:49Z</dcterms:modified>
</cp:coreProperties>
</file>