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7"/>
  </p:notesMasterIdLst>
  <p:handoutMasterIdLst>
    <p:handoutMasterId r:id="rId18"/>
  </p:handoutMasterIdLst>
  <p:sldIdLst>
    <p:sldId id="256" r:id="rId2"/>
    <p:sldId id="387" r:id="rId3"/>
    <p:sldId id="274" r:id="rId4"/>
    <p:sldId id="386" r:id="rId5"/>
    <p:sldId id="389" r:id="rId6"/>
    <p:sldId id="390" r:id="rId7"/>
    <p:sldId id="391" r:id="rId8"/>
    <p:sldId id="393" r:id="rId9"/>
    <p:sldId id="392" r:id="rId10"/>
    <p:sldId id="395" r:id="rId11"/>
    <p:sldId id="397" r:id="rId12"/>
    <p:sldId id="398" r:id="rId13"/>
    <p:sldId id="399" r:id="rId14"/>
    <p:sldId id="400" r:id="rId15"/>
    <p:sldId id="332" r:id="rId16"/>
  </p:sldIdLst>
  <p:sldSz cx="9144000" cy="6858000" type="screen4x3"/>
  <p:notesSz cx="6742113" cy="9872663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9CCFF"/>
    <a:srgbClr val="000000"/>
    <a:srgbClr val="262626"/>
    <a:srgbClr val="7F7F7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3956F2E0-E70E-4E64-AB50-F8A013E91440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4"/>
            <a:ext cx="2921000" cy="495300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9525" y="9377364"/>
            <a:ext cx="2921000" cy="495300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8EF51A61-CAF1-485A-AA28-E09C2BEA7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389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E8B96C54-3903-4F12-BB59-4F1C7EB101DC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689" y="4689475"/>
            <a:ext cx="5392737" cy="4443413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983CB24A-5A24-4724-B663-73EA4914EB5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5494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43F5786-E296-416D-AA73-05E00B54B09E}" type="datetimeFigureOut">
              <a:rPr lang="id-ID" smtClean="0"/>
              <a:pPr/>
              <a:t>18/10/2019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1710094-20E4-4FF5-A446-E167A69FEED2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85738"/>
            <a:ext cx="8534400" cy="6596062"/>
          </a:xfrm>
        </p:spPr>
        <p:txBody>
          <a:bodyPr>
            <a:normAutofit fontScale="25000" lnSpcReduction="20000"/>
          </a:bodyPr>
          <a:lstStyle/>
          <a:p>
            <a:pPr marL="109728" indent="0" algn="ctr">
              <a:buNone/>
            </a:pPr>
            <a:endParaRPr lang="en-US" sz="1800" b="1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d-ID" sz="11200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11200" b="1" dirty="0" smtClean="0"/>
              <a:t>Future Direction of</a:t>
            </a:r>
            <a:r>
              <a:rPr lang="id-ID" sz="11200" b="1" dirty="0" smtClean="0"/>
              <a:t> </a:t>
            </a:r>
            <a:r>
              <a:rPr lang="en-AU" sz="11200" b="1" dirty="0" smtClean="0"/>
              <a:t>Parliamentary </a:t>
            </a:r>
            <a:r>
              <a:rPr lang="en-AU" sz="11200" b="1" dirty="0"/>
              <a:t>Diplomacy: </a:t>
            </a:r>
            <a:endParaRPr lang="id-ID" sz="11200" b="1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11200" b="1" dirty="0" smtClean="0"/>
              <a:t>the </a:t>
            </a:r>
            <a:r>
              <a:rPr lang="en-AU" sz="11200" b="1" dirty="0" err="1" smtClean="0"/>
              <a:t>HoR</a:t>
            </a:r>
            <a:r>
              <a:rPr lang="en-AU" sz="11200" b="1" dirty="0" smtClean="0"/>
              <a:t> </a:t>
            </a:r>
            <a:r>
              <a:rPr lang="en-AU" sz="11200" b="1" dirty="0"/>
              <a:t>Research </a:t>
            </a:r>
            <a:r>
              <a:rPr lang="en-AU" sz="11200" b="1" dirty="0" smtClean="0"/>
              <a:t>Cent</a:t>
            </a:r>
            <a:r>
              <a:rPr lang="id-ID" sz="11200" b="1" dirty="0" smtClean="0"/>
              <a:t>e</a:t>
            </a:r>
            <a:r>
              <a:rPr lang="en-AU" sz="11200" b="1" dirty="0" smtClean="0"/>
              <a:t>r</a:t>
            </a:r>
            <a:r>
              <a:rPr lang="id-ID" sz="11200" b="1" dirty="0" smtClean="0"/>
              <a:t>’s</a:t>
            </a:r>
            <a:r>
              <a:rPr lang="en-AU" sz="11200" b="1" dirty="0" smtClean="0"/>
              <a:t> Role</a:t>
            </a:r>
            <a:endParaRPr lang="id-ID" sz="11200" b="1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d-ID" sz="11200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11200" dirty="0"/>
              <a:t> </a:t>
            </a:r>
            <a:endParaRPr lang="id-ID" sz="11200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d-ID" sz="11200" i="1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d-ID" sz="11200" i="1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d-ID" sz="11200" i="1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d-ID" sz="9600" i="1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d-ID" sz="9600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d-ID" sz="96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8000" dirty="0" smtClean="0"/>
              <a:t>Hariyadi</a:t>
            </a:r>
            <a:endParaRPr lang="id-ID" sz="8000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d-ID" sz="8000" dirty="0" smtClean="0"/>
              <a:t>Research </a:t>
            </a:r>
            <a:r>
              <a:rPr lang="id-ID" sz="8000" dirty="0" smtClean="0"/>
              <a:t>Center, Indonesia</a:t>
            </a:r>
            <a:r>
              <a:rPr lang="en-US" sz="8000" dirty="0" smtClean="0"/>
              <a:t>n</a:t>
            </a:r>
            <a:r>
              <a:rPr lang="id-ID" sz="8000" dirty="0" smtClean="0"/>
              <a:t>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d-ID" sz="8000" dirty="0" smtClean="0"/>
              <a:t>HoR Secgen &amp; Expertise Body</a:t>
            </a:r>
            <a:endParaRPr lang="id-ID" sz="80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d-ID" sz="8000" dirty="0" smtClean="0"/>
              <a:t>Seoul, 2019</a:t>
            </a:r>
            <a:endParaRPr lang="id-ID" sz="80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d-ID" sz="12800" b="1" dirty="0"/>
              <a:t> </a:t>
            </a:r>
            <a:endParaRPr lang="id-ID" sz="12800" dirty="0"/>
          </a:p>
          <a:p>
            <a:pPr marL="109728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d-ID" sz="12800" b="1" dirty="0"/>
              <a:t> </a:t>
            </a:r>
            <a:endParaRPr lang="en-US" sz="12800" dirty="0"/>
          </a:p>
          <a:p>
            <a:pPr marL="109728" indent="0" algn="ctr">
              <a:buNone/>
            </a:pPr>
            <a:endParaRPr lang="en-US" sz="1800" dirty="0"/>
          </a:p>
          <a:p>
            <a:pPr marL="109728" indent="0" algn="ctr">
              <a:buNone/>
            </a:pPr>
            <a:r>
              <a:rPr lang="id-ID" sz="1800" b="1" dirty="0"/>
              <a:t> </a:t>
            </a:r>
            <a:endParaRPr lang="en-US" sz="1800" dirty="0"/>
          </a:p>
          <a:p>
            <a:pPr marL="109728" indent="0">
              <a:buNone/>
            </a:pPr>
            <a:r>
              <a:rPr lang="id-ID" sz="1800" b="1" dirty="0"/>
              <a:t> </a:t>
            </a:r>
            <a:endParaRPr lang="en-US" sz="1800" dirty="0"/>
          </a:p>
          <a:p>
            <a:pPr marL="109728" indent="0">
              <a:buNone/>
            </a:pPr>
            <a:r>
              <a:rPr lang="id-ID" sz="1800" b="1" dirty="0"/>
              <a:t> </a:t>
            </a:r>
            <a:endParaRPr lang="en-US" sz="1800" dirty="0"/>
          </a:p>
          <a:p>
            <a:pPr marL="109728" indent="0" algn="ctr">
              <a:buNone/>
            </a:pPr>
            <a:endParaRPr lang="en-US" sz="1800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858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944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600200"/>
            <a:ext cx="8351520" cy="5238750"/>
          </a:xfrm>
        </p:spPr>
        <p:txBody>
          <a:bodyPr>
            <a:normAutofit/>
          </a:bodyPr>
          <a:lstStyle/>
          <a:p>
            <a:pPr marL="714375" indent="-604838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id-ID" sz="3600" noProof="1" smtClean="0"/>
              <a:t>Introduction;</a:t>
            </a:r>
            <a:endParaRPr lang="en-US" sz="3600" noProof="1" smtClean="0"/>
          </a:p>
          <a:p>
            <a:pPr marL="714375" indent="-604838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en-US" sz="3600" dirty="0" smtClean="0"/>
          </a:p>
          <a:p>
            <a:pPr marL="714375" indent="-604838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600" dirty="0" smtClean="0"/>
              <a:t>Direction </a:t>
            </a:r>
            <a:r>
              <a:rPr lang="id-ID" sz="3600" dirty="0" smtClean="0"/>
              <a:t>of Indonesia’s </a:t>
            </a:r>
            <a:r>
              <a:rPr lang="en-US" sz="3600" dirty="0" smtClean="0"/>
              <a:t>parliamentary diplomacy</a:t>
            </a:r>
            <a:r>
              <a:rPr lang="en-US" sz="3600" dirty="0"/>
              <a:t>: </a:t>
            </a:r>
            <a:r>
              <a:rPr lang="en-US" sz="3600" dirty="0" smtClean="0"/>
              <a:t>prospects </a:t>
            </a:r>
            <a:r>
              <a:rPr lang="en-US" sz="3600" dirty="0"/>
              <a:t>and </a:t>
            </a:r>
            <a:r>
              <a:rPr lang="en-US" sz="3600" dirty="0" smtClean="0"/>
              <a:t>problems</a:t>
            </a:r>
            <a:r>
              <a:rPr lang="id-ID" sz="3600" dirty="0" smtClean="0"/>
              <a:t>;</a:t>
            </a:r>
            <a:endParaRPr lang="en-US" sz="3600" dirty="0" smtClean="0"/>
          </a:p>
          <a:p>
            <a:pPr marL="714375" indent="-604838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en-US" sz="3600" dirty="0" smtClean="0"/>
          </a:p>
          <a:p>
            <a:pPr marL="714375" indent="-604838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600" dirty="0" smtClean="0"/>
              <a:t>What should we reinforce to our capacity?</a:t>
            </a:r>
            <a:endParaRPr lang="id-ID" sz="3600" dirty="0"/>
          </a:p>
          <a:p>
            <a:pPr marL="109537" indent="0">
              <a:buNone/>
            </a:pPr>
            <a:endParaRPr lang="id-ID" sz="3600" dirty="0"/>
          </a:p>
          <a:p>
            <a:pPr marL="0" indent="0">
              <a:buNone/>
            </a:pP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81000"/>
            <a:ext cx="7467600" cy="914400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 smtClean="0"/>
              <a:t>Presentation </a:t>
            </a:r>
            <a:r>
              <a:rPr lang="en-US" sz="4000" b="1" dirty="0" smtClean="0"/>
              <a:t>Outline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08813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334000"/>
          </a:xfrm>
        </p:spPr>
        <p:txBody>
          <a:bodyPr>
            <a:normAutofit fontScale="70000" lnSpcReduction="20000"/>
          </a:bodyPr>
          <a:lstStyle/>
          <a:p>
            <a:pPr marL="2419350" indent="0">
              <a:buNone/>
            </a:pPr>
            <a:r>
              <a:rPr lang="id-ID" sz="3600" dirty="0" smtClean="0"/>
              <a:t>Why is HoR’s </a:t>
            </a:r>
            <a:r>
              <a:rPr lang="en-US" sz="3600" dirty="0" smtClean="0"/>
              <a:t>diplomacy </a:t>
            </a:r>
            <a:r>
              <a:rPr lang="id-ID" sz="3600" dirty="0" smtClean="0"/>
              <a:t>role important?</a:t>
            </a:r>
            <a:endParaRPr lang="id-ID" sz="3600" b="1" dirty="0"/>
          </a:p>
          <a:p>
            <a:pPr marL="2419350" indent="0">
              <a:buNone/>
            </a:pPr>
            <a:endParaRPr lang="id-ID" sz="3600" dirty="0" smtClean="0"/>
          </a:p>
          <a:p>
            <a:pPr marL="2419350" indent="0">
              <a:buNone/>
            </a:pPr>
            <a:r>
              <a:rPr lang="id-ID" sz="3600" dirty="0" smtClean="0"/>
              <a:t>Art</a:t>
            </a:r>
            <a:r>
              <a:rPr lang="id-ID" sz="3600" dirty="0"/>
              <a:t>. </a:t>
            </a:r>
            <a:r>
              <a:rPr lang="id-ID" sz="3600" dirty="0" smtClean="0"/>
              <a:t>11 </a:t>
            </a:r>
            <a:r>
              <a:rPr lang="en-US" sz="3600" dirty="0" smtClean="0"/>
              <a:t>(1), (2) </a:t>
            </a:r>
            <a:r>
              <a:rPr lang="id-ID" sz="3600" dirty="0" smtClean="0"/>
              <a:t>of the Constitution:</a:t>
            </a:r>
          </a:p>
          <a:p>
            <a:pPr marL="2419350" indent="0">
              <a:buNone/>
            </a:pPr>
            <a:r>
              <a:rPr lang="id-ID" sz="3600" dirty="0" smtClean="0"/>
              <a:t> </a:t>
            </a:r>
            <a:endParaRPr lang="id-ID" sz="3600" dirty="0"/>
          </a:p>
          <a:p>
            <a:pPr marL="2962275" indent="-542925">
              <a:buNone/>
            </a:pPr>
            <a:r>
              <a:rPr lang="id-ID" sz="3600" dirty="0" smtClean="0"/>
              <a:t>(1) HoR’s   </a:t>
            </a:r>
            <a:r>
              <a:rPr lang="en-US" sz="3600" dirty="0"/>
              <a:t>approval </a:t>
            </a:r>
            <a:r>
              <a:rPr lang="id-ID" sz="3600" dirty="0" smtClean="0"/>
              <a:t> </a:t>
            </a:r>
            <a:r>
              <a:rPr lang="en-US" sz="3600" dirty="0" smtClean="0"/>
              <a:t>o</a:t>
            </a:r>
            <a:r>
              <a:rPr lang="id-ID" sz="3600" dirty="0" smtClean="0"/>
              <a:t>n   govt. </a:t>
            </a:r>
            <a:r>
              <a:rPr lang="en-US" sz="3600" dirty="0" err="1" smtClean="0"/>
              <a:t>declar</a:t>
            </a:r>
            <a:r>
              <a:rPr lang="id-ID" sz="3600" dirty="0"/>
              <a:t>ation of war</a:t>
            </a:r>
            <a:r>
              <a:rPr lang="en-US" sz="3600" dirty="0"/>
              <a:t>, </a:t>
            </a:r>
            <a:r>
              <a:rPr lang="en-US" sz="3600" dirty="0" err="1" smtClean="0"/>
              <a:t>mak</a:t>
            </a:r>
            <a:r>
              <a:rPr lang="id-ID" sz="3600" dirty="0"/>
              <a:t>ing </a:t>
            </a:r>
            <a:r>
              <a:rPr lang="en-US" sz="3600" dirty="0"/>
              <a:t>peace </a:t>
            </a:r>
            <a:r>
              <a:rPr lang="en-US" sz="3600" dirty="0" smtClean="0"/>
              <a:t>and</a:t>
            </a:r>
            <a:r>
              <a:rPr lang="id-ID" sz="3600" dirty="0" smtClean="0"/>
              <a:t> </a:t>
            </a:r>
            <a:r>
              <a:rPr lang="en-US" sz="3600" dirty="0" err="1" smtClean="0"/>
              <a:t>conclud</a:t>
            </a:r>
            <a:r>
              <a:rPr lang="id-ID" sz="3600" dirty="0"/>
              <a:t>ing </a:t>
            </a:r>
            <a:r>
              <a:rPr lang="id-ID" sz="3600" dirty="0" smtClean="0"/>
              <a:t>treaties </a:t>
            </a:r>
            <a:r>
              <a:rPr lang="en-US" sz="3600" dirty="0" smtClean="0"/>
              <a:t>with </a:t>
            </a:r>
            <a:r>
              <a:rPr lang="id-ID" sz="3600" dirty="0" smtClean="0"/>
              <a:t>foreign </a:t>
            </a:r>
            <a:r>
              <a:rPr lang="en-US" sz="3600" dirty="0"/>
              <a:t>countries</a:t>
            </a:r>
            <a:r>
              <a:rPr lang="id-ID" sz="3600" dirty="0"/>
              <a:t>; </a:t>
            </a:r>
            <a:endParaRPr lang="id-ID" sz="3600" dirty="0" smtClean="0"/>
          </a:p>
          <a:p>
            <a:pPr marL="2962275" indent="-542925">
              <a:buNone/>
            </a:pPr>
            <a:endParaRPr lang="id-ID" sz="3600" dirty="0" smtClean="0"/>
          </a:p>
          <a:p>
            <a:pPr marL="2962275" indent="-542925">
              <a:buNone/>
            </a:pPr>
            <a:r>
              <a:rPr lang="en-US" sz="3600" dirty="0" smtClean="0"/>
              <a:t>(2)</a:t>
            </a:r>
            <a:r>
              <a:rPr lang="id-ID" sz="3600" dirty="0" smtClean="0"/>
              <a:t> The </a:t>
            </a:r>
            <a:r>
              <a:rPr lang="id-ID" sz="3600" dirty="0"/>
              <a:t>HoR’s </a:t>
            </a:r>
            <a:r>
              <a:rPr lang="en-US" sz="3600" dirty="0"/>
              <a:t>approval o</a:t>
            </a:r>
            <a:r>
              <a:rPr lang="id-ID" sz="3600" dirty="0"/>
              <a:t>n </a:t>
            </a:r>
            <a:r>
              <a:rPr lang="id-ID" sz="3600" dirty="0" smtClean="0"/>
              <a:t>govt. i</a:t>
            </a:r>
            <a:r>
              <a:rPr lang="en-US" sz="3600" dirty="0" err="1" smtClean="0"/>
              <a:t>nt</a:t>
            </a:r>
            <a:r>
              <a:rPr lang="id-ID" sz="3600" dirty="0" smtClean="0"/>
              <a:t>’l </a:t>
            </a:r>
            <a:r>
              <a:rPr lang="en-US" sz="3600" dirty="0" smtClean="0"/>
              <a:t>agreements that</a:t>
            </a:r>
            <a:r>
              <a:rPr lang="id-ID" sz="3600" dirty="0" smtClean="0"/>
              <a:t> will </a:t>
            </a:r>
            <a:r>
              <a:rPr lang="en-US" sz="3600" dirty="0"/>
              <a:t>produce an extensive </a:t>
            </a:r>
            <a:r>
              <a:rPr lang="en-US" sz="3600" dirty="0" smtClean="0"/>
              <a:t>and </a:t>
            </a:r>
            <a:r>
              <a:rPr lang="en-US" sz="3600" dirty="0"/>
              <a:t>fundamental impact </a:t>
            </a:r>
            <a:r>
              <a:rPr lang="id-ID" sz="3600" dirty="0"/>
              <a:t>for </a:t>
            </a:r>
            <a:r>
              <a:rPr lang="id-ID" sz="3600" dirty="0" smtClean="0"/>
              <a:t>the </a:t>
            </a:r>
            <a:r>
              <a:rPr lang="id-ID" sz="3600" dirty="0"/>
              <a:t>people</a:t>
            </a:r>
            <a:r>
              <a:rPr lang="en-US" sz="3600" dirty="0"/>
              <a:t>.</a:t>
            </a:r>
            <a:endParaRPr lang="id-ID" sz="3600" dirty="0"/>
          </a:p>
          <a:p>
            <a:pPr marL="0" indent="0" algn="just">
              <a:buNone/>
            </a:pPr>
            <a:endParaRPr lang="id-ID" sz="3600" dirty="0" smtClean="0"/>
          </a:p>
          <a:p>
            <a:pPr marL="0" indent="0" algn="just">
              <a:buNone/>
            </a:pPr>
            <a:endParaRPr lang="id-ID" sz="3600" dirty="0" smtClean="0"/>
          </a:p>
          <a:p>
            <a:pPr marL="0" indent="0" algn="just">
              <a:buNone/>
            </a:pPr>
            <a:endParaRPr lang="id-ID" sz="3600" dirty="0"/>
          </a:p>
          <a:p>
            <a:pPr marL="0" indent="0" algn="just">
              <a:buNone/>
            </a:pPr>
            <a:endParaRPr lang="id-ID" sz="3600" dirty="0" smtClean="0"/>
          </a:p>
          <a:p>
            <a:pPr marL="0" indent="0" algn="just">
              <a:buNone/>
            </a:pPr>
            <a:endParaRPr lang="id-ID" sz="3600" dirty="0"/>
          </a:p>
          <a:p>
            <a:pPr marL="0" indent="0" algn="just">
              <a:buNone/>
            </a:pPr>
            <a:endParaRPr lang="id-ID" sz="3600" dirty="0" smtClean="0"/>
          </a:p>
          <a:p>
            <a:pPr marL="0" indent="0" algn="just">
              <a:buNone/>
            </a:pPr>
            <a:endParaRPr lang="id-ID" sz="3600" dirty="0"/>
          </a:p>
          <a:p>
            <a:pPr marL="0" indent="0">
              <a:buNone/>
            </a:pP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id-ID" sz="4000" b="1" noProof="1" smtClean="0"/>
              <a:t>Introduction</a:t>
            </a:r>
            <a:r>
              <a:rPr lang="id-ID" sz="4000" noProof="1" smtClean="0"/>
              <a:t> </a:t>
            </a:r>
            <a:endParaRPr lang="en-US" sz="40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1905000" cy="1752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3352800"/>
            <a:ext cx="1904999" cy="213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06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304800"/>
            <a:ext cx="8351520" cy="653415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id-ID" sz="3600" dirty="0" smtClean="0"/>
              <a:t>                    Art.13 </a:t>
            </a:r>
            <a:r>
              <a:rPr lang="id-ID" sz="3600" dirty="0"/>
              <a:t>of the Constitution:</a:t>
            </a:r>
            <a:endParaRPr lang="id-ID" sz="3600" dirty="0" smtClean="0"/>
          </a:p>
          <a:p>
            <a:pPr marL="0" indent="0" algn="ctr">
              <a:buNone/>
            </a:pPr>
            <a:endParaRPr lang="id-ID" sz="3600" dirty="0" smtClean="0"/>
          </a:p>
          <a:p>
            <a:pPr marL="4391025" indent="-619125">
              <a:buNone/>
            </a:pPr>
            <a:r>
              <a:rPr lang="en-US" sz="3500" dirty="0" smtClean="0"/>
              <a:t>(2)</a:t>
            </a:r>
            <a:r>
              <a:rPr lang="id-ID" sz="3500" dirty="0" smtClean="0"/>
              <a:t> In ap</a:t>
            </a:r>
            <a:r>
              <a:rPr lang="en-US" sz="3500" dirty="0" err="1" smtClean="0"/>
              <a:t>pointmen</a:t>
            </a:r>
            <a:r>
              <a:rPr lang="id-ID" sz="3500" dirty="0" smtClean="0"/>
              <a:t>t of </a:t>
            </a:r>
            <a:r>
              <a:rPr lang="en-US" sz="3500" dirty="0" smtClean="0"/>
              <a:t>ambassadors</a:t>
            </a:r>
            <a:r>
              <a:rPr lang="en-US" sz="3500" dirty="0"/>
              <a:t>, </a:t>
            </a:r>
            <a:r>
              <a:rPr lang="id-ID" sz="3500" dirty="0" smtClean="0"/>
              <a:t>p</a:t>
            </a:r>
            <a:r>
              <a:rPr lang="en-US" sz="3500" dirty="0" smtClean="0"/>
              <a:t>resident </a:t>
            </a:r>
            <a:r>
              <a:rPr lang="en-US" sz="3500" dirty="0"/>
              <a:t>shall </a:t>
            </a:r>
            <a:r>
              <a:rPr lang="id-ID" sz="3500" dirty="0" smtClean="0"/>
              <a:t>consider HoR’s </a:t>
            </a:r>
            <a:r>
              <a:rPr lang="en-US" sz="3500" dirty="0" smtClean="0"/>
              <a:t>opinion</a:t>
            </a:r>
            <a:r>
              <a:rPr lang="id-ID" sz="3500" dirty="0" smtClean="0"/>
              <a:t>;</a:t>
            </a:r>
            <a:r>
              <a:rPr lang="en-US" sz="3500" dirty="0" smtClean="0"/>
              <a:t> </a:t>
            </a:r>
            <a:endParaRPr lang="id-ID" sz="3500" dirty="0" smtClean="0"/>
          </a:p>
          <a:p>
            <a:pPr marL="4219575" indent="-628650">
              <a:buNone/>
            </a:pPr>
            <a:endParaRPr lang="id-ID" sz="3500" dirty="0" smtClean="0"/>
          </a:p>
          <a:p>
            <a:pPr marL="4391025" indent="-619125">
              <a:buNone/>
            </a:pPr>
            <a:r>
              <a:rPr lang="en-US" sz="3500" dirty="0" smtClean="0"/>
              <a:t>(</a:t>
            </a:r>
            <a:r>
              <a:rPr lang="en-US" sz="3500" dirty="0"/>
              <a:t>3) </a:t>
            </a:r>
            <a:r>
              <a:rPr lang="en-US" sz="3500" dirty="0" smtClean="0"/>
              <a:t>President </a:t>
            </a:r>
            <a:r>
              <a:rPr lang="id-ID" sz="3500" dirty="0" smtClean="0"/>
              <a:t> </a:t>
            </a:r>
            <a:r>
              <a:rPr lang="en-US" sz="3500" dirty="0" smtClean="0"/>
              <a:t>shall receive</a:t>
            </a:r>
            <a:r>
              <a:rPr lang="id-ID" sz="3500" dirty="0" smtClean="0"/>
              <a:t> </a:t>
            </a:r>
            <a:r>
              <a:rPr lang="en-US" sz="3500" dirty="0" smtClean="0"/>
              <a:t>the </a:t>
            </a:r>
            <a:r>
              <a:rPr lang="en-US" sz="3500" dirty="0"/>
              <a:t>accreditation of ambassadors of foreign </a:t>
            </a:r>
            <a:r>
              <a:rPr lang="id-ID" sz="3500" dirty="0" smtClean="0"/>
              <a:t>states </a:t>
            </a:r>
            <a:r>
              <a:rPr lang="en-US" sz="3500" dirty="0" smtClean="0"/>
              <a:t>and </a:t>
            </a:r>
            <a:r>
              <a:rPr lang="en-US" sz="3500" dirty="0"/>
              <a:t>shall in so doing have </a:t>
            </a:r>
            <a:r>
              <a:rPr lang="id-ID" sz="3500" dirty="0" smtClean="0"/>
              <a:t>consider </a:t>
            </a:r>
            <a:r>
              <a:rPr lang="en-US" sz="3500" dirty="0" smtClean="0"/>
              <a:t>the </a:t>
            </a:r>
            <a:r>
              <a:rPr lang="id-ID" sz="3500" dirty="0" smtClean="0"/>
              <a:t>HoR’s </a:t>
            </a:r>
            <a:r>
              <a:rPr lang="en-US" sz="3500" dirty="0" smtClean="0"/>
              <a:t>opinion.</a:t>
            </a:r>
            <a:endParaRPr lang="id-ID" sz="35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4" y="3657600"/>
            <a:ext cx="3269456" cy="2209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45" y="1190625"/>
            <a:ext cx="3307555" cy="2209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72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304800"/>
            <a:ext cx="8351520" cy="653415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id-ID" sz="3600" dirty="0" smtClean="0"/>
              <a:t>The constitution mandate also endorsed at: </a:t>
            </a:r>
            <a:endParaRPr lang="en-US" sz="36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id-ID" sz="3600" dirty="0" smtClean="0"/>
          </a:p>
          <a:p>
            <a:pPr marL="542925" indent="-542925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600" dirty="0" smtClean="0"/>
              <a:t>Act </a:t>
            </a:r>
            <a:r>
              <a:rPr lang="id-ID" sz="3600" dirty="0" smtClean="0"/>
              <a:t>No. 37/1999 on FR;</a:t>
            </a:r>
          </a:p>
          <a:p>
            <a:pPr marL="542925" indent="-542925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600" dirty="0" smtClean="0"/>
              <a:t>Act </a:t>
            </a:r>
            <a:r>
              <a:rPr lang="id-ID" sz="3600" dirty="0" smtClean="0"/>
              <a:t>No. 24/2000 on IA;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id-ID" sz="3600" dirty="0"/>
              <a:t> </a:t>
            </a:r>
            <a:endParaRPr lang="id-ID" sz="3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id-ID" sz="3600" dirty="0" smtClean="0"/>
              <a:t>Specific statutory mandate: </a:t>
            </a:r>
          </a:p>
          <a:p>
            <a:pPr marL="542925" indent="-542925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600" dirty="0" smtClean="0"/>
              <a:t>Act </a:t>
            </a:r>
            <a:r>
              <a:rPr lang="id-ID" sz="3600" dirty="0" smtClean="0"/>
              <a:t>No. 17/2014 on PCA, HoR, </a:t>
            </a:r>
            <a:r>
              <a:rPr lang="en-US" sz="3600" dirty="0" smtClean="0"/>
              <a:t>RRC, </a:t>
            </a:r>
            <a:r>
              <a:rPr lang="id-ID" sz="3600" dirty="0" smtClean="0"/>
              <a:t>and Reg. HoR</a:t>
            </a:r>
            <a:r>
              <a:rPr lang="en-US" sz="3600" dirty="0" smtClean="0"/>
              <a:t> (Art. 69 (2)).</a:t>
            </a:r>
            <a:endParaRPr lang="id-ID" sz="3600" dirty="0" smtClean="0"/>
          </a:p>
        </p:txBody>
      </p:sp>
    </p:spTree>
    <p:extLst>
      <p:ext uri="{BB962C8B-B14F-4D97-AF65-F5344CB8AC3E}">
        <p14:creationId xmlns:p14="http://schemas.microsoft.com/office/powerpoint/2010/main" val="296200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304800"/>
            <a:ext cx="8351520" cy="65341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d-ID" sz="3600" dirty="0" smtClean="0"/>
          </a:p>
          <a:p>
            <a:pPr marL="0" indent="860425">
              <a:buNone/>
            </a:pPr>
            <a:r>
              <a:rPr lang="id-ID" sz="3600" dirty="0" smtClean="0"/>
              <a:t>Art. 69 (2): </a:t>
            </a:r>
          </a:p>
          <a:p>
            <a:pPr marL="895350" indent="0">
              <a:buNone/>
            </a:pPr>
            <a:endParaRPr lang="en-US" sz="3600" dirty="0" smtClean="0"/>
          </a:p>
          <a:p>
            <a:pPr marL="895350" indent="0">
              <a:spcBef>
                <a:spcPts val="0"/>
              </a:spcBef>
              <a:buNone/>
            </a:pPr>
            <a:r>
              <a:rPr lang="en-US" sz="3600" dirty="0" smtClean="0"/>
              <a:t>“</a:t>
            </a:r>
            <a:r>
              <a:rPr lang="en-US" sz="3600" dirty="0" err="1" smtClean="0"/>
              <a:t>HoR’s</a:t>
            </a:r>
            <a:r>
              <a:rPr lang="en-US" sz="3600" dirty="0" smtClean="0"/>
              <a:t> </a:t>
            </a:r>
            <a:r>
              <a:rPr lang="id-ID" sz="3600" dirty="0"/>
              <a:t>legislation, budget and oversight functions </a:t>
            </a:r>
            <a:r>
              <a:rPr lang="id-ID" sz="3600" dirty="0" smtClean="0"/>
              <a:t>held in the framework of people representation, and also to support govt’ efforts in embarking on foreign policy...”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id-ID" sz="3600" dirty="0" smtClean="0"/>
              <a:t> </a:t>
            </a:r>
          </a:p>
          <a:p>
            <a:pPr marL="542925" indent="-542925">
              <a:buFont typeface="Wingdings" panose="05000000000000000000" pitchFamily="2" charset="2"/>
              <a:buChar char="q"/>
            </a:pPr>
            <a:endParaRPr lang="id-ID" sz="3600" dirty="0" smtClean="0"/>
          </a:p>
        </p:txBody>
      </p:sp>
    </p:spTree>
    <p:extLst>
      <p:ext uri="{BB962C8B-B14F-4D97-AF65-F5344CB8AC3E}">
        <p14:creationId xmlns:p14="http://schemas.microsoft.com/office/powerpoint/2010/main" val="148098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304800"/>
            <a:ext cx="8351520" cy="6534150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en-US" sz="7400" b="1" dirty="0" smtClean="0"/>
              <a:t>Diplomacy-Concerned P</a:t>
            </a:r>
            <a:r>
              <a:rPr lang="id-ID" sz="7400" b="1" dirty="0" smtClean="0"/>
              <a:t>arliamentary </a:t>
            </a:r>
            <a:r>
              <a:rPr lang="en-US" sz="7400" b="1" dirty="0" smtClean="0"/>
              <a:t>C</a:t>
            </a:r>
            <a:r>
              <a:rPr lang="id-ID" sz="7400" b="1" dirty="0" smtClean="0"/>
              <a:t>ommittee</a:t>
            </a:r>
            <a:r>
              <a:rPr lang="en-US" sz="7400" b="1" dirty="0" smtClean="0"/>
              <a:t>(s)</a:t>
            </a:r>
            <a:r>
              <a:rPr lang="id-ID" sz="7400" b="1" dirty="0" smtClean="0"/>
              <a:t> </a:t>
            </a:r>
            <a:endParaRPr lang="en-US" sz="7400" b="1" dirty="0" smtClean="0"/>
          </a:p>
          <a:p>
            <a:pPr marL="0" indent="0" algn="ctr">
              <a:buNone/>
            </a:pPr>
            <a:endParaRPr lang="en-US" sz="7400" dirty="0" smtClean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endParaRPr lang="id-ID" sz="3600" dirty="0" smtClean="0"/>
          </a:p>
          <a:p>
            <a:pPr marL="0" indent="0" algn="ctr">
              <a:buNone/>
            </a:pPr>
            <a:endParaRPr lang="id-ID" sz="3600" dirty="0" smtClean="0"/>
          </a:p>
          <a:p>
            <a:pPr marL="4916488" indent="-344488">
              <a:buFont typeface="Wingdings" panose="05000000000000000000" pitchFamily="2" charset="2"/>
              <a:buChar char="q"/>
            </a:pPr>
            <a:r>
              <a:rPr lang="id-ID" sz="6000" dirty="0" smtClean="0"/>
              <a:t>Int’l parliamentary cooperation committee;</a:t>
            </a:r>
            <a:endParaRPr lang="en-US" sz="6000" dirty="0" smtClean="0"/>
          </a:p>
          <a:p>
            <a:pPr marL="4916488" indent="-344488">
              <a:buNone/>
            </a:pPr>
            <a:endParaRPr lang="en-US" sz="6000" dirty="0" smtClean="0"/>
          </a:p>
          <a:p>
            <a:pPr marL="4916488" indent="-344488">
              <a:buFont typeface="Wingdings" panose="05000000000000000000" pitchFamily="2" charset="2"/>
              <a:buChar char="q"/>
            </a:pPr>
            <a:r>
              <a:rPr lang="id-ID" sz="6000" dirty="0" smtClean="0"/>
              <a:t>Parliamentary subcommittee</a:t>
            </a:r>
            <a:r>
              <a:rPr lang="en-US" sz="6000" dirty="0" smtClean="0"/>
              <a:t> </a:t>
            </a:r>
            <a:r>
              <a:rPr lang="id-ID" sz="6000" dirty="0" smtClean="0"/>
              <a:t> on enhacing HoR’s diplomacy (Internal Parliamentary Reg. </a:t>
            </a:r>
            <a:r>
              <a:rPr lang="en-US" sz="6000" dirty="0" smtClean="0"/>
              <a:t>No</a:t>
            </a:r>
            <a:r>
              <a:rPr lang="en-US" sz="6000" dirty="0"/>
              <a:t>. 5/DPR RI/III/2017-2018</a:t>
            </a:r>
            <a:r>
              <a:rPr lang="en-US" sz="6000" dirty="0" smtClean="0"/>
              <a:t>);</a:t>
            </a:r>
          </a:p>
          <a:p>
            <a:pPr marL="4916488" indent="-344488">
              <a:buNone/>
            </a:pPr>
            <a:endParaRPr lang="en-US" sz="6000" dirty="0" smtClean="0"/>
          </a:p>
          <a:p>
            <a:pPr marL="4916488" indent="-344488">
              <a:buFont typeface="Wingdings" panose="05000000000000000000" pitchFamily="2" charset="2"/>
              <a:buChar char="q"/>
            </a:pPr>
            <a:r>
              <a:rPr lang="en-US" sz="6000" dirty="0" smtClean="0"/>
              <a:t>Any other committees.</a:t>
            </a:r>
            <a:endParaRPr lang="id-ID" sz="6000" dirty="0" smtClean="0"/>
          </a:p>
          <a:p>
            <a:pPr marL="4916488" indent="-344488">
              <a:buNone/>
            </a:pPr>
            <a:endParaRPr lang="id-ID" sz="6000" dirty="0" smtClean="0"/>
          </a:p>
          <a:p>
            <a:pPr marL="0" indent="0">
              <a:buNone/>
            </a:pPr>
            <a:endParaRPr lang="id-ID" sz="3600" dirty="0" smtClean="0"/>
          </a:p>
          <a:p>
            <a:pPr marL="0" indent="0">
              <a:buNone/>
            </a:pPr>
            <a:endParaRPr lang="id-ID" sz="3600" dirty="0" smtClean="0"/>
          </a:p>
          <a:p>
            <a:pPr marL="0" indent="0">
              <a:buNone/>
            </a:pPr>
            <a:r>
              <a:rPr lang="id-ID" sz="3600" dirty="0" smtClean="0"/>
              <a:t> </a:t>
            </a:r>
          </a:p>
          <a:p>
            <a:pPr marL="542925" indent="-542925">
              <a:buFont typeface="Wingdings" panose="05000000000000000000" pitchFamily="2" charset="2"/>
              <a:buChar char="q"/>
            </a:pPr>
            <a:endParaRPr lang="id-ID" sz="3600" dirty="0" smtClean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4419600" cy="45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91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52400"/>
            <a:ext cx="8351520" cy="668655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id-ID" sz="5100" dirty="0" smtClean="0"/>
          </a:p>
          <a:p>
            <a:pPr marL="0" indent="0" algn="ctr">
              <a:buNone/>
            </a:pPr>
            <a:r>
              <a:rPr lang="id-ID" sz="9800" b="1" dirty="0" smtClean="0"/>
              <a:t>Programs and Activities of </a:t>
            </a:r>
          </a:p>
          <a:p>
            <a:pPr marL="0" indent="0" algn="ctr">
              <a:buNone/>
            </a:pPr>
            <a:r>
              <a:rPr lang="id-ID" sz="9800" b="1" dirty="0" smtClean="0"/>
              <a:t>the HoR diplomacy: </a:t>
            </a:r>
          </a:p>
          <a:p>
            <a:pPr marL="4119563" indent="-234950">
              <a:buNone/>
            </a:pPr>
            <a:endParaRPr lang="en-US" sz="8600" b="1" dirty="0" smtClean="0"/>
          </a:p>
          <a:p>
            <a:pPr marL="4119563" indent="-234950">
              <a:buNone/>
            </a:pPr>
            <a:r>
              <a:rPr lang="id-ID" sz="8600" b="1" dirty="0" smtClean="0"/>
              <a:t>Bilateral Missions:</a:t>
            </a:r>
          </a:p>
          <a:p>
            <a:pPr marL="4119563" indent="-234950">
              <a:buFont typeface="Wingdings" panose="05000000000000000000" pitchFamily="2" charset="2"/>
              <a:buChar char="q"/>
            </a:pPr>
            <a:r>
              <a:rPr lang="id-ID" sz="7200" dirty="0" smtClean="0"/>
              <a:t>Committees’ </a:t>
            </a:r>
            <a:r>
              <a:rPr lang="en-US" sz="7200" dirty="0" smtClean="0"/>
              <a:t>v</a:t>
            </a:r>
            <a:r>
              <a:rPr lang="id-ID" sz="7200" dirty="0" smtClean="0"/>
              <a:t>isit</a:t>
            </a:r>
            <a:r>
              <a:rPr lang="en-US" sz="7200" dirty="0" smtClean="0"/>
              <a:t>, </a:t>
            </a:r>
            <a:endParaRPr lang="id-ID" sz="7200" dirty="0" smtClean="0"/>
          </a:p>
          <a:p>
            <a:pPr marL="4119563" indent="-234950">
              <a:buFont typeface="Wingdings" panose="05000000000000000000" pitchFamily="2" charset="2"/>
              <a:buChar char="q"/>
            </a:pPr>
            <a:r>
              <a:rPr lang="id-ID" sz="7200" dirty="0" smtClean="0"/>
              <a:t>Speakership’s </a:t>
            </a:r>
            <a:r>
              <a:rPr lang="en-US" sz="7200" dirty="0" smtClean="0"/>
              <a:t>g</a:t>
            </a:r>
            <a:r>
              <a:rPr lang="id-ID" sz="7200" dirty="0" smtClean="0"/>
              <a:t>oodwill </a:t>
            </a:r>
            <a:r>
              <a:rPr lang="en-US" sz="7200" dirty="0" smtClean="0"/>
              <a:t>v</a:t>
            </a:r>
            <a:r>
              <a:rPr lang="id-ID" sz="7200" dirty="0" smtClean="0"/>
              <a:t>isit</a:t>
            </a:r>
            <a:r>
              <a:rPr lang="en-US" sz="7200" dirty="0" smtClean="0"/>
              <a:t>s</a:t>
            </a:r>
            <a:r>
              <a:rPr lang="id-ID" sz="7200" dirty="0" smtClean="0"/>
              <a:t>; </a:t>
            </a:r>
          </a:p>
          <a:p>
            <a:pPr marL="4119563" indent="-234950">
              <a:buFont typeface="Wingdings" panose="05000000000000000000" pitchFamily="2" charset="2"/>
              <a:buChar char="q"/>
            </a:pPr>
            <a:r>
              <a:rPr lang="id-ID" sz="7200" dirty="0" smtClean="0"/>
              <a:t>Int’l </a:t>
            </a:r>
            <a:r>
              <a:rPr lang="en-US" sz="7200" dirty="0" smtClean="0"/>
              <a:t>p</a:t>
            </a:r>
            <a:r>
              <a:rPr lang="id-ID" sz="7200" dirty="0" smtClean="0"/>
              <a:t>arliamentary </a:t>
            </a:r>
            <a:r>
              <a:rPr lang="en-US" sz="7200" dirty="0" smtClean="0"/>
              <a:t>c</a:t>
            </a:r>
            <a:r>
              <a:rPr lang="id-ID" sz="7200" dirty="0" smtClean="0"/>
              <a:t>hairmanship  </a:t>
            </a:r>
            <a:r>
              <a:rPr lang="en-US" sz="7200" dirty="0" smtClean="0"/>
              <a:t>t</a:t>
            </a:r>
            <a:r>
              <a:rPr lang="id-ID" sz="7200" dirty="0" smtClean="0"/>
              <a:t>echnical </a:t>
            </a:r>
            <a:r>
              <a:rPr lang="en-US" sz="7200" dirty="0" smtClean="0"/>
              <a:t>v</a:t>
            </a:r>
            <a:r>
              <a:rPr lang="id-ID" sz="7200" dirty="0" smtClean="0"/>
              <a:t>isit; </a:t>
            </a:r>
            <a:r>
              <a:rPr lang="en-US" sz="7200" dirty="0" smtClean="0"/>
              <a:t> </a:t>
            </a:r>
            <a:endParaRPr lang="id-ID" sz="7200" dirty="0" smtClean="0"/>
          </a:p>
          <a:p>
            <a:pPr marL="4119563" indent="-234950">
              <a:buFont typeface="Wingdings" panose="05000000000000000000" pitchFamily="2" charset="2"/>
              <a:buChar char="q"/>
            </a:pPr>
            <a:r>
              <a:rPr lang="id-ID" sz="7200" dirty="0" smtClean="0"/>
              <a:t>Bilateral </a:t>
            </a:r>
            <a:r>
              <a:rPr lang="en-US" sz="7200" dirty="0" smtClean="0"/>
              <a:t>c</a:t>
            </a:r>
            <a:r>
              <a:rPr lang="id-ID" sz="7200" dirty="0" smtClean="0"/>
              <a:t>ooperation </a:t>
            </a:r>
            <a:r>
              <a:rPr lang="en-US" sz="7200" dirty="0" smtClean="0"/>
              <a:t>g</a:t>
            </a:r>
            <a:r>
              <a:rPr lang="id-ID" sz="7200" dirty="0" smtClean="0"/>
              <a:t>roup </a:t>
            </a:r>
            <a:r>
              <a:rPr lang="en-US" sz="7200" dirty="0" smtClean="0"/>
              <a:t>v</a:t>
            </a:r>
            <a:r>
              <a:rPr lang="id-ID" sz="7200" dirty="0" smtClean="0"/>
              <a:t>isit; and </a:t>
            </a:r>
            <a:r>
              <a:rPr lang="en-US" sz="7200" dirty="0" smtClean="0"/>
              <a:t> </a:t>
            </a:r>
            <a:endParaRPr lang="id-ID" sz="7200" dirty="0" smtClean="0"/>
          </a:p>
          <a:p>
            <a:pPr marL="4119563" indent="-234950">
              <a:buNone/>
            </a:pPr>
            <a:endParaRPr lang="id-ID" sz="4400" dirty="0" smtClean="0"/>
          </a:p>
          <a:p>
            <a:pPr marL="4119563" indent="-234950">
              <a:buNone/>
            </a:pPr>
            <a:endParaRPr lang="id-ID" sz="8600" b="1" dirty="0" smtClean="0"/>
          </a:p>
          <a:p>
            <a:pPr marL="4119563" indent="-234950">
              <a:buNone/>
            </a:pPr>
            <a:r>
              <a:rPr lang="id-ID" sz="8600" dirty="0" smtClean="0"/>
              <a:t>Multilateral Missions:</a:t>
            </a:r>
          </a:p>
          <a:p>
            <a:pPr marL="4119563" indent="-234950">
              <a:buFont typeface="Wingdings" panose="05000000000000000000" pitchFamily="2" charset="2"/>
              <a:buChar char="q"/>
            </a:pPr>
            <a:r>
              <a:rPr lang="id-ID" sz="7200" dirty="0" smtClean="0"/>
              <a:t>Regional </a:t>
            </a:r>
            <a:r>
              <a:rPr lang="en-US" sz="7200" dirty="0" smtClean="0"/>
              <a:t>p</a:t>
            </a:r>
            <a:r>
              <a:rPr lang="id-ID" sz="7200" dirty="0" smtClean="0"/>
              <a:t>arliamentary </a:t>
            </a:r>
            <a:r>
              <a:rPr lang="en-US" sz="7200" dirty="0" smtClean="0"/>
              <a:t>o</a:t>
            </a:r>
            <a:r>
              <a:rPr lang="id-ID" sz="7200" dirty="0" smtClean="0"/>
              <a:t>rg</a:t>
            </a:r>
            <a:r>
              <a:rPr lang="en-US" sz="7200" dirty="0" smtClean="0"/>
              <a:t>.</a:t>
            </a:r>
            <a:r>
              <a:rPr lang="id-ID" sz="7200" dirty="0" smtClean="0"/>
              <a:t> conferences</a:t>
            </a:r>
            <a:r>
              <a:rPr lang="en-US" sz="7200" dirty="0" smtClean="0"/>
              <a:t> (</a:t>
            </a:r>
            <a:r>
              <a:rPr lang="en-US" sz="7200" dirty="0"/>
              <a:t>AIPA, APPF, MSEAP, APA, ASEP), </a:t>
            </a:r>
            <a:endParaRPr lang="id-ID" sz="7200" dirty="0" smtClean="0"/>
          </a:p>
          <a:p>
            <a:pPr marL="4119563" indent="-234950">
              <a:buFont typeface="Wingdings" panose="05000000000000000000" pitchFamily="2" charset="2"/>
              <a:buChar char="q"/>
            </a:pPr>
            <a:r>
              <a:rPr lang="id-ID" sz="7200" dirty="0" smtClean="0"/>
              <a:t>Int’l Parliamentary </a:t>
            </a:r>
            <a:r>
              <a:rPr lang="id-ID" sz="7200" dirty="0"/>
              <a:t>Org conferences</a:t>
            </a:r>
            <a:r>
              <a:rPr lang="en-US" sz="7200" dirty="0"/>
              <a:t> </a:t>
            </a:r>
            <a:r>
              <a:rPr lang="en-US" sz="7200" dirty="0" smtClean="0"/>
              <a:t>(</a:t>
            </a:r>
            <a:r>
              <a:rPr lang="en-US" sz="7200" dirty="0"/>
              <a:t>IPU, PUIC, GOPAC, MIKTA), </a:t>
            </a:r>
            <a:endParaRPr lang="id-ID" sz="7200" dirty="0" smtClean="0"/>
          </a:p>
          <a:p>
            <a:pPr marL="4119563" indent="-234950">
              <a:buFont typeface="Wingdings" panose="05000000000000000000" pitchFamily="2" charset="2"/>
              <a:buChar char="q"/>
            </a:pPr>
            <a:r>
              <a:rPr lang="id-ID" sz="7200" dirty="0" smtClean="0"/>
              <a:t>Hosting Regional and Int’l Conferences</a:t>
            </a:r>
            <a:r>
              <a:rPr lang="en-US" sz="7200" dirty="0" smtClean="0"/>
              <a:t> (</a:t>
            </a:r>
            <a:r>
              <a:rPr lang="en-US" sz="7200" dirty="0"/>
              <a:t>IPPP, WPFSD, GOPAC, MIKTA), </a:t>
            </a:r>
            <a:endParaRPr lang="id-ID" sz="7200" dirty="0" smtClean="0"/>
          </a:p>
          <a:p>
            <a:pPr marL="4119563" indent="-234950">
              <a:buFont typeface="Wingdings" panose="05000000000000000000" pitchFamily="2" charset="2"/>
              <a:buChar char="q"/>
            </a:pPr>
            <a:r>
              <a:rPr lang="id-ID" sz="7200" dirty="0" smtClean="0"/>
              <a:t>Hosting Foreign MPs visits</a:t>
            </a:r>
            <a:r>
              <a:rPr lang="en-US" sz="7200" dirty="0" smtClean="0"/>
              <a:t>.</a:t>
            </a:r>
            <a:endParaRPr lang="id-ID" sz="7200" dirty="0"/>
          </a:p>
          <a:p>
            <a:pPr marL="4486275" indent="-361950">
              <a:buNone/>
            </a:pPr>
            <a:endParaRPr lang="id-ID" sz="7200" dirty="0" smtClean="0"/>
          </a:p>
          <a:p>
            <a:pPr marL="4752975" indent="-266700">
              <a:buFont typeface="Wingdings" panose="05000000000000000000" pitchFamily="2" charset="2"/>
              <a:buChar char="q"/>
            </a:pPr>
            <a:endParaRPr lang="id-ID" sz="4400" dirty="0" smtClean="0"/>
          </a:p>
          <a:p>
            <a:pPr marL="4391025" indent="-352425">
              <a:buNone/>
            </a:pPr>
            <a:endParaRPr lang="id-ID" sz="3600" dirty="0" smtClean="0"/>
          </a:p>
          <a:p>
            <a:pPr marL="0" indent="0">
              <a:buNone/>
            </a:pPr>
            <a:endParaRPr lang="id-ID" sz="3600" dirty="0" smtClean="0"/>
          </a:p>
          <a:p>
            <a:pPr marL="0" indent="0">
              <a:buNone/>
            </a:pPr>
            <a:endParaRPr lang="id-ID" sz="3600" dirty="0" smtClean="0"/>
          </a:p>
          <a:p>
            <a:pPr marL="0" indent="0">
              <a:buNone/>
            </a:pPr>
            <a:r>
              <a:rPr lang="id-ID" sz="3600" dirty="0" smtClean="0"/>
              <a:t> </a:t>
            </a:r>
          </a:p>
          <a:p>
            <a:pPr marL="542925" indent="-542925">
              <a:buFont typeface="Wingdings" panose="05000000000000000000" pitchFamily="2" charset="2"/>
              <a:buChar char="q"/>
            </a:pPr>
            <a:endParaRPr lang="id-ID" sz="36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1237"/>
            <a:ext cx="3276600" cy="190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45030"/>
            <a:ext cx="3341482" cy="18985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64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endParaRPr lang="id-ID" sz="4000" dirty="0" smtClean="0"/>
          </a:p>
          <a:p>
            <a:pPr marL="109728" indent="0" algn="just">
              <a:buNone/>
            </a:pPr>
            <a:endParaRPr lang="id-ID" sz="4000" dirty="0" smtClean="0"/>
          </a:p>
          <a:p>
            <a:pPr marL="109728" indent="0" algn="just">
              <a:buNone/>
            </a:pPr>
            <a:r>
              <a:rPr lang="id-ID" sz="5600" dirty="0" smtClean="0"/>
              <a:t> </a:t>
            </a:r>
            <a:endParaRPr lang="en-US" sz="5600" dirty="0"/>
          </a:p>
          <a:p>
            <a:pPr marL="109728" indent="0" algn="just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944562"/>
          </a:xfrm>
        </p:spPr>
        <p:txBody>
          <a:bodyPr>
            <a:noAutofit/>
          </a:bodyPr>
          <a:lstStyle/>
          <a:p>
            <a:pPr algn="ctr"/>
            <a:r>
              <a:rPr lang="id-ID" sz="3600" b="1" dirty="0" smtClean="0"/>
              <a:t>Institutional Framework</a:t>
            </a:r>
            <a:endParaRPr lang="en-US" sz="3600" b="1" dirty="0"/>
          </a:p>
        </p:txBody>
      </p:sp>
      <p:sp>
        <p:nvSpPr>
          <p:cNvPr id="4" name="Isosceles Triangle 3"/>
          <p:cNvSpPr>
            <a:spLocks/>
          </p:cNvSpPr>
          <p:nvPr/>
        </p:nvSpPr>
        <p:spPr>
          <a:xfrm>
            <a:off x="1600200" y="1447800"/>
            <a:ext cx="4686300" cy="41148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 dirty="0"/>
          </a:p>
        </p:txBody>
      </p:sp>
      <p:sp>
        <p:nvSpPr>
          <p:cNvPr id="5" name="Text Box 224"/>
          <p:cNvSpPr txBox="1">
            <a:spLocks/>
          </p:cNvSpPr>
          <p:nvPr/>
        </p:nvSpPr>
        <p:spPr>
          <a:xfrm>
            <a:off x="3962400" y="1524000"/>
            <a:ext cx="2057400" cy="914400"/>
          </a:xfrm>
          <a:prstGeom prst="rect">
            <a:avLst/>
          </a:prstGeom>
          <a:solidFill>
            <a:schemeClr val="lt1"/>
          </a:solidFill>
          <a:ln w="3175">
            <a:noFill/>
            <a:prstDash val="lgDash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id-ID" sz="14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Macro: Art. 11</a:t>
            </a:r>
            <a:r>
              <a:rPr lang="en-US" sz="14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, 13</a:t>
            </a:r>
            <a:r>
              <a:rPr lang="id-ID" sz="14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 </a:t>
            </a:r>
            <a:r>
              <a:rPr lang="en-US" sz="14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(</a:t>
            </a:r>
            <a:r>
              <a:rPr lang="id-ID" sz="14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Constitsution</a:t>
            </a:r>
            <a:r>
              <a:rPr lang="en-US" sz="14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)</a:t>
            </a:r>
            <a:r>
              <a:rPr lang="id-ID" sz="14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; </a:t>
            </a:r>
            <a:r>
              <a:rPr lang="id-ID" sz="1400" dirty="0">
                <a:solidFill>
                  <a:schemeClr val="accent1"/>
                </a:solidFill>
                <a:latin typeface="Times New Roman"/>
                <a:ea typeface="MS Mincho"/>
              </a:rPr>
              <a:t>Act </a:t>
            </a:r>
            <a:r>
              <a:rPr lang="id-ID" sz="1400" dirty="0" smtClean="0">
                <a:solidFill>
                  <a:schemeClr val="accent1"/>
                </a:solidFill>
                <a:latin typeface="Times New Roman"/>
                <a:ea typeface="MS Mincho"/>
              </a:rPr>
              <a:t>No</a:t>
            </a:r>
            <a:r>
              <a:rPr lang="id-ID" sz="1400" dirty="0">
                <a:solidFill>
                  <a:schemeClr val="accent1"/>
                </a:solidFill>
                <a:latin typeface="Times New Roman"/>
                <a:ea typeface="MS Mincho"/>
              </a:rPr>
              <a:t>. 37/1999; </a:t>
            </a:r>
            <a:r>
              <a:rPr lang="en-US" sz="1400" dirty="0" smtClean="0">
                <a:solidFill>
                  <a:schemeClr val="accent1"/>
                </a:solidFill>
                <a:latin typeface="Times New Roman"/>
                <a:ea typeface="MS Mincho"/>
              </a:rPr>
              <a:t> </a:t>
            </a:r>
            <a:r>
              <a:rPr lang="id-ID" sz="1400" dirty="0" smtClean="0">
                <a:solidFill>
                  <a:schemeClr val="accent1"/>
                </a:solidFill>
                <a:latin typeface="Times New Roman"/>
                <a:ea typeface="MS Mincho"/>
              </a:rPr>
              <a:t>No</a:t>
            </a:r>
            <a:r>
              <a:rPr lang="id-ID" sz="1400" dirty="0">
                <a:solidFill>
                  <a:schemeClr val="accent1"/>
                </a:solidFill>
                <a:latin typeface="Times New Roman"/>
                <a:ea typeface="MS Mincho"/>
              </a:rPr>
              <a:t>. 24/2000 </a:t>
            </a:r>
            <a:r>
              <a:rPr lang="id-ID" sz="1400" dirty="0" smtClean="0">
                <a:solidFill>
                  <a:schemeClr val="accent1"/>
                </a:solidFill>
                <a:latin typeface="Times New Roman"/>
                <a:ea typeface="MS Mincho"/>
              </a:rPr>
              <a:t>(General Rules)</a:t>
            </a:r>
            <a:endParaRPr lang="id-ID" sz="1400" dirty="0">
              <a:solidFill>
                <a:schemeClr val="accent1"/>
              </a:solidFill>
              <a:effectLst/>
              <a:latin typeface="Times New Roman"/>
              <a:ea typeface="MS Mincho"/>
            </a:endParaRPr>
          </a:p>
          <a:p>
            <a:pPr marL="114300"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1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id-ID" sz="1200" dirty="0">
              <a:solidFill>
                <a:schemeClr val="accent1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6" name="Text Box 224"/>
          <p:cNvSpPr txBox="1">
            <a:spLocks/>
          </p:cNvSpPr>
          <p:nvPr/>
        </p:nvSpPr>
        <p:spPr>
          <a:xfrm>
            <a:off x="3962400" y="2590800"/>
            <a:ext cx="2514600" cy="685800"/>
          </a:xfrm>
          <a:prstGeom prst="rect">
            <a:avLst/>
          </a:prstGeom>
          <a:solidFill>
            <a:schemeClr val="lt1"/>
          </a:solidFill>
          <a:ln w="3175">
            <a:noFill/>
            <a:prstDash val="lgDash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id-ID" sz="16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Messo: </a:t>
            </a:r>
            <a:r>
              <a:rPr lang="id-ID" sz="1600" dirty="0">
                <a:solidFill>
                  <a:schemeClr val="accent1"/>
                </a:solidFill>
                <a:latin typeface="Times New Roman"/>
                <a:ea typeface="MS Mincho"/>
              </a:rPr>
              <a:t>Act . No. 17 /</a:t>
            </a:r>
            <a:r>
              <a:rPr lang="id-ID" sz="1600" dirty="0" smtClean="0">
                <a:solidFill>
                  <a:schemeClr val="accent1"/>
                </a:solidFill>
                <a:latin typeface="Times New Roman"/>
                <a:ea typeface="MS Mincho"/>
              </a:rPr>
              <a:t>2014 (Specific Rules)</a:t>
            </a:r>
            <a:endParaRPr lang="id-ID" sz="1600" dirty="0">
              <a:solidFill>
                <a:schemeClr val="accent1"/>
              </a:solidFill>
              <a:effectLst/>
              <a:latin typeface="Times New Roman"/>
              <a:ea typeface="MS Mincho"/>
            </a:endParaRPr>
          </a:p>
          <a:p>
            <a:pPr marL="114300">
              <a:lnSpc>
                <a:spcPct val="107000"/>
              </a:lnSpc>
              <a:spcAft>
                <a:spcPts val="0"/>
              </a:spcAft>
            </a:pPr>
            <a:r>
              <a:rPr lang="en-US" sz="16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id-ID" sz="16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224"/>
          <p:cNvSpPr txBox="1">
            <a:spLocks/>
          </p:cNvSpPr>
          <p:nvPr/>
        </p:nvSpPr>
        <p:spPr>
          <a:xfrm>
            <a:off x="3962400" y="3429000"/>
            <a:ext cx="2514600" cy="1066800"/>
          </a:xfrm>
          <a:prstGeom prst="rect">
            <a:avLst/>
          </a:prstGeom>
          <a:solidFill>
            <a:schemeClr val="lt1"/>
          </a:solidFill>
          <a:ln w="3175">
            <a:noFill/>
            <a:prstDash val="lgDash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id-ID" sz="16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Micro: Parliamentary Committee</a:t>
            </a:r>
            <a:r>
              <a:rPr lang="en-US" sz="16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(s)</a:t>
            </a:r>
            <a:r>
              <a:rPr lang="id-ID" sz="16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 and Subcommitte (Org. Arrangements) </a:t>
            </a:r>
            <a:r>
              <a:rPr lang="id-ID" sz="16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  <a:sym typeface="Wingdings" panose="05000000000000000000" pitchFamily="2" charset="2"/>
              </a:rPr>
              <a:t> R</a:t>
            </a:r>
            <a:r>
              <a:rPr lang="id-ID" sz="1600" dirty="0" smtClean="0">
                <a:solidFill>
                  <a:schemeClr val="accent1"/>
                </a:solidFill>
                <a:latin typeface="Times New Roman"/>
                <a:ea typeface="MS Mincho"/>
              </a:rPr>
              <a:t>o</a:t>
            </a:r>
            <a:r>
              <a:rPr lang="id-ID" sz="16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P</a:t>
            </a:r>
          </a:p>
          <a:p>
            <a:pPr marL="114300">
              <a:lnSpc>
                <a:spcPct val="107000"/>
              </a:lnSpc>
              <a:spcAft>
                <a:spcPts val="0"/>
              </a:spcAft>
            </a:pPr>
            <a:r>
              <a:rPr lang="en-US" sz="1600" dirty="0" smtClean="0">
                <a:solidFill>
                  <a:schemeClr val="accent1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id-ID" sz="1600" dirty="0">
              <a:solidFill>
                <a:schemeClr val="accent1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8" name="Text Box 224"/>
          <p:cNvSpPr txBox="1">
            <a:spLocks/>
          </p:cNvSpPr>
          <p:nvPr/>
        </p:nvSpPr>
        <p:spPr>
          <a:xfrm>
            <a:off x="3962400" y="4724400"/>
            <a:ext cx="2514600" cy="762000"/>
          </a:xfrm>
          <a:prstGeom prst="rect">
            <a:avLst/>
          </a:prstGeom>
          <a:solidFill>
            <a:schemeClr val="lt1"/>
          </a:solidFill>
          <a:ln w="3175">
            <a:noFill/>
            <a:prstDash val="lgDash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id-ID" sz="16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Parliamentary Prog</a:t>
            </a:r>
            <a:r>
              <a:rPr lang="en-US" sz="16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s</a:t>
            </a:r>
            <a:r>
              <a:rPr lang="id-ID" sz="1600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. &amp; Activities</a:t>
            </a:r>
            <a:endParaRPr lang="id-ID" sz="1200" dirty="0">
              <a:solidFill>
                <a:schemeClr val="accent1"/>
              </a:solidFill>
              <a:effectLst/>
              <a:latin typeface="Times New Roman"/>
              <a:ea typeface="MS Mincho"/>
            </a:endParaRPr>
          </a:p>
          <a:p>
            <a:pPr marL="114300"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chemeClr val="accent1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id-ID" sz="1100" dirty="0">
              <a:solidFill>
                <a:schemeClr val="accent1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10" name="Text Box 224"/>
          <p:cNvSpPr txBox="1">
            <a:spLocks/>
          </p:cNvSpPr>
          <p:nvPr/>
        </p:nvSpPr>
        <p:spPr>
          <a:xfrm>
            <a:off x="6553200" y="1828800"/>
            <a:ext cx="533400" cy="3276600"/>
          </a:xfrm>
          <a:prstGeom prst="rect">
            <a:avLst/>
          </a:prstGeom>
          <a:solidFill>
            <a:schemeClr val="lt1"/>
          </a:solidFill>
          <a:ln w="9525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vert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id-ID" sz="2800" b="1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Formal Institution</a:t>
            </a:r>
            <a:r>
              <a:rPr lang="id-ID" sz="2000" b="1" dirty="0" smtClean="0">
                <a:solidFill>
                  <a:schemeClr val="accent1"/>
                </a:solidFill>
                <a:effectLst/>
                <a:latin typeface="Times New Roman"/>
                <a:ea typeface="MS Mincho"/>
              </a:rPr>
              <a:t>s</a:t>
            </a:r>
            <a:endParaRPr lang="id-ID" sz="2000" dirty="0">
              <a:solidFill>
                <a:schemeClr val="accent1"/>
              </a:solidFill>
              <a:effectLst/>
              <a:latin typeface="Times New Roman"/>
              <a:ea typeface="MS Mincho"/>
            </a:endParaRPr>
          </a:p>
          <a:p>
            <a:pPr marL="114300">
              <a:lnSpc>
                <a:spcPct val="107000"/>
              </a:lnSpc>
              <a:spcAft>
                <a:spcPts val="0"/>
              </a:spcAft>
            </a:pPr>
            <a:endParaRPr lang="id-ID" sz="1400" dirty="0">
              <a:effectLst/>
              <a:ea typeface="Calibri"/>
              <a:cs typeface="Times New Roman"/>
            </a:endParaRPr>
          </a:p>
        </p:txBody>
      </p:sp>
      <p:sp>
        <p:nvSpPr>
          <p:cNvPr id="13" name="Right Brace 12"/>
          <p:cNvSpPr/>
          <p:nvPr/>
        </p:nvSpPr>
        <p:spPr>
          <a:xfrm>
            <a:off x="6172200" y="1828800"/>
            <a:ext cx="304800" cy="33528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Text Box 224"/>
          <p:cNvSpPr txBox="1">
            <a:spLocks/>
          </p:cNvSpPr>
          <p:nvPr/>
        </p:nvSpPr>
        <p:spPr>
          <a:xfrm>
            <a:off x="1371600" y="2908426"/>
            <a:ext cx="2215081" cy="977774"/>
          </a:xfrm>
          <a:prstGeom prst="rect">
            <a:avLst/>
          </a:prstGeom>
          <a:solidFill>
            <a:schemeClr val="lt1"/>
          </a:solidFill>
          <a:ln w="28575">
            <a:noFill/>
            <a:prstDash val="lgDash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id-ID" sz="1200" b="1" dirty="0" smtClean="0">
                <a:solidFill>
                  <a:srgbClr val="000000"/>
                </a:solidFill>
                <a:latin typeface="Times New Roman"/>
                <a:ea typeface="MS Mincho"/>
              </a:rPr>
              <a:t> </a:t>
            </a:r>
            <a:r>
              <a:rPr lang="id-ID" sz="2800" b="1" dirty="0" smtClean="0">
                <a:solidFill>
                  <a:schemeClr val="accent1"/>
                </a:solidFill>
                <a:latin typeface="Times New Roman"/>
                <a:ea typeface="MS Mincho"/>
              </a:rPr>
              <a:t>Informal Institutions</a:t>
            </a:r>
            <a:endParaRPr lang="id-ID" sz="2800" dirty="0">
              <a:solidFill>
                <a:schemeClr val="accent1"/>
              </a:solidFill>
              <a:latin typeface="Times New Roman"/>
              <a:ea typeface="MS Mincho"/>
            </a:endParaRPr>
          </a:p>
        </p:txBody>
      </p:sp>
    </p:spTree>
    <p:extLst>
      <p:ext uri="{BB962C8B-B14F-4D97-AF65-F5344CB8AC3E}">
        <p14:creationId xmlns:p14="http://schemas.microsoft.com/office/powerpoint/2010/main" val="251374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 marL="569913" indent="-460375" algn="just">
              <a:buFont typeface="Wingdings" panose="05000000000000000000" pitchFamily="2" charset="2"/>
              <a:buChar char="q"/>
            </a:pPr>
            <a:endParaRPr lang="en-US" sz="3400" dirty="0" smtClean="0"/>
          </a:p>
          <a:p>
            <a:pPr marL="569913" indent="-460375" algn="just">
              <a:buFont typeface="Wingdings" panose="05000000000000000000" pitchFamily="2" charset="2"/>
              <a:buChar char="q"/>
            </a:pPr>
            <a:r>
              <a:rPr lang="en-US" sz="3400" dirty="0" smtClean="0"/>
              <a:t>In the 2014-2019 term of office, </a:t>
            </a:r>
            <a:r>
              <a:rPr lang="en-US" sz="3400" dirty="0" err="1" smtClean="0"/>
              <a:t>HoR</a:t>
            </a:r>
            <a:r>
              <a:rPr lang="en-US" sz="3400" dirty="0" smtClean="0"/>
              <a:t> diplomacy has shown positive progress to support </a:t>
            </a:r>
            <a:r>
              <a:rPr lang="en-US" sz="3400" dirty="0" err="1" smtClean="0"/>
              <a:t>govt</a:t>
            </a:r>
            <a:r>
              <a:rPr lang="en-US" sz="3400" dirty="0" smtClean="0"/>
              <a:t>’ foreign policy in issues: </a:t>
            </a:r>
          </a:p>
          <a:p>
            <a:pPr marL="1141413" indent="-344488" algn="just">
              <a:buFont typeface="Courier New" panose="02070309020205020404" pitchFamily="49" charset="0"/>
              <a:buChar char="o"/>
            </a:pPr>
            <a:endParaRPr lang="en-US" sz="3400" dirty="0" smtClean="0"/>
          </a:p>
          <a:p>
            <a:pPr marL="1141413" indent="-344488" algn="just">
              <a:buFont typeface="Courier New" panose="02070309020205020404" pitchFamily="49" charset="0"/>
              <a:buChar char="o"/>
            </a:pPr>
            <a:r>
              <a:rPr lang="en-US" sz="3400" dirty="0" smtClean="0"/>
              <a:t>Mainstreaming climate change and SDGs achievement issues (WPFSD; AIPA; IPU, </a:t>
            </a:r>
            <a:r>
              <a:rPr lang="en-US" sz="3400" dirty="0" err="1" smtClean="0"/>
              <a:t>etcs</a:t>
            </a:r>
            <a:r>
              <a:rPr lang="en-US" sz="3400" dirty="0" smtClean="0"/>
              <a:t>);</a:t>
            </a:r>
          </a:p>
          <a:p>
            <a:pPr marL="1141413" indent="-344488" algn="just">
              <a:buFont typeface="Courier New" panose="02070309020205020404" pitchFamily="49" charset="0"/>
              <a:buChar char="o"/>
            </a:pPr>
            <a:r>
              <a:rPr lang="en-US" sz="3400" dirty="0" smtClean="0"/>
              <a:t>Economic issues and int’l trade (parliamentary conference on WTO);</a:t>
            </a:r>
          </a:p>
          <a:p>
            <a:pPr marL="1141413" indent="-344488" algn="just">
              <a:buFont typeface="Courier New" panose="02070309020205020404" pitchFamily="49" charset="0"/>
              <a:buChar char="o"/>
            </a:pPr>
            <a:r>
              <a:rPr lang="en-US" sz="3400" dirty="0" smtClean="0"/>
              <a:t>Gender mainstreaming and women participation (APPF; WAIPA);</a:t>
            </a:r>
          </a:p>
          <a:p>
            <a:pPr marL="1141413" indent="-344488" algn="just">
              <a:buFont typeface="Courier New" panose="02070309020205020404" pitchFamily="49" charset="0"/>
              <a:buChar char="o"/>
            </a:pPr>
            <a:r>
              <a:rPr lang="en-US" sz="3400" dirty="0" smtClean="0"/>
              <a:t>Human rights crisis, i.e. Palestine, </a:t>
            </a:r>
            <a:r>
              <a:rPr lang="en-US" sz="3400" dirty="0" err="1" smtClean="0"/>
              <a:t>Rohingnya</a:t>
            </a:r>
            <a:r>
              <a:rPr lang="en-US" sz="3400" dirty="0" smtClean="0"/>
              <a:t>, and migrant workers (IPU, AIPA, AIPA);</a:t>
            </a:r>
          </a:p>
          <a:p>
            <a:pPr marL="1141413" indent="-344488" algn="just">
              <a:buFont typeface="Courier New" panose="02070309020205020404" pitchFamily="49" charset="0"/>
              <a:buChar char="o"/>
            </a:pPr>
            <a:r>
              <a:rPr lang="en-US" sz="3400" dirty="0" smtClean="0"/>
              <a:t>Corruptions issue (GOPAC) </a:t>
            </a:r>
            <a:r>
              <a:rPr lang="en-US" sz="3400" dirty="0" err="1" smtClean="0"/>
              <a:t>etcs</a:t>
            </a:r>
            <a:r>
              <a:rPr lang="en-US" sz="3400" dirty="0" smtClean="0"/>
              <a:t>.</a:t>
            </a:r>
          </a:p>
          <a:p>
            <a:pPr marL="914400" indent="-344488" algn="just">
              <a:buFont typeface="Courier New" panose="02070309020205020404" pitchFamily="49" charset="0"/>
              <a:buChar char="o"/>
            </a:pPr>
            <a:endParaRPr lang="en-US" sz="340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3200" dirty="0"/>
              <a:t>Direction for Parliamentary Diplomacy: Prospects and </a:t>
            </a:r>
            <a:r>
              <a:rPr lang="id-ID" sz="3200" dirty="0" smtClean="0"/>
              <a:t>Problems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1984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953000"/>
          </a:xfrm>
        </p:spPr>
        <p:txBody>
          <a:bodyPr>
            <a:normAutofit fontScale="77500" lnSpcReduction="20000"/>
          </a:bodyPr>
          <a:lstStyle/>
          <a:p>
            <a:pPr marL="569913" indent="-460375" algn="just">
              <a:buFont typeface="Wingdings" panose="05000000000000000000" pitchFamily="2" charset="2"/>
              <a:buChar char="q"/>
            </a:pPr>
            <a:r>
              <a:rPr lang="en-US" sz="3400" dirty="0" smtClean="0"/>
              <a:t>Active inter-parliamentary participations and closer collaboration with regional and intel’ parliamentary orgs. will give an impetus for the prospective parliamentary diplomacy</a:t>
            </a:r>
          </a:p>
          <a:p>
            <a:pPr marL="569913" indent="-460375" algn="just">
              <a:buFont typeface="Wingdings" panose="05000000000000000000" pitchFamily="2" charset="2"/>
              <a:buChar char="q"/>
            </a:pPr>
            <a:endParaRPr lang="en-US" sz="3400" dirty="0" smtClean="0"/>
          </a:p>
          <a:p>
            <a:pPr marL="109538" indent="0" algn="ctr">
              <a:buNone/>
            </a:pPr>
            <a:r>
              <a:rPr lang="en-US" sz="3400" i="1" dirty="0" smtClean="0"/>
              <a:t>But …problems </a:t>
            </a:r>
            <a:r>
              <a:rPr lang="en-US" sz="3400" i="1" dirty="0"/>
              <a:t>remain!</a:t>
            </a:r>
          </a:p>
          <a:p>
            <a:pPr marL="109538" indent="0" algn="ctr">
              <a:buNone/>
            </a:pPr>
            <a:endParaRPr lang="en-US" sz="3400" dirty="0" smtClean="0"/>
          </a:p>
          <a:p>
            <a:pPr marL="569913" indent="-460375" algn="just">
              <a:buFont typeface="Wingdings" panose="05000000000000000000" pitchFamily="2" charset="2"/>
              <a:buChar char="q"/>
            </a:pPr>
            <a:r>
              <a:rPr lang="en-US" sz="3400" dirty="0" smtClean="0"/>
              <a:t>Mutual </a:t>
            </a:r>
            <a:r>
              <a:rPr lang="en-US" sz="3400" dirty="0"/>
              <a:t>understanding between the </a:t>
            </a:r>
            <a:r>
              <a:rPr lang="en-US" sz="3400" dirty="0" err="1" smtClean="0"/>
              <a:t>govt</a:t>
            </a:r>
            <a:r>
              <a:rPr lang="en-US" sz="3400" dirty="0" smtClean="0"/>
              <a:t>’ </a:t>
            </a:r>
            <a:r>
              <a:rPr lang="en-US" sz="3400" dirty="0"/>
              <a:t>and parliament with regard to </a:t>
            </a:r>
            <a:r>
              <a:rPr lang="en-US" sz="3400" dirty="0" smtClean="0"/>
              <a:t>the follow-ups of </a:t>
            </a:r>
            <a:r>
              <a:rPr lang="en-US" sz="3400" dirty="0"/>
              <a:t>parliamentary diplomacy; </a:t>
            </a:r>
            <a:endParaRPr lang="en-US" sz="3400" dirty="0" smtClean="0"/>
          </a:p>
          <a:p>
            <a:pPr marL="109538" indent="0" algn="just">
              <a:buNone/>
            </a:pPr>
            <a:endParaRPr lang="en-US" sz="3400" dirty="0"/>
          </a:p>
          <a:p>
            <a:pPr marL="569913" indent="-460375" algn="just">
              <a:buFont typeface="Wingdings" panose="05000000000000000000" pitchFamily="2" charset="2"/>
              <a:buChar char="q"/>
            </a:pPr>
            <a:r>
              <a:rPr lang="en-US" sz="3400" dirty="0" smtClean="0"/>
              <a:t>Supporting system for the diplomacy  </a:t>
            </a:r>
          </a:p>
          <a:p>
            <a:pPr marL="109538" indent="0" algn="just">
              <a:buNone/>
            </a:pPr>
            <a:endParaRPr lang="en-US" sz="3400" dirty="0" smtClean="0"/>
          </a:p>
          <a:p>
            <a:pPr marL="914400" indent="-344488" algn="just">
              <a:buFont typeface="Courier New" panose="02070309020205020404" pitchFamily="49" charset="0"/>
              <a:buChar char="o"/>
            </a:pPr>
            <a:endParaRPr lang="en-US" sz="340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Prospects and Problems of </a:t>
            </a:r>
            <a:br>
              <a:rPr lang="en-US" sz="3200" dirty="0" smtClean="0"/>
            </a:br>
            <a:r>
              <a:rPr lang="en-US" sz="3200" dirty="0" smtClean="0"/>
              <a:t>Parliamentary Diplomacy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8489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5410200"/>
          </a:xfrm>
        </p:spPr>
        <p:txBody>
          <a:bodyPr>
            <a:normAutofit lnSpcReduction="10000"/>
          </a:bodyPr>
          <a:lstStyle/>
          <a:p>
            <a:pPr marL="569913" indent="-460375" algn="just">
              <a:buFont typeface="Wingdings" panose="05000000000000000000" pitchFamily="2" charset="2"/>
              <a:buChar char="q"/>
            </a:pPr>
            <a:r>
              <a:rPr lang="en-US" sz="3400" dirty="0" smtClean="0"/>
              <a:t>Request- and </a:t>
            </a:r>
            <a:r>
              <a:rPr lang="en-US" sz="3400" dirty="0" err="1" smtClean="0"/>
              <a:t>nonrequest</a:t>
            </a:r>
            <a:r>
              <a:rPr lang="en-US" sz="3400" dirty="0" smtClean="0"/>
              <a:t>-based supports, among others:</a:t>
            </a:r>
          </a:p>
          <a:p>
            <a:pPr marL="109538" indent="0" algn="just">
              <a:buNone/>
            </a:pPr>
            <a:endParaRPr lang="en-US" sz="3400" i="1" dirty="0" smtClean="0"/>
          </a:p>
          <a:p>
            <a:pPr marL="914400" indent="-344488" algn="just">
              <a:buFont typeface="Courier New" panose="02070309020205020404" pitchFamily="49" charset="0"/>
              <a:buChar char="o"/>
            </a:pPr>
            <a:r>
              <a:rPr lang="en-US" sz="3000" dirty="0" smtClean="0"/>
              <a:t>Participations in the parliamentary diplomacy forum (supporting team);  </a:t>
            </a:r>
            <a:endParaRPr lang="en-US" sz="3000" dirty="0"/>
          </a:p>
          <a:p>
            <a:pPr marL="914400" indent="-344488" algn="just">
              <a:buFont typeface="Courier New" panose="02070309020205020404" pitchFamily="49" charset="0"/>
              <a:buChar char="o"/>
            </a:pPr>
            <a:r>
              <a:rPr lang="en-US" sz="3000" dirty="0" smtClean="0"/>
              <a:t>data and analysis relating to issues requested;</a:t>
            </a:r>
          </a:p>
          <a:p>
            <a:pPr marL="914400" indent="-344488" algn="just">
              <a:buFont typeface="Courier New" panose="02070309020205020404" pitchFamily="49" charset="0"/>
              <a:buChar char="o"/>
            </a:pPr>
            <a:r>
              <a:rPr lang="en-US" sz="3000" dirty="0" smtClean="0"/>
              <a:t>Initiate seminars/FGDs on certain issues;</a:t>
            </a:r>
          </a:p>
          <a:p>
            <a:pPr marL="914400" indent="-344488" algn="just">
              <a:buFont typeface="Courier New" panose="02070309020205020404" pitchFamily="49" charset="0"/>
              <a:buChar char="o"/>
            </a:pPr>
            <a:r>
              <a:rPr lang="en-US" sz="3000" dirty="0" smtClean="0"/>
              <a:t>Publish parliamentary journal/books related to issues concerned; </a:t>
            </a:r>
            <a:r>
              <a:rPr lang="en-US" sz="3000" dirty="0" err="1" smtClean="0"/>
              <a:t>etcs</a:t>
            </a:r>
            <a:r>
              <a:rPr lang="en-US" sz="3000" dirty="0" smtClean="0"/>
              <a:t>. </a:t>
            </a:r>
          </a:p>
          <a:p>
            <a:pPr marL="569913" indent="-460375" algn="just">
              <a:buFont typeface="Wingdings" panose="05000000000000000000" pitchFamily="2" charset="2"/>
              <a:buChar char="q"/>
            </a:pPr>
            <a:endParaRPr lang="en-US" sz="3400" dirty="0" smtClean="0"/>
          </a:p>
          <a:p>
            <a:pPr marL="569913" indent="-460375" algn="just">
              <a:buFont typeface="Wingdings" panose="05000000000000000000" pitchFamily="2" charset="2"/>
              <a:buChar char="q"/>
            </a:pPr>
            <a:endParaRPr lang="en-US" sz="3400" dirty="0" smtClean="0"/>
          </a:p>
          <a:p>
            <a:pPr marL="109538" indent="0" algn="just">
              <a:buNone/>
            </a:pPr>
            <a:endParaRPr lang="en-US" sz="3400" dirty="0" smtClean="0"/>
          </a:p>
          <a:p>
            <a:pPr marL="914400" indent="-344488" algn="just">
              <a:buFont typeface="Courier New" panose="02070309020205020404" pitchFamily="49" charset="0"/>
              <a:buChar char="o"/>
            </a:pPr>
            <a:endParaRPr lang="en-US" sz="340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Our Role</a:t>
            </a:r>
            <a:endParaRPr lang="en-US" sz="3200" b="1" dirty="0"/>
          </a:p>
        </p:txBody>
      </p:sp>
      <p:pic>
        <p:nvPicPr>
          <p:cNvPr id="4" name="Picture 2" descr="setjenbk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"/>
            <a:ext cx="91439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75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5410200"/>
          </a:xfrm>
        </p:spPr>
        <p:txBody>
          <a:bodyPr>
            <a:normAutofit/>
          </a:bodyPr>
          <a:lstStyle/>
          <a:p>
            <a:pPr marL="914400" indent="-344488" algn="just">
              <a:buFont typeface="Courier New" panose="02070309020205020404" pitchFamily="49" charset="0"/>
              <a:buChar char="o"/>
            </a:pPr>
            <a:endParaRPr lang="en-US" sz="3000" dirty="0" smtClean="0"/>
          </a:p>
          <a:p>
            <a:pPr marL="914400" indent="-344488" algn="just">
              <a:buFont typeface="Courier New" panose="02070309020205020404" pitchFamily="49" charset="0"/>
              <a:buChar char="o"/>
            </a:pPr>
            <a:r>
              <a:rPr lang="en-US" sz="3000" dirty="0" smtClean="0"/>
              <a:t>Staff resources (specialists);  </a:t>
            </a:r>
            <a:endParaRPr lang="en-US" sz="3000" dirty="0"/>
          </a:p>
          <a:p>
            <a:pPr marL="914400" indent="-344488" algn="just">
              <a:buFont typeface="Courier New" panose="02070309020205020404" pitchFamily="49" charset="0"/>
              <a:buChar char="o"/>
            </a:pPr>
            <a:endParaRPr lang="en-US" sz="3000" dirty="0" smtClean="0"/>
          </a:p>
          <a:p>
            <a:pPr marL="914400" indent="-344488" algn="just">
              <a:buFont typeface="Courier New" panose="02070309020205020404" pitchFamily="49" charset="0"/>
              <a:buChar char="o"/>
            </a:pPr>
            <a:r>
              <a:rPr lang="en-US" sz="3000" dirty="0" smtClean="0"/>
              <a:t>Synergy with committee(s)’ staff or non-organic/political appointees staff (teamwork);</a:t>
            </a:r>
          </a:p>
          <a:p>
            <a:pPr marL="914400" indent="-344488" algn="just">
              <a:buFont typeface="Courier New" panose="02070309020205020404" pitchFamily="49" charset="0"/>
              <a:buChar char="o"/>
            </a:pPr>
            <a:endParaRPr lang="en-US" sz="3000" dirty="0" smtClean="0"/>
          </a:p>
          <a:p>
            <a:pPr marL="914400" indent="-344488" algn="just">
              <a:buFont typeface="Courier New" panose="02070309020205020404" pitchFamily="49" charset="0"/>
              <a:buChar char="o"/>
            </a:pPr>
            <a:r>
              <a:rPr lang="en-US" sz="3000" dirty="0" smtClean="0"/>
              <a:t>Time constraint due to mandatory supports to other parliamentary committees; etc.</a:t>
            </a:r>
          </a:p>
          <a:p>
            <a:pPr marL="109538" indent="0" algn="just">
              <a:buNone/>
            </a:pPr>
            <a:endParaRPr lang="en-US" sz="3400" dirty="0" smtClean="0"/>
          </a:p>
          <a:p>
            <a:pPr marL="569913" indent="-460375" algn="just">
              <a:buFont typeface="Wingdings" panose="05000000000000000000" pitchFamily="2" charset="2"/>
              <a:buChar char="q"/>
            </a:pPr>
            <a:endParaRPr lang="en-US" sz="3400" dirty="0" smtClean="0"/>
          </a:p>
          <a:p>
            <a:pPr marL="109538" indent="0" algn="just">
              <a:buNone/>
            </a:pPr>
            <a:endParaRPr lang="en-US" sz="3400" dirty="0" smtClean="0"/>
          </a:p>
          <a:p>
            <a:pPr marL="914400" indent="-344488" algn="just">
              <a:buFont typeface="Courier New" panose="02070309020205020404" pitchFamily="49" charset="0"/>
              <a:buChar char="o"/>
            </a:pPr>
            <a:endParaRPr lang="en-US" sz="340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Our Problems </a:t>
            </a:r>
            <a:endParaRPr lang="en-US" sz="3200" b="1" dirty="0"/>
          </a:p>
        </p:txBody>
      </p:sp>
      <p:pic>
        <p:nvPicPr>
          <p:cNvPr id="4" name="Picture 2" descr="setjenbk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"/>
            <a:ext cx="91439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37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143000"/>
            <a:ext cx="8610600" cy="5410200"/>
          </a:xfrm>
        </p:spPr>
        <p:txBody>
          <a:bodyPr>
            <a:normAutofit/>
          </a:bodyPr>
          <a:lstStyle/>
          <a:p>
            <a:pPr marL="796925" indent="-398463">
              <a:buFont typeface="Courier New" panose="02070309020205020404" pitchFamily="49" charset="0"/>
              <a:buChar char="o"/>
            </a:pPr>
            <a:r>
              <a:rPr lang="en-US" sz="3000" dirty="0" smtClean="0"/>
              <a:t>Trainings for staff/specialists;   </a:t>
            </a:r>
            <a:endParaRPr lang="en-US" sz="3000" dirty="0"/>
          </a:p>
          <a:p>
            <a:pPr marL="796925" indent="-398463">
              <a:buFont typeface="Courier New" panose="02070309020205020404" pitchFamily="49" charset="0"/>
              <a:buChar char="o"/>
            </a:pPr>
            <a:r>
              <a:rPr lang="en-US" sz="3000" dirty="0" smtClean="0"/>
              <a:t>Enhancing synergy with committee(s)’ staff or non-organic/political appointees staff (teamwork);</a:t>
            </a:r>
          </a:p>
          <a:p>
            <a:pPr marL="796925" indent="-398463">
              <a:buFont typeface="Courier New" panose="02070309020205020404" pitchFamily="49" charset="0"/>
              <a:buChar char="o"/>
            </a:pPr>
            <a:r>
              <a:rPr lang="en-US" sz="3000" dirty="0" err="1" smtClean="0"/>
              <a:t>Networkings</a:t>
            </a:r>
            <a:r>
              <a:rPr lang="en-US" sz="3000" dirty="0" smtClean="0"/>
              <a:t> with </a:t>
            </a:r>
            <a:r>
              <a:rPr lang="en-US" sz="3000" dirty="0" err="1" smtClean="0"/>
              <a:t>MoFA</a:t>
            </a:r>
            <a:r>
              <a:rPr lang="en-US" sz="3000" dirty="0" smtClean="0"/>
              <a:t> and other </a:t>
            </a:r>
            <a:r>
              <a:rPr lang="en-US" sz="3000" dirty="0" err="1" smtClean="0"/>
              <a:t>govt</a:t>
            </a:r>
            <a:r>
              <a:rPr lang="en-US" sz="3000" dirty="0" smtClean="0"/>
              <a:t>’ ministries/institutions;</a:t>
            </a:r>
          </a:p>
          <a:p>
            <a:pPr marL="796925" indent="-398463">
              <a:buFont typeface="Courier New" panose="02070309020205020404" pitchFamily="49" charset="0"/>
              <a:buChar char="o"/>
            </a:pPr>
            <a:r>
              <a:rPr lang="en-US" sz="3000" dirty="0" smtClean="0"/>
              <a:t>Parliamentary </a:t>
            </a:r>
            <a:r>
              <a:rPr lang="en-US" sz="3000" dirty="0"/>
              <a:t>diplomacy </a:t>
            </a:r>
            <a:r>
              <a:rPr lang="en-US" sz="3000" dirty="0" smtClean="0"/>
              <a:t>database;</a:t>
            </a:r>
          </a:p>
          <a:p>
            <a:pPr marL="796925" indent="-398463">
              <a:buFont typeface="Courier New" panose="02070309020205020404" pitchFamily="49" charset="0"/>
              <a:buChar char="o"/>
            </a:pPr>
            <a:r>
              <a:rPr lang="en-US" sz="3000" dirty="0" smtClean="0"/>
              <a:t>Supports for parliamentary caucus;</a:t>
            </a:r>
          </a:p>
          <a:p>
            <a:pPr marL="796925" indent="-398463">
              <a:buFont typeface="Courier New" panose="02070309020205020404" pitchFamily="49" charset="0"/>
              <a:buChar char="o"/>
            </a:pPr>
            <a:r>
              <a:rPr lang="en-US" sz="3000" dirty="0" smtClean="0"/>
              <a:t>“Public consultation” through seminars/FGDs.</a:t>
            </a:r>
          </a:p>
          <a:p>
            <a:pPr marL="914400" indent="-344488" algn="just">
              <a:buFont typeface="Courier New" panose="02070309020205020404" pitchFamily="49" charset="0"/>
              <a:buChar char="o"/>
            </a:pPr>
            <a:endParaRPr lang="en-US" sz="3000" dirty="0" smtClean="0"/>
          </a:p>
          <a:p>
            <a:pPr marL="109538" indent="0" algn="just">
              <a:buNone/>
            </a:pPr>
            <a:endParaRPr lang="en-US" sz="3400" dirty="0" smtClean="0"/>
          </a:p>
          <a:p>
            <a:pPr marL="569913" indent="-460375" algn="just">
              <a:buFont typeface="Wingdings" panose="05000000000000000000" pitchFamily="2" charset="2"/>
              <a:buChar char="q"/>
            </a:pPr>
            <a:endParaRPr lang="en-US" sz="3400" dirty="0" smtClean="0"/>
          </a:p>
          <a:p>
            <a:pPr marL="109538" indent="0" algn="just">
              <a:buNone/>
            </a:pPr>
            <a:endParaRPr lang="en-US" sz="3400" dirty="0" smtClean="0"/>
          </a:p>
          <a:p>
            <a:pPr marL="914400" indent="-344488" algn="just">
              <a:buFont typeface="Courier New" panose="02070309020205020404" pitchFamily="49" charset="0"/>
              <a:buChar char="o"/>
            </a:pPr>
            <a:endParaRPr lang="en-US" sz="340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To Reinforce Our Capacity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9304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6000" dirty="0" smtClean="0"/>
              <a:t>Thank you</a:t>
            </a:r>
            <a:endParaRPr lang="id-ID" sz="6000" dirty="0" smtClean="0"/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141399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4197</TotalTime>
  <Words>706</Words>
  <Application>Microsoft Office PowerPoint</Application>
  <PresentationFormat>On-screen Show (4:3)</PresentationFormat>
  <Paragraphs>166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MS Mincho</vt:lpstr>
      <vt:lpstr>Calibri</vt:lpstr>
      <vt:lpstr>Courier New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PowerPoint Presentation</vt:lpstr>
      <vt:lpstr>Presentation Outline</vt:lpstr>
      <vt:lpstr>Introduction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Institutional Framework</vt:lpstr>
      <vt:lpstr>Direction for Parliamentary Diplomacy: Prospects and Problems</vt:lpstr>
      <vt:lpstr>Prospects and Problems of  Parliamentary Diplomacy</vt:lpstr>
      <vt:lpstr>Our Role</vt:lpstr>
      <vt:lpstr>Our Problems </vt:lpstr>
      <vt:lpstr>To Reinforce Our Capacity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RENCANA KEGIATAN PENYUSUNAN NASKAH AKADEMIK DAN RANCANGAN UNDANG-UNDANG TENTANG MINYAK DAN GAS BUMI</dc:title>
  <dc:creator>bismanb@yahoo.com</dc:creator>
  <cp:lastModifiedBy>Hariyadi Soemantri</cp:lastModifiedBy>
  <cp:revision>430</cp:revision>
  <cp:lastPrinted>2019-06-11T07:16:07Z</cp:lastPrinted>
  <dcterms:created xsi:type="dcterms:W3CDTF">2015-07-02T22:41:36Z</dcterms:created>
  <dcterms:modified xsi:type="dcterms:W3CDTF">2019-10-18T03:54:44Z</dcterms:modified>
</cp:coreProperties>
</file>