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0" r:id="rId6"/>
    <p:sldId id="259" r:id="rId7"/>
    <p:sldId id="26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08B072-1155-48A7-A1DE-0273864D0B3F}" type="doc">
      <dgm:prSet loTypeId="urn:microsoft.com/office/officeart/2005/8/layout/lProcess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cs-CZ"/>
        </a:p>
      </dgm:t>
    </dgm:pt>
    <dgm:pt modelId="{15CCD603-6C7E-4B86-AD05-A7AA04B9A23D}">
      <dgm:prSet phldrT="[Text]"/>
      <dgm:spPr/>
      <dgm:t>
        <a:bodyPr/>
        <a:lstStyle/>
        <a:p>
          <a:r>
            <a:rPr lang="en-GB" b="1" noProof="0" dirty="0" smtClean="0">
              <a:solidFill>
                <a:schemeClr val="tx1"/>
              </a:solidFill>
            </a:rPr>
            <a:t>General </a:t>
          </a:r>
          <a:r>
            <a:rPr lang="cs-CZ" b="1" noProof="0" dirty="0" smtClean="0">
              <a:solidFill>
                <a:schemeClr val="tx1"/>
              </a:solidFill>
            </a:rPr>
            <a:t/>
          </a:r>
          <a:br>
            <a:rPr lang="cs-CZ" b="1" noProof="0" dirty="0" smtClean="0">
              <a:solidFill>
                <a:schemeClr val="tx1"/>
              </a:solidFill>
            </a:rPr>
          </a:br>
          <a:r>
            <a:rPr lang="en-GB" b="1" noProof="0" dirty="0" smtClean="0">
              <a:solidFill>
                <a:schemeClr val="tx1"/>
              </a:solidFill>
            </a:rPr>
            <a:t>Analysis</a:t>
          </a:r>
          <a:endParaRPr lang="en-GB" b="1" noProof="0" dirty="0">
            <a:solidFill>
              <a:schemeClr val="tx1"/>
            </a:solidFill>
          </a:endParaRPr>
        </a:p>
      </dgm:t>
    </dgm:pt>
    <dgm:pt modelId="{3462ECEA-8B5C-4E54-AA23-CE82F4889651}" type="parTrans" cxnId="{5524A98B-AB82-4BB9-A5E5-F1C2F5B011C7}">
      <dgm:prSet/>
      <dgm:spPr/>
      <dgm:t>
        <a:bodyPr/>
        <a:lstStyle/>
        <a:p>
          <a:endParaRPr lang="cs-CZ"/>
        </a:p>
      </dgm:t>
    </dgm:pt>
    <dgm:pt modelId="{C9A63EF8-1492-4AD3-A577-9DDD65B6C48F}" type="sibTrans" cxnId="{5524A98B-AB82-4BB9-A5E5-F1C2F5B011C7}">
      <dgm:prSet/>
      <dgm:spPr/>
      <dgm:t>
        <a:bodyPr/>
        <a:lstStyle/>
        <a:p>
          <a:endParaRPr lang="cs-CZ"/>
        </a:p>
      </dgm:t>
    </dgm:pt>
    <dgm:pt modelId="{FA1C5B55-AAD5-4563-BD3A-C3D335E61833}">
      <dgm:prSet phldrT="[Text]"/>
      <dgm:spPr/>
      <dgm:t>
        <a:bodyPr/>
        <a:lstStyle/>
        <a:p>
          <a:r>
            <a:rPr lang="en-GB" b="1" noProof="0" dirty="0" smtClean="0">
              <a:solidFill>
                <a:schemeClr val="tx1"/>
              </a:solidFill>
            </a:rPr>
            <a:t>Parliamentary research</a:t>
          </a:r>
          <a:endParaRPr lang="cs-CZ" b="1" noProof="0" dirty="0" smtClean="0">
            <a:solidFill>
              <a:schemeClr val="tx1"/>
            </a:solidFill>
          </a:endParaRPr>
        </a:p>
      </dgm:t>
    </dgm:pt>
    <dgm:pt modelId="{0F6BAA03-D9DD-490F-B286-AAF933F2E2D2}" type="parTrans" cxnId="{AF535F90-348B-4239-B1B0-5BF8093D7395}">
      <dgm:prSet/>
      <dgm:spPr/>
      <dgm:t>
        <a:bodyPr/>
        <a:lstStyle/>
        <a:p>
          <a:endParaRPr lang="cs-CZ"/>
        </a:p>
      </dgm:t>
    </dgm:pt>
    <dgm:pt modelId="{4BD45F20-BB1C-4817-8001-3135D1B6AC2B}" type="sibTrans" cxnId="{AF535F90-348B-4239-B1B0-5BF8093D7395}">
      <dgm:prSet/>
      <dgm:spPr/>
      <dgm:t>
        <a:bodyPr/>
        <a:lstStyle/>
        <a:p>
          <a:endParaRPr lang="cs-CZ"/>
        </a:p>
      </dgm:t>
    </dgm:pt>
    <dgm:pt modelId="{4E566572-14A3-4F20-B964-D36C098B1E92}">
      <dgm:prSet phldrT="[Text]"/>
      <dgm:spPr/>
      <dgm:t>
        <a:bodyPr/>
        <a:lstStyle/>
        <a:p>
          <a:r>
            <a:rPr lang="en-GB" b="1" noProof="0" dirty="0" smtClean="0">
              <a:solidFill>
                <a:schemeClr val="tx1"/>
              </a:solidFill>
            </a:rPr>
            <a:t>P</a:t>
          </a:r>
          <a:r>
            <a:rPr lang="en-GB" b="1" dirty="0" err="1" smtClean="0">
              <a:solidFill>
                <a:schemeClr val="tx1"/>
              </a:solidFill>
            </a:rPr>
            <a:t>olitical</a:t>
          </a:r>
          <a:r>
            <a:rPr lang="en-GB" b="1" dirty="0" smtClean="0">
              <a:solidFill>
                <a:schemeClr val="tx1"/>
              </a:solidFill>
            </a:rPr>
            <a:t> science, IR, economics, constitutional &amp; public law</a:t>
          </a:r>
          <a:endParaRPr lang="cs-CZ" b="1" dirty="0">
            <a:solidFill>
              <a:schemeClr val="tx1"/>
            </a:solidFill>
          </a:endParaRPr>
        </a:p>
      </dgm:t>
    </dgm:pt>
    <dgm:pt modelId="{FEB39298-1D24-4C6B-8520-5E09A140A71E}" type="parTrans" cxnId="{27D3A7A9-D79F-4CB4-A7DA-61B7BB21739C}">
      <dgm:prSet/>
      <dgm:spPr/>
      <dgm:t>
        <a:bodyPr/>
        <a:lstStyle/>
        <a:p>
          <a:endParaRPr lang="cs-CZ"/>
        </a:p>
      </dgm:t>
    </dgm:pt>
    <dgm:pt modelId="{C63463C7-EA2E-4A09-A68C-02838C75B051}" type="sibTrans" cxnId="{27D3A7A9-D79F-4CB4-A7DA-61B7BB21739C}">
      <dgm:prSet/>
      <dgm:spPr/>
      <dgm:t>
        <a:bodyPr/>
        <a:lstStyle/>
        <a:p>
          <a:endParaRPr lang="cs-CZ"/>
        </a:p>
      </dgm:t>
    </dgm:pt>
    <dgm:pt modelId="{C7A5975E-8D5C-45A5-9B2B-9D83C1B51744}">
      <dgm:prSet phldrT="[Text]"/>
      <dgm:spPr/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EU </a:t>
          </a:r>
          <a:br>
            <a:rPr lang="cs-CZ" b="1" dirty="0" smtClean="0">
              <a:solidFill>
                <a:schemeClr val="tx1"/>
              </a:solidFill>
            </a:rPr>
          </a:br>
          <a:r>
            <a:rPr lang="cs-CZ" b="1" dirty="0" err="1" smtClean="0">
              <a:solidFill>
                <a:schemeClr val="tx1"/>
              </a:solidFill>
            </a:rPr>
            <a:t>Affairs</a:t>
          </a:r>
          <a:endParaRPr lang="cs-CZ" b="1" dirty="0">
            <a:solidFill>
              <a:schemeClr val="tx1"/>
            </a:solidFill>
          </a:endParaRPr>
        </a:p>
      </dgm:t>
    </dgm:pt>
    <dgm:pt modelId="{3E682B09-97AC-4904-8D34-12E1B6583931}" type="parTrans" cxnId="{AF6536BC-62EC-498E-925C-3B5541013603}">
      <dgm:prSet/>
      <dgm:spPr/>
      <dgm:t>
        <a:bodyPr/>
        <a:lstStyle/>
        <a:p>
          <a:endParaRPr lang="cs-CZ"/>
        </a:p>
      </dgm:t>
    </dgm:pt>
    <dgm:pt modelId="{C55FF558-52A9-4157-B16C-3CE45EAE65AB}" type="sibTrans" cxnId="{AF6536BC-62EC-498E-925C-3B5541013603}">
      <dgm:prSet/>
      <dgm:spPr/>
      <dgm:t>
        <a:bodyPr/>
        <a:lstStyle/>
        <a:p>
          <a:endParaRPr lang="cs-CZ"/>
        </a:p>
      </dgm:t>
    </dgm:pt>
    <dgm:pt modelId="{052D528C-088F-4D63-A1B9-29DAB9BFC00F}">
      <dgm:prSet phldrT="[Text]"/>
      <dgm:spPr/>
      <dgm:t>
        <a:bodyPr/>
        <a:lstStyle/>
        <a:p>
          <a:r>
            <a:rPr lang="cs-CZ" b="1" dirty="0" err="1" smtClean="0">
              <a:solidFill>
                <a:schemeClr val="tx1"/>
              </a:solidFill>
            </a:rPr>
            <a:t>Advisory</a:t>
          </a:r>
          <a:endParaRPr lang="cs-CZ" b="1" dirty="0" smtClean="0">
            <a:solidFill>
              <a:schemeClr val="tx1"/>
            </a:solidFill>
          </a:endParaRPr>
        </a:p>
        <a:p>
          <a:r>
            <a:rPr lang="cs-CZ" b="1" dirty="0" smtClean="0">
              <a:solidFill>
                <a:schemeClr val="tx1"/>
              </a:solidFill>
            </a:rPr>
            <a:t>/</a:t>
          </a:r>
        </a:p>
        <a:p>
          <a:r>
            <a:rPr lang="cs-CZ" b="1" dirty="0" err="1" smtClean="0">
              <a:solidFill>
                <a:schemeClr val="tx1"/>
              </a:solidFill>
            </a:rPr>
            <a:t>legislative</a:t>
          </a:r>
          <a:r>
            <a:rPr lang="cs-CZ" b="1" dirty="0" smtClean="0">
              <a:solidFill>
                <a:schemeClr val="tx1"/>
              </a:solidFill>
            </a:rPr>
            <a:t> </a:t>
          </a:r>
          <a:r>
            <a:rPr lang="cs-CZ" b="1" dirty="0" err="1" smtClean="0">
              <a:solidFill>
                <a:schemeClr val="tx1"/>
              </a:solidFill>
            </a:rPr>
            <a:t>assistance</a:t>
          </a:r>
          <a:r>
            <a:rPr lang="cs-CZ" b="1" dirty="0" smtClean="0">
              <a:solidFill>
                <a:schemeClr val="tx1"/>
              </a:solidFill>
            </a:rPr>
            <a:t> to </a:t>
          </a:r>
          <a:r>
            <a:rPr lang="cs-CZ" b="1" dirty="0" err="1" smtClean="0">
              <a:solidFill>
                <a:schemeClr val="tx1"/>
              </a:solidFill>
            </a:rPr>
            <a:t>committee</a:t>
          </a:r>
          <a:endParaRPr lang="cs-CZ" b="1" dirty="0" smtClean="0">
            <a:solidFill>
              <a:schemeClr val="tx1"/>
            </a:solidFill>
          </a:endParaRPr>
        </a:p>
        <a:p>
          <a:r>
            <a:rPr lang="cs-CZ" b="1" dirty="0" smtClean="0">
              <a:solidFill>
                <a:schemeClr val="tx1"/>
              </a:solidFill>
            </a:rPr>
            <a:t>EU </a:t>
          </a:r>
          <a:r>
            <a:rPr lang="cs-CZ" b="1" dirty="0" err="1" smtClean="0">
              <a:solidFill>
                <a:schemeClr val="tx1"/>
              </a:solidFill>
            </a:rPr>
            <a:t>Legislation</a:t>
          </a:r>
          <a:endParaRPr lang="cs-CZ" b="1" dirty="0" smtClean="0">
            <a:solidFill>
              <a:schemeClr val="tx1"/>
            </a:solidFill>
          </a:endParaRPr>
        </a:p>
      </dgm:t>
    </dgm:pt>
    <dgm:pt modelId="{53787B00-609B-4B73-B628-A46AA8D310BD}" type="parTrans" cxnId="{BA3F8C26-F076-43DC-A199-97729DAED8E5}">
      <dgm:prSet/>
      <dgm:spPr/>
      <dgm:t>
        <a:bodyPr/>
        <a:lstStyle/>
        <a:p>
          <a:endParaRPr lang="cs-CZ"/>
        </a:p>
      </dgm:t>
    </dgm:pt>
    <dgm:pt modelId="{68C5604E-C303-482D-BDFB-FB95F750C612}" type="sibTrans" cxnId="{BA3F8C26-F076-43DC-A199-97729DAED8E5}">
      <dgm:prSet/>
      <dgm:spPr/>
      <dgm:t>
        <a:bodyPr/>
        <a:lstStyle/>
        <a:p>
          <a:endParaRPr lang="cs-CZ"/>
        </a:p>
      </dgm:t>
    </dgm:pt>
    <dgm:pt modelId="{F642CD21-D513-4F77-A314-4F0669031630}">
      <dgm:prSet phldrT="[Text]"/>
      <dgm:spPr/>
      <dgm:t>
        <a:bodyPr/>
        <a:lstStyle/>
        <a:p>
          <a:r>
            <a:rPr lang="cs-CZ" b="1" dirty="0" err="1" smtClean="0">
              <a:solidFill>
                <a:schemeClr val="tx1"/>
              </a:solidFill>
            </a:rPr>
            <a:t>Communication</a:t>
          </a:r>
          <a:r>
            <a:rPr lang="cs-CZ" b="1" dirty="0" smtClean="0">
              <a:solidFill>
                <a:schemeClr val="tx1"/>
              </a:solidFill>
            </a:rPr>
            <a:t> and </a:t>
          </a:r>
          <a:r>
            <a:rPr lang="cs-CZ" b="1" dirty="0" err="1" smtClean="0">
              <a:solidFill>
                <a:schemeClr val="tx1"/>
              </a:solidFill>
            </a:rPr>
            <a:t>Education</a:t>
          </a:r>
          <a:endParaRPr lang="cs-CZ" b="1" dirty="0">
            <a:solidFill>
              <a:schemeClr val="tx1"/>
            </a:solidFill>
          </a:endParaRPr>
        </a:p>
      </dgm:t>
    </dgm:pt>
    <dgm:pt modelId="{F920E6EC-4B08-43F8-97F3-63B859EE8931}" type="parTrans" cxnId="{E230CDF1-37B5-4A78-BEA0-C604D829DAD8}">
      <dgm:prSet/>
      <dgm:spPr/>
      <dgm:t>
        <a:bodyPr/>
        <a:lstStyle/>
        <a:p>
          <a:endParaRPr lang="cs-CZ"/>
        </a:p>
      </dgm:t>
    </dgm:pt>
    <dgm:pt modelId="{917A7973-52CC-4391-AEFA-24CCD1DDD0DC}" type="sibTrans" cxnId="{E230CDF1-37B5-4A78-BEA0-C604D829DAD8}">
      <dgm:prSet/>
      <dgm:spPr/>
      <dgm:t>
        <a:bodyPr/>
        <a:lstStyle/>
        <a:p>
          <a:endParaRPr lang="cs-CZ"/>
        </a:p>
      </dgm:t>
    </dgm:pt>
    <dgm:pt modelId="{02D1CEC0-F12E-46FE-94BC-8621D4EA2379}">
      <dgm:prSet phldrT="[Text]"/>
      <dgm:spPr/>
      <dgm:t>
        <a:bodyPr/>
        <a:lstStyle/>
        <a:p>
          <a:r>
            <a:rPr lang="cs-CZ" b="1" dirty="0" err="1" smtClean="0">
              <a:solidFill>
                <a:schemeClr val="tx1"/>
              </a:solidFill>
            </a:rPr>
            <a:t>External</a:t>
          </a:r>
          <a:r>
            <a:rPr lang="cs-CZ" b="1" dirty="0" smtClean="0">
              <a:solidFill>
                <a:schemeClr val="tx1"/>
              </a:solidFill>
            </a:rPr>
            <a:t> </a:t>
          </a:r>
          <a:r>
            <a:rPr lang="cs-CZ" b="1" dirty="0" err="1" smtClean="0">
              <a:solidFill>
                <a:schemeClr val="tx1"/>
              </a:solidFill>
            </a:rPr>
            <a:t>communication</a:t>
          </a:r>
          <a:r>
            <a:rPr lang="cs-CZ" b="1" dirty="0" smtClean="0">
              <a:solidFill>
                <a:schemeClr val="tx1"/>
              </a:solidFill>
            </a:rPr>
            <a:t> and </a:t>
          </a:r>
          <a:r>
            <a:rPr lang="cs-CZ" b="1" dirty="0" err="1" smtClean="0">
              <a:solidFill>
                <a:schemeClr val="tx1"/>
              </a:solidFill>
            </a:rPr>
            <a:t>publication</a:t>
          </a:r>
          <a:endParaRPr lang="cs-CZ" b="1" dirty="0" smtClean="0">
            <a:solidFill>
              <a:schemeClr val="tx1"/>
            </a:solidFill>
          </a:endParaRPr>
        </a:p>
        <a:p>
          <a:r>
            <a:rPr lang="cs-CZ" b="1" dirty="0" smtClean="0">
              <a:solidFill>
                <a:schemeClr val="tx1"/>
              </a:solidFill>
            </a:rPr>
            <a:t>Public </a:t>
          </a:r>
          <a:r>
            <a:rPr lang="cs-CZ" b="1" dirty="0" err="1" smtClean="0">
              <a:solidFill>
                <a:schemeClr val="tx1"/>
              </a:solidFill>
            </a:rPr>
            <a:t>outreach</a:t>
          </a:r>
          <a:endParaRPr lang="cs-CZ" b="1" dirty="0">
            <a:solidFill>
              <a:schemeClr val="tx1"/>
            </a:solidFill>
          </a:endParaRPr>
        </a:p>
      </dgm:t>
    </dgm:pt>
    <dgm:pt modelId="{0566D559-AFA8-4B95-90CA-208D3FEB1F4A}" type="parTrans" cxnId="{D6F89B5D-3034-4BF5-AA7C-ECDFCF2E8571}">
      <dgm:prSet/>
      <dgm:spPr/>
      <dgm:t>
        <a:bodyPr/>
        <a:lstStyle/>
        <a:p>
          <a:endParaRPr lang="cs-CZ"/>
        </a:p>
      </dgm:t>
    </dgm:pt>
    <dgm:pt modelId="{F5F7D84A-55C8-469E-B847-2DE8E15906DF}" type="sibTrans" cxnId="{D6F89B5D-3034-4BF5-AA7C-ECDFCF2E8571}">
      <dgm:prSet/>
      <dgm:spPr/>
      <dgm:t>
        <a:bodyPr/>
        <a:lstStyle/>
        <a:p>
          <a:endParaRPr lang="cs-CZ"/>
        </a:p>
      </dgm:t>
    </dgm:pt>
    <dgm:pt modelId="{F18CCB49-857A-4B3F-9D01-B507F4A20AA7}">
      <dgm:prSet phldrT="[Text]"/>
      <dgm:spPr/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EU </a:t>
          </a:r>
          <a:r>
            <a:rPr lang="cs-CZ" b="1" dirty="0" err="1" smtClean="0">
              <a:solidFill>
                <a:schemeClr val="tx1"/>
              </a:solidFill>
            </a:rPr>
            <a:t>policies</a:t>
          </a:r>
          <a:r>
            <a:rPr lang="cs-CZ" b="1" dirty="0" smtClean="0">
              <a:solidFill>
                <a:schemeClr val="tx1"/>
              </a:solidFill>
            </a:rPr>
            <a:t>/EU </a:t>
          </a:r>
          <a:r>
            <a:rPr lang="cs-CZ" b="1" dirty="0" err="1" smtClean="0">
              <a:solidFill>
                <a:schemeClr val="tx1"/>
              </a:solidFill>
            </a:rPr>
            <a:t>law</a:t>
          </a:r>
          <a:endParaRPr lang="cs-CZ" b="1" dirty="0">
            <a:solidFill>
              <a:schemeClr val="tx1"/>
            </a:solidFill>
          </a:endParaRPr>
        </a:p>
      </dgm:t>
    </dgm:pt>
    <dgm:pt modelId="{AF3564A1-5DF2-42B3-827A-6A5C31F89B6C}" type="parTrans" cxnId="{6198AB36-529A-4135-B7C8-5897F9619700}">
      <dgm:prSet/>
      <dgm:spPr/>
      <dgm:t>
        <a:bodyPr/>
        <a:lstStyle/>
        <a:p>
          <a:endParaRPr lang="cs-CZ"/>
        </a:p>
      </dgm:t>
    </dgm:pt>
    <dgm:pt modelId="{62E7A0B7-68FF-4CA9-B84A-3CE4CB42F3F4}" type="sibTrans" cxnId="{6198AB36-529A-4135-B7C8-5897F9619700}">
      <dgm:prSet/>
      <dgm:spPr/>
      <dgm:t>
        <a:bodyPr/>
        <a:lstStyle/>
        <a:p>
          <a:endParaRPr lang="cs-CZ"/>
        </a:p>
      </dgm:t>
    </dgm:pt>
    <dgm:pt modelId="{69B43B4A-EAEB-4888-8C73-147FDE6052C8}">
      <dgm:prSet/>
      <dgm:spPr/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H</a:t>
          </a:r>
          <a:r>
            <a:rPr lang="en-GB" b="1" dirty="0" err="1" smtClean="0">
              <a:solidFill>
                <a:schemeClr val="tx1"/>
              </a:solidFill>
            </a:rPr>
            <a:t>istory</a:t>
          </a:r>
          <a:r>
            <a:rPr lang="en-GB" b="1" dirty="0" smtClean="0">
              <a:solidFill>
                <a:schemeClr val="tx1"/>
              </a:solidFill>
            </a:rPr>
            <a:t> of </a:t>
          </a:r>
          <a:r>
            <a:rPr lang="en-GB" b="1" dirty="0" err="1" smtClean="0">
              <a:solidFill>
                <a:schemeClr val="tx1"/>
              </a:solidFill>
            </a:rPr>
            <a:t>parliamentarism</a:t>
          </a:r>
          <a:r>
            <a:rPr lang="cs-CZ" b="1" dirty="0" smtClean="0">
              <a:solidFill>
                <a:schemeClr val="tx1"/>
              </a:solidFill>
            </a:rPr>
            <a:t>, PR</a:t>
          </a:r>
          <a:endParaRPr lang="cs-CZ" b="1" dirty="0">
            <a:solidFill>
              <a:schemeClr val="tx1"/>
            </a:solidFill>
          </a:endParaRPr>
        </a:p>
      </dgm:t>
    </dgm:pt>
    <dgm:pt modelId="{2430D1F1-CAA8-4151-A672-657DE6B4A094}" type="parTrans" cxnId="{EBF6533F-0FFB-4A58-B92D-814B87B9C9A6}">
      <dgm:prSet/>
      <dgm:spPr/>
      <dgm:t>
        <a:bodyPr/>
        <a:lstStyle/>
        <a:p>
          <a:endParaRPr lang="cs-CZ"/>
        </a:p>
      </dgm:t>
    </dgm:pt>
    <dgm:pt modelId="{3DE50B00-9517-462E-B51A-60FEB569E6C0}" type="sibTrans" cxnId="{EBF6533F-0FFB-4A58-B92D-814B87B9C9A6}">
      <dgm:prSet/>
      <dgm:spPr/>
      <dgm:t>
        <a:bodyPr/>
        <a:lstStyle/>
        <a:p>
          <a:endParaRPr lang="cs-CZ"/>
        </a:p>
      </dgm:t>
    </dgm:pt>
    <dgm:pt modelId="{CB01AEC6-0532-4530-B6C5-DF83E5CC521B}" type="pres">
      <dgm:prSet presAssocID="{1508B072-1155-48A7-A1DE-0273864D0B3F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101E7C6-5F9B-42CC-B0CA-03B0A07AF0BF}" type="pres">
      <dgm:prSet presAssocID="{15CCD603-6C7E-4B86-AD05-A7AA04B9A23D}" presName="compNode" presStyleCnt="0"/>
      <dgm:spPr/>
    </dgm:pt>
    <dgm:pt modelId="{55384C40-D949-4E0C-92C5-0AD8A8D06A84}" type="pres">
      <dgm:prSet presAssocID="{15CCD603-6C7E-4B86-AD05-A7AA04B9A23D}" presName="aNode" presStyleLbl="bgShp" presStyleIdx="0" presStyleCnt="3"/>
      <dgm:spPr/>
      <dgm:t>
        <a:bodyPr/>
        <a:lstStyle/>
        <a:p>
          <a:endParaRPr lang="cs-CZ"/>
        </a:p>
      </dgm:t>
    </dgm:pt>
    <dgm:pt modelId="{8D3B254F-CAF2-43CD-903D-505EB3148F18}" type="pres">
      <dgm:prSet presAssocID="{15CCD603-6C7E-4B86-AD05-A7AA04B9A23D}" presName="textNode" presStyleLbl="bgShp" presStyleIdx="0" presStyleCnt="3"/>
      <dgm:spPr/>
      <dgm:t>
        <a:bodyPr/>
        <a:lstStyle/>
        <a:p>
          <a:endParaRPr lang="cs-CZ"/>
        </a:p>
      </dgm:t>
    </dgm:pt>
    <dgm:pt modelId="{82052D85-A3C3-4595-BD41-4ACCEB48D875}" type="pres">
      <dgm:prSet presAssocID="{15CCD603-6C7E-4B86-AD05-A7AA04B9A23D}" presName="compChildNode" presStyleCnt="0"/>
      <dgm:spPr/>
    </dgm:pt>
    <dgm:pt modelId="{FBAE63FA-ACD6-4DC1-A533-81751DCBC841}" type="pres">
      <dgm:prSet presAssocID="{15CCD603-6C7E-4B86-AD05-A7AA04B9A23D}" presName="theInnerList" presStyleCnt="0"/>
      <dgm:spPr/>
    </dgm:pt>
    <dgm:pt modelId="{D2559855-7A2A-4E0A-8C2F-2CEEBBA6B41A}" type="pres">
      <dgm:prSet presAssocID="{FA1C5B55-AAD5-4563-BD3A-C3D335E61833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068FBD9-1D92-462B-9B0A-844E69D658FB}" type="pres">
      <dgm:prSet presAssocID="{FA1C5B55-AAD5-4563-BD3A-C3D335E61833}" presName="aSpace2" presStyleCnt="0"/>
      <dgm:spPr/>
    </dgm:pt>
    <dgm:pt modelId="{BC87A6F2-01DD-44E8-93E1-62D8F3D4A1C9}" type="pres">
      <dgm:prSet presAssocID="{4E566572-14A3-4F20-B964-D36C098B1E92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916D45C-CDEF-4DC5-A8FA-F98BA223158A}" type="pres">
      <dgm:prSet presAssocID="{15CCD603-6C7E-4B86-AD05-A7AA04B9A23D}" presName="aSpace" presStyleCnt="0"/>
      <dgm:spPr/>
    </dgm:pt>
    <dgm:pt modelId="{C38BCA4A-C114-4FFD-BC43-AFFF3B8005F8}" type="pres">
      <dgm:prSet presAssocID="{C7A5975E-8D5C-45A5-9B2B-9D83C1B51744}" presName="compNode" presStyleCnt="0"/>
      <dgm:spPr/>
    </dgm:pt>
    <dgm:pt modelId="{1890373F-4110-4A43-9F7B-068DAFD736BC}" type="pres">
      <dgm:prSet presAssocID="{C7A5975E-8D5C-45A5-9B2B-9D83C1B51744}" presName="aNode" presStyleLbl="bgShp" presStyleIdx="1" presStyleCnt="3" custLinFactNeighborY="-275"/>
      <dgm:spPr/>
      <dgm:t>
        <a:bodyPr/>
        <a:lstStyle/>
        <a:p>
          <a:endParaRPr lang="cs-CZ"/>
        </a:p>
      </dgm:t>
    </dgm:pt>
    <dgm:pt modelId="{22E039E3-13D8-46EF-A50F-788C6986F389}" type="pres">
      <dgm:prSet presAssocID="{C7A5975E-8D5C-45A5-9B2B-9D83C1B51744}" presName="textNode" presStyleLbl="bgShp" presStyleIdx="1" presStyleCnt="3"/>
      <dgm:spPr/>
      <dgm:t>
        <a:bodyPr/>
        <a:lstStyle/>
        <a:p>
          <a:endParaRPr lang="cs-CZ"/>
        </a:p>
      </dgm:t>
    </dgm:pt>
    <dgm:pt modelId="{4AED73C3-6407-4048-BDA7-C4A290456DE3}" type="pres">
      <dgm:prSet presAssocID="{C7A5975E-8D5C-45A5-9B2B-9D83C1B51744}" presName="compChildNode" presStyleCnt="0"/>
      <dgm:spPr/>
    </dgm:pt>
    <dgm:pt modelId="{4D7A4132-A63C-460D-83C0-39E5F319CC12}" type="pres">
      <dgm:prSet presAssocID="{C7A5975E-8D5C-45A5-9B2B-9D83C1B51744}" presName="theInnerList" presStyleCnt="0"/>
      <dgm:spPr/>
    </dgm:pt>
    <dgm:pt modelId="{45100A99-3762-4B28-B441-EE0139F98CD5}" type="pres">
      <dgm:prSet presAssocID="{052D528C-088F-4D63-A1B9-29DAB9BFC00F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C8F6FE5-096D-427F-92D5-6CEE46CB3351}" type="pres">
      <dgm:prSet presAssocID="{052D528C-088F-4D63-A1B9-29DAB9BFC00F}" presName="aSpace2" presStyleCnt="0"/>
      <dgm:spPr/>
    </dgm:pt>
    <dgm:pt modelId="{E293507A-14BE-4D95-A307-D82142B7D409}" type="pres">
      <dgm:prSet presAssocID="{F18CCB49-857A-4B3F-9D01-B507F4A20AA7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669FA88-CB4D-4AC9-ACBF-2ACF71867E50}" type="pres">
      <dgm:prSet presAssocID="{C7A5975E-8D5C-45A5-9B2B-9D83C1B51744}" presName="aSpace" presStyleCnt="0"/>
      <dgm:spPr/>
    </dgm:pt>
    <dgm:pt modelId="{E68D9348-68C2-45F9-B549-A05116955F62}" type="pres">
      <dgm:prSet presAssocID="{F642CD21-D513-4F77-A314-4F0669031630}" presName="compNode" presStyleCnt="0"/>
      <dgm:spPr/>
    </dgm:pt>
    <dgm:pt modelId="{A8D30DAA-4D61-41DD-9263-24AAAD976561}" type="pres">
      <dgm:prSet presAssocID="{F642CD21-D513-4F77-A314-4F0669031630}" presName="aNode" presStyleLbl="bgShp" presStyleIdx="2" presStyleCnt="3"/>
      <dgm:spPr/>
      <dgm:t>
        <a:bodyPr/>
        <a:lstStyle/>
        <a:p>
          <a:endParaRPr lang="cs-CZ"/>
        </a:p>
      </dgm:t>
    </dgm:pt>
    <dgm:pt modelId="{44E0145A-EBB7-4BA4-B0D6-F846AEFB1A6F}" type="pres">
      <dgm:prSet presAssocID="{F642CD21-D513-4F77-A314-4F0669031630}" presName="textNode" presStyleLbl="bgShp" presStyleIdx="2" presStyleCnt="3"/>
      <dgm:spPr/>
      <dgm:t>
        <a:bodyPr/>
        <a:lstStyle/>
        <a:p>
          <a:endParaRPr lang="cs-CZ"/>
        </a:p>
      </dgm:t>
    </dgm:pt>
    <dgm:pt modelId="{FF5C5DDC-BF89-407B-AB9E-61820268E23E}" type="pres">
      <dgm:prSet presAssocID="{F642CD21-D513-4F77-A314-4F0669031630}" presName="compChildNode" presStyleCnt="0"/>
      <dgm:spPr/>
    </dgm:pt>
    <dgm:pt modelId="{44115910-54BE-4D32-852A-FC8CD36038C8}" type="pres">
      <dgm:prSet presAssocID="{F642CD21-D513-4F77-A314-4F0669031630}" presName="theInnerList" presStyleCnt="0"/>
      <dgm:spPr/>
    </dgm:pt>
    <dgm:pt modelId="{AADBACC5-89C0-4F9C-AC3F-E26F7B622CD7}" type="pres">
      <dgm:prSet presAssocID="{02D1CEC0-F12E-46FE-94BC-8621D4EA2379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E6EDB10-AF31-46D6-8F85-00B2B899AAAB}" type="pres">
      <dgm:prSet presAssocID="{02D1CEC0-F12E-46FE-94BC-8621D4EA2379}" presName="aSpace2" presStyleCnt="0"/>
      <dgm:spPr/>
    </dgm:pt>
    <dgm:pt modelId="{CE51E761-D972-44CA-9115-9141C3C93C6B}" type="pres">
      <dgm:prSet presAssocID="{69B43B4A-EAEB-4888-8C73-147FDE6052C8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AF535F90-348B-4239-B1B0-5BF8093D7395}" srcId="{15CCD603-6C7E-4B86-AD05-A7AA04B9A23D}" destId="{FA1C5B55-AAD5-4563-BD3A-C3D335E61833}" srcOrd="0" destOrd="0" parTransId="{0F6BAA03-D9DD-490F-B286-AAF933F2E2D2}" sibTransId="{4BD45F20-BB1C-4817-8001-3135D1B6AC2B}"/>
    <dgm:cxn modelId="{D9E32B0C-A73F-48D4-A693-E6A2DE64E130}" type="presOf" srcId="{C7A5975E-8D5C-45A5-9B2B-9D83C1B51744}" destId="{1890373F-4110-4A43-9F7B-068DAFD736BC}" srcOrd="0" destOrd="0" presId="urn:microsoft.com/office/officeart/2005/8/layout/lProcess2"/>
    <dgm:cxn modelId="{E230CDF1-37B5-4A78-BEA0-C604D829DAD8}" srcId="{1508B072-1155-48A7-A1DE-0273864D0B3F}" destId="{F642CD21-D513-4F77-A314-4F0669031630}" srcOrd="2" destOrd="0" parTransId="{F920E6EC-4B08-43F8-97F3-63B859EE8931}" sibTransId="{917A7973-52CC-4391-AEFA-24CCD1DDD0DC}"/>
    <dgm:cxn modelId="{FA367BA0-3BD4-49EE-BAF8-26040F410D0C}" type="presOf" srcId="{15CCD603-6C7E-4B86-AD05-A7AA04B9A23D}" destId="{55384C40-D949-4E0C-92C5-0AD8A8D06A84}" srcOrd="0" destOrd="0" presId="urn:microsoft.com/office/officeart/2005/8/layout/lProcess2"/>
    <dgm:cxn modelId="{37BA5D0A-9C98-406B-BB4E-443052969D15}" type="presOf" srcId="{4E566572-14A3-4F20-B964-D36C098B1E92}" destId="{BC87A6F2-01DD-44E8-93E1-62D8F3D4A1C9}" srcOrd="0" destOrd="0" presId="urn:microsoft.com/office/officeart/2005/8/layout/lProcess2"/>
    <dgm:cxn modelId="{3D7B5D87-5ED5-410D-8C8A-CD3FE48E6C4A}" type="presOf" srcId="{15CCD603-6C7E-4B86-AD05-A7AA04B9A23D}" destId="{8D3B254F-CAF2-43CD-903D-505EB3148F18}" srcOrd="1" destOrd="0" presId="urn:microsoft.com/office/officeart/2005/8/layout/lProcess2"/>
    <dgm:cxn modelId="{5524A98B-AB82-4BB9-A5E5-F1C2F5B011C7}" srcId="{1508B072-1155-48A7-A1DE-0273864D0B3F}" destId="{15CCD603-6C7E-4B86-AD05-A7AA04B9A23D}" srcOrd="0" destOrd="0" parTransId="{3462ECEA-8B5C-4E54-AA23-CE82F4889651}" sibTransId="{C9A63EF8-1492-4AD3-A577-9DDD65B6C48F}"/>
    <dgm:cxn modelId="{D4E4D94A-6B72-486A-84B3-9633E0166B98}" type="presOf" srcId="{02D1CEC0-F12E-46FE-94BC-8621D4EA2379}" destId="{AADBACC5-89C0-4F9C-AC3F-E26F7B622CD7}" srcOrd="0" destOrd="0" presId="urn:microsoft.com/office/officeart/2005/8/layout/lProcess2"/>
    <dgm:cxn modelId="{27D3A7A9-D79F-4CB4-A7DA-61B7BB21739C}" srcId="{15CCD603-6C7E-4B86-AD05-A7AA04B9A23D}" destId="{4E566572-14A3-4F20-B964-D36C098B1E92}" srcOrd="1" destOrd="0" parTransId="{FEB39298-1D24-4C6B-8520-5E09A140A71E}" sibTransId="{C63463C7-EA2E-4A09-A68C-02838C75B051}"/>
    <dgm:cxn modelId="{13347B95-D684-4182-86DC-D739A5D47E6E}" type="presOf" srcId="{1508B072-1155-48A7-A1DE-0273864D0B3F}" destId="{CB01AEC6-0532-4530-B6C5-DF83E5CC521B}" srcOrd="0" destOrd="0" presId="urn:microsoft.com/office/officeart/2005/8/layout/lProcess2"/>
    <dgm:cxn modelId="{9C9ACD1A-3EC6-4A8A-BA78-3DD4A5071A20}" type="presOf" srcId="{052D528C-088F-4D63-A1B9-29DAB9BFC00F}" destId="{45100A99-3762-4B28-B441-EE0139F98CD5}" srcOrd="0" destOrd="0" presId="urn:microsoft.com/office/officeart/2005/8/layout/lProcess2"/>
    <dgm:cxn modelId="{D6F89B5D-3034-4BF5-AA7C-ECDFCF2E8571}" srcId="{F642CD21-D513-4F77-A314-4F0669031630}" destId="{02D1CEC0-F12E-46FE-94BC-8621D4EA2379}" srcOrd="0" destOrd="0" parTransId="{0566D559-AFA8-4B95-90CA-208D3FEB1F4A}" sibTransId="{F5F7D84A-55C8-469E-B847-2DE8E15906DF}"/>
    <dgm:cxn modelId="{EBF6533F-0FFB-4A58-B92D-814B87B9C9A6}" srcId="{F642CD21-D513-4F77-A314-4F0669031630}" destId="{69B43B4A-EAEB-4888-8C73-147FDE6052C8}" srcOrd="1" destOrd="0" parTransId="{2430D1F1-CAA8-4151-A672-657DE6B4A094}" sibTransId="{3DE50B00-9517-462E-B51A-60FEB569E6C0}"/>
    <dgm:cxn modelId="{FE745ABD-4F48-4F77-A6DC-10DB85287664}" type="presOf" srcId="{C7A5975E-8D5C-45A5-9B2B-9D83C1B51744}" destId="{22E039E3-13D8-46EF-A50F-788C6986F389}" srcOrd="1" destOrd="0" presId="urn:microsoft.com/office/officeart/2005/8/layout/lProcess2"/>
    <dgm:cxn modelId="{AF6536BC-62EC-498E-925C-3B5541013603}" srcId="{1508B072-1155-48A7-A1DE-0273864D0B3F}" destId="{C7A5975E-8D5C-45A5-9B2B-9D83C1B51744}" srcOrd="1" destOrd="0" parTransId="{3E682B09-97AC-4904-8D34-12E1B6583931}" sibTransId="{C55FF558-52A9-4157-B16C-3CE45EAE65AB}"/>
    <dgm:cxn modelId="{D04D1E16-081C-4672-A9B3-B3103E5DDB16}" type="presOf" srcId="{F642CD21-D513-4F77-A314-4F0669031630}" destId="{A8D30DAA-4D61-41DD-9263-24AAAD976561}" srcOrd="0" destOrd="0" presId="urn:microsoft.com/office/officeart/2005/8/layout/lProcess2"/>
    <dgm:cxn modelId="{B06E1642-EF5A-4549-A03A-433A6E5CB0E4}" type="presOf" srcId="{FA1C5B55-AAD5-4563-BD3A-C3D335E61833}" destId="{D2559855-7A2A-4E0A-8C2F-2CEEBBA6B41A}" srcOrd="0" destOrd="0" presId="urn:microsoft.com/office/officeart/2005/8/layout/lProcess2"/>
    <dgm:cxn modelId="{0DAB1631-F41A-4415-9FAB-251C4EE3B2A2}" type="presOf" srcId="{F18CCB49-857A-4B3F-9D01-B507F4A20AA7}" destId="{E293507A-14BE-4D95-A307-D82142B7D409}" srcOrd="0" destOrd="0" presId="urn:microsoft.com/office/officeart/2005/8/layout/lProcess2"/>
    <dgm:cxn modelId="{51230DA7-ED51-4A55-8C38-4A25BE669CA5}" type="presOf" srcId="{F642CD21-D513-4F77-A314-4F0669031630}" destId="{44E0145A-EBB7-4BA4-B0D6-F846AEFB1A6F}" srcOrd="1" destOrd="0" presId="urn:microsoft.com/office/officeart/2005/8/layout/lProcess2"/>
    <dgm:cxn modelId="{A5C53D3D-5A32-4753-A0FF-0753F4567105}" type="presOf" srcId="{69B43B4A-EAEB-4888-8C73-147FDE6052C8}" destId="{CE51E761-D972-44CA-9115-9141C3C93C6B}" srcOrd="0" destOrd="0" presId="urn:microsoft.com/office/officeart/2005/8/layout/lProcess2"/>
    <dgm:cxn modelId="{BA3F8C26-F076-43DC-A199-97729DAED8E5}" srcId="{C7A5975E-8D5C-45A5-9B2B-9D83C1B51744}" destId="{052D528C-088F-4D63-A1B9-29DAB9BFC00F}" srcOrd="0" destOrd="0" parTransId="{53787B00-609B-4B73-B628-A46AA8D310BD}" sibTransId="{68C5604E-C303-482D-BDFB-FB95F750C612}"/>
    <dgm:cxn modelId="{6198AB36-529A-4135-B7C8-5897F9619700}" srcId="{C7A5975E-8D5C-45A5-9B2B-9D83C1B51744}" destId="{F18CCB49-857A-4B3F-9D01-B507F4A20AA7}" srcOrd="1" destOrd="0" parTransId="{AF3564A1-5DF2-42B3-827A-6A5C31F89B6C}" sibTransId="{62E7A0B7-68FF-4CA9-B84A-3CE4CB42F3F4}"/>
    <dgm:cxn modelId="{ED96C41F-305B-4A03-AF61-3301998B509B}" type="presParOf" srcId="{CB01AEC6-0532-4530-B6C5-DF83E5CC521B}" destId="{E101E7C6-5F9B-42CC-B0CA-03B0A07AF0BF}" srcOrd="0" destOrd="0" presId="urn:microsoft.com/office/officeart/2005/8/layout/lProcess2"/>
    <dgm:cxn modelId="{42790570-DBD3-4400-8866-F18647504ED1}" type="presParOf" srcId="{E101E7C6-5F9B-42CC-B0CA-03B0A07AF0BF}" destId="{55384C40-D949-4E0C-92C5-0AD8A8D06A84}" srcOrd="0" destOrd="0" presId="urn:microsoft.com/office/officeart/2005/8/layout/lProcess2"/>
    <dgm:cxn modelId="{686ED253-F795-42A3-9143-B33ED4052707}" type="presParOf" srcId="{E101E7C6-5F9B-42CC-B0CA-03B0A07AF0BF}" destId="{8D3B254F-CAF2-43CD-903D-505EB3148F18}" srcOrd="1" destOrd="0" presId="urn:microsoft.com/office/officeart/2005/8/layout/lProcess2"/>
    <dgm:cxn modelId="{727FBD07-F2A2-4D5B-AE98-2BB170440F4F}" type="presParOf" srcId="{E101E7C6-5F9B-42CC-B0CA-03B0A07AF0BF}" destId="{82052D85-A3C3-4595-BD41-4ACCEB48D875}" srcOrd="2" destOrd="0" presId="urn:microsoft.com/office/officeart/2005/8/layout/lProcess2"/>
    <dgm:cxn modelId="{84747B88-B57D-4576-BA20-0B2CE348074F}" type="presParOf" srcId="{82052D85-A3C3-4595-BD41-4ACCEB48D875}" destId="{FBAE63FA-ACD6-4DC1-A533-81751DCBC841}" srcOrd="0" destOrd="0" presId="urn:microsoft.com/office/officeart/2005/8/layout/lProcess2"/>
    <dgm:cxn modelId="{DE5AC527-109C-4054-99D3-E1AF6D4DEDA3}" type="presParOf" srcId="{FBAE63FA-ACD6-4DC1-A533-81751DCBC841}" destId="{D2559855-7A2A-4E0A-8C2F-2CEEBBA6B41A}" srcOrd="0" destOrd="0" presId="urn:microsoft.com/office/officeart/2005/8/layout/lProcess2"/>
    <dgm:cxn modelId="{3D12600C-12AA-43AB-8F3A-BA4D4DE510B3}" type="presParOf" srcId="{FBAE63FA-ACD6-4DC1-A533-81751DCBC841}" destId="{9068FBD9-1D92-462B-9B0A-844E69D658FB}" srcOrd="1" destOrd="0" presId="urn:microsoft.com/office/officeart/2005/8/layout/lProcess2"/>
    <dgm:cxn modelId="{8C921A2D-D492-4917-82E9-151D761D5074}" type="presParOf" srcId="{FBAE63FA-ACD6-4DC1-A533-81751DCBC841}" destId="{BC87A6F2-01DD-44E8-93E1-62D8F3D4A1C9}" srcOrd="2" destOrd="0" presId="urn:microsoft.com/office/officeart/2005/8/layout/lProcess2"/>
    <dgm:cxn modelId="{D5919F37-B3FE-4D5C-9EAF-4187CFCDD486}" type="presParOf" srcId="{CB01AEC6-0532-4530-B6C5-DF83E5CC521B}" destId="{E916D45C-CDEF-4DC5-A8FA-F98BA223158A}" srcOrd="1" destOrd="0" presId="urn:microsoft.com/office/officeart/2005/8/layout/lProcess2"/>
    <dgm:cxn modelId="{F74B8C11-B7E0-4F31-AADD-A7DD6AF03173}" type="presParOf" srcId="{CB01AEC6-0532-4530-B6C5-DF83E5CC521B}" destId="{C38BCA4A-C114-4FFD-BC43-AFFF3B8005F8}" srcOrd="2" destOrd="0" presId="urn:microsoft.com/office/officeart/2005/8/layout/lProcess2"/>
    <dgm:cxn modelId="{F503FCD3-693E-4EC1-88C7-AB79CD992CA7}" type="presParOf" srcId="{C38BCA4A-C114-4FFD-BC43-AFFF3B8005F8}" destId="{1890373F-4110-4A43-9F7B-068DAFD736BC}" srcOrd="0" destOrd="0" presId="urn:microsoft.com/office/officeart/2005/8/layout/lProcess2"/>
    <dgm:cxn modelId="{B9161D47-2906-41E2-9E38-463D541177B9}" type="presParOf" srcId="{C38BCA4A-C114-4FFD-BC43-AFFF3B8005F8}" destId="{22E039E3-13D8-46EF-A50F-788C6986F389}" srcOrd="1" destOrd="0" presId="urn:microsoft.com/office/officeart/2005/8/layout/lProcess2"/>
    <dgm:cxn modelId="{1670F250-D2D4-4708-A70A-00D0BD2528BF}" type="presParOf" srcId="{C38BCA4A-C114-4FFD-BC43-AFFF3B8005F8}" destId="{4AED73C3-6407-4048-BDA7-C4A290456DE3}" srcOrd="2" destOrd="0" presId="urn:microsoft.com/office/officeart/2005/8/layout/lProcess2"/>
    <dgm:cxn modelId="{0723351B-06B1-46F5-A08B-F976DFA0387F}" type="presParOf" srcId="{4AED73C3-6407-4048-BDA7-C4A290456DE3}" destId="{4D7A4132-A63C-460D-83C0-39E5F319CC12}" srcOrd="0" destOrd="0" presId="urn:microsoft.com/office/officeart/2005/8/layout/lProcess2"/>
    <dgm:cxn modelId="{56ED4CD6-C433-46D8-8B5F-CDDF49B3601C}" type="presParOf" srcId="{4D7A4132-A63C-460D-83C0-39E5F319CC12}" destId="{45100A99-3762-4B28-B441-EE0139F98CD5}" srcOrd="0" destOrd="0" presId="urn:microsoft.com/office/officeart/2005/8/layout/lProcess2"/>
    <dgm:cxn modelId="{DD3EED23-AFF8-4C13-AA7B-2ADDDA91F8AA}" type="presParOf" srcId="{4D7A4132-A63C-460D-83C0-39E5F319CC12}" destId="{1C8F6FE5-096D-427F-92D5-6CEE46CB3351}" srcOrd="1" destOrd="0" presId="urn:microsoft.com/office/officeart/2005/8/layout/lProcess2"/>
    <dgm:cxn modelId="{90A02ED2-7B64-4716-8029-685829A02996}" type="presParOf" srcId="{4D7A4132-A63C-460D-83C0-39E5F319CC12}" destId="{E293507A-14BE-4D95-A307-D82142B7D409}" srcOrd="2" destOrd="0" presId="urn:microsoft.com/office/officeart/2005/8/layout/lProcess2"/>
    <dgm:cxn modelId="{B9CF49EA-97C8-4916-A673-5126FA8414D9}" type="presParOf" srcId="{CB01AEC6-0532-4530-B6C5-DF83E5CC521B}" destId="{5669FA88-CB4D-4AC9-ACBF-2ACF71867E50}" srcOrd="3" destOrd="0" presId="urn:microsoft.com/office/officeart/2005/8/layout/lProcess2"/>
    <dgm:cxn modelId="{E15B47A8-C31E-4ACD-9076-C28C2CEE5358}" type="presParOf" srcId="{CB01AEC6-0532-4530-B6C5-DF83E5CC521B}" destId="{E68D9348-68C2-45F9-B549-A05116955F62}" srcOrd="4" destOrd="0" presId="urn:microsoft.com/office/officeart/2005/8/layout/lProcess2"/>
    <dgm:cxn modelId="{B1EE9318-73F8-4E5C-8DCD-9EDA7A1BB046}" type="presParOf" srcId="{E68D9348-68C2-45F9-B549-A05116955F62}" destId="{A8D30DAA-4D61-41DD-9263-24AAAD976561}" srcOrd="0" destOrd="0" presId="urn:microsoft.com/office/officeart/2005/8/layout/lProcess2"/>
    <dgm:cxn modelId="{617CF558-62EF-4293-90EA-5FB326EE9DFA}" type="presParOf" srcId="{E68D9348-68C2-45F9-B549-A05116955F62}" destId="{44E0145A-EBB7-4BA4-B0D6-F846AEFB1A6F}" srcOrd="1" destOrd="0" presId="urn:microsoft.com/office/officeart/2005/8/layout/lProcess2"/>
    <dgm:cxn modelId="{A4B9A31A-0A86-4C19-81A9-16C7D75FE4D5}" type="presParOf" srcId="{E68D9348-68C2-45F9-B549-A05116955F62}" destId="{FF5C5DDC-BF89-407B-AB9E-61820268E23E}" srcOrd="2" destOrd="0" presId="urn:microsoft.com/office/officeart/2005/8/layout/lProcess2"/>
    <dgm:cxn modelId="{D68DAC90-E813-4F95-BE56-0C23D069DB3B}" type="presParOf" srcId="{FF5C5DDC-BF89-407B-AB9E-61820268E23E}" destId="{44115910-54BE-4D32-852A-FC8CD36038C8}" srcOrd="0" destOrd="0" presId="urn:microsoft.com/office/officeart/2005/8/layout/lProcess2"/>
    <dgm:cxn modelId="{F9A2953D-7849-48D4-86BE-44751D688310}" type="presParOf" srcId="{44115910-54BE-4D32-852A-FC8CD36038C8}" destId="{AADBACC5-89C0-4F9C-AC3F-E26F7B622CD7}" srcOrd="0" destOrd="0" presId="urn:microsoft.com/office/officeart/2005/8/layout/lProcess2"/>
    <dgm:cxn modelId="{0CFE9850-947A-4C4F-98A5-6615BF109564}" type="presParOf" srcId="{44115910-54BE-4D32-852A-FC8CD36038C8}" destId="{BE6EDB10-AF31-46D6-8F85-00B2B899AAAB}" srcOrd="1" destOrd="0" presId="urn:microsoft.com/office/officeart/2005/8/layout/lProcess2"/>
    <dgm:cxn modelId="{147B2671-E08C-4712-A598-D5F8C70F8060}" type="presParOf" srcId="{44115910-54BE-4D32-852A-FC8CD36038C8}" destId="{CE51E761-D972-44CA-9115-9141C3C93C6B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84C40-D949-4E0C-92C5-0AD8A8D06A84}">
      <dsp:nvSpPr>
        <dsp:cNvPr id="0" name=""/>
        <dsp:cNvSpPr/>
      </dsp:nvSpPr>
      <dsp:spPr>
        <a:xfrm>
          <a:off x="520" y="0"/>
          <a:ext cx="1352258" cy="4795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noProof="0" dirty="0" smtClean="0">
              <a:solidFill>
                <a:schemeClr val="tx1"/>
              </a:solidFill>
            </a:rPr>
            <a:t>General </a:t>
          </a:r>
          <a:r>
            <a:rPr lang="cs-CZ" sz="1400" b="1" kern="1200" noProof="0" dirty="0" smtClean="0">
              <a:solidFill>
                <a:schemeClr val="tx1"/>
              </a:solidFill>
            </a:rPr>
            <a:t/>
          </a:r>
          <a:br>
            <a:rPr lang="cs-CZ" sz="1400" b="1" kern="1200" noProof="0" dirty="0" smtClean="0">
              <a:solidFill>
                <a:schemeClr val="tx1"/>
              </a:solidFill>
            </a:rPr>
          </a:br>
          <a:r>
            <a:rPr lang="en-GB" sz="1400" b="1" kern="1200" noProof="0" dirty="0" smtClean="0">
              <a:solidFill>
                <a:schemeClr val="tx1"/>
              </a:solidFill>
            </a:rPr>
            <a:t>Analysis</a:t>
          </a:r>
          <a:endParaRPr lang="en-GB" sz="1400" b="1" kern="1200" noProof="0" dirty="0">
            <a:solidFill>
              <a:schemeClr val="tx1"/>
            </a:solidFill>
          </a:endParaRPr>
        </a:p>
      </dsp:txBody>
      <dsp:txXfrm>
        <a:off x="520" y="0"/>
        <a:ext cx="1352258" cy="1438562"/>
      </dsp:txXfrm>
    </dsp:sp>
    <dsp:sp modelId="{D2559855-7A2A-4E0A-8C2F-2CEEBBA6B41A}">
      <dsp:nvSpPr>
        <dsp:cNvPr id="0" name=""/>
        <dsp:cNvSpPr/>
      </dsp:nvSpPr>
      <dsp:spPr>
        <a:xfrm>
          <a:off x="135745" y="1439966"/>
          <a:ext cx="1081806" cy="14458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</a:rPr>
            <a:t>Parliamentary research</a:t>
          </a:r>
          <a:endParaRPr lang="cs-CZ" sz="1000" b="1" kern="1200" noProof="0" dirty="0" smtClean="0">
            <a:solidFill>
              <a:schemeClr val="tx1"/>
            </a:solidFill>
          </a:endParaRPr>
        </a:p>
      </dsp:txBody>
      <dsp:txXfrm>
        <a:off x="167430" y="1471651"/>
        <a:ext cx="1018436" cy="1382450"/>
      </dsp:txXfrm>
    </dsp:sp>
    <dsp:sp modelId="{BC87A6F2-01DD-44E8-93E1-62D8F3D4A1C9}">
      <dsp:nvSpPr>
        <dsp:cNvPr id="0" name=""/>
        <dsp:cNvSpPr/>
      </dsp:nvSpPr>
      <dsp:spPr>
        <a:xfrm>
          <a:off x="135745" y="3108221"/>
          <a:ext cx="1081806" cy="14458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</a:rPr>
            <a:t>P</a:t>
          </a:r>
          <a:r>
            <a:rPr lang="en-GB" sz="1000" b="1" kern="1200" dirty="0" err="1" smtClean="0">
              <a:solidFill>
                <a:schemeClr val="tx1"/>
              </a:solidFill>
            </a:rPr>
            <a:t>olitical</a:t>
          </a:r>
          <a:r>
            <a:rPr lang="en-GB" sz="1000" b="1" kern="1200" dirty="0" smtClean="0">
              <a:solidFill>
                <a:schemeClr val="tx1"/>
              </a:solidFill>
            </a:rPr>
            <a:t> science, IR, economics, constitutional &amp; public law</a:t>
          </a:r>
          <a:endParaRPr lang="cs-CZ" sz="1000" b="1" kern="1200" dirty="0">
            <a:solidFill>
              <a:schemeClr val="tx1"/>
            </a:solidFill>
          </a:endParaRPr>
        </a:p>
      </dsp:txBody>
      <dsp:txXfrm>
        <a:off x="167430" y="3139906"/>
        <a:ext cx="1018436" cy="1382450"/>
      </dsp:txXfrm>
    </dsp:sp>
    <dsp:sp modelId="{1890373F-4110-4A43-9F7B-068DAFD736BC}">
      <dsp:nvSpPr>
        <dsp:cNvPr id="0" name=""/>
        <dsp:cNvSpPr/>
      </dsp:nvSpPr>
      <dsp:spPr>
        <a:xfrm>
          <a:off x="1454197" y="0"/>
          <a:ext cx="1352258" cy="4795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 smtClean="0">
              <a:solidFill>
                <a:schemeClr val="tx1"/>
              </a:solidFill>
            </a:rPr>
            <a:t>EU </a:t>
          </a:r>
          <a:br>
            <a:rPr lang="cs-CZ" sz="1400" b="1" kern="1200" dirty="0" smtClean="0">
              <a:solidFill>
                <a:schemeClr val="tx1"/>
              </a:solidFill>
            </a:rPr>
          </a:br>
          <a:r>
            <a:rPr lang="cs-CZ" sz="1400" b="1" kern="1200" dirty="0" err="1" smtClean="0">
              <a:solidFill>
                <a:schemeClr val="tx1"/>
              </a:solidFill>
            </a:rPr>
            <a:t>Affairs</a:t>
          </a:r>
          <a:endParaRPr lang="cs-CZ" sz="1400" b="1" kern="1200" dirty="0">
            <a:solidFill>
              <a:schemeClr val="tx1"/>
            </a:solidFill>
          </a:endParaRPr>
        </a:p>
      </dsp:txBody>
      <dsp:txXfrm>
        <a:off x="1454197" y="0"/>
        <a:ext cx="1352258" cy="1438562"/>
      </dsp:txXfrm>
    </dsp:sp>
    <dsp:sp modelId="{45100A99-3762-4B28-B441-EE0139F98CD5}">
      <dsp:nvSpPr>
        <dsp:cNvPr id="0" name=""/>
        <dsp:cNvSpPr/>
      </dsp:nvSpPr>
      <dsp:spPr>
        <a:xfrm>
          <a:off x="1589423" y="1439966"/>
          <a:ext cx="1081806" cy="14458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err="1" smtClean="0">
              <a:solidFill>
                <a:schemeClr val="tx1"/>
              </a:solidFill>
            </a:rPr>
            <a:t>Advisory</a:t>
          </a:r>
          <a:endParaRPr lang="cs-CZ" sz="1000" b="1" kern="1200" dirty="0" smtClean="0">
            <a:solidFill>
              <a:schemeClr val="tx1"/>
            </a:solidFill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>
              <a:solidFill>
                <a:schemeClr val="tx1"/>
              </a:solidFill>
            </a:rPr>
            <a:t>/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err="1" smtClean="0">
              <a:solidFill>
                <a:schemeClr val="tx1"/>
              </a:solidFill>
            </a:rPr>
            <a:t>legislative</a:t>
          </a:r>
          <a:r>
            <a:rPr lang="cs-CZ" sz="1000" b="1" kern="1200" dirty="0" smtClean="0">
              <a:solidFill>
                <a:schemeClr val="tx1"/>
              </a:solidFill>
            </a:rPr>
            <a:t> </a:t>
          </a:r>
          <a:r>
            <a:rPr lang="cs-CZ" sz="1000" b="1" kern="1200" dirty="0" err="1" smtClean="0">
              <a:solidFill>
                <a:schemeClr val="tx1"/>
              </a:solidFill>
            </a:rPr>
            <a:t>assistance</a:t>
          </a:r>
          <a:r>
            <a:rPr lang="cs-CZ" sz="1000" b="1" kern="1200" dirty="0" smtClean="0">
              <a:solidFill>
                <a:schemeClr val="tx1"/>
              </a:solidFill>
            </a:rPr>
            <a:t> to </a:t>
          </a:r>
          <a:r>
            <a:rPr lang="cs-CZ" sz="1000" b="1" kern="1200" dirty="0" err="1" smtClean="0">
              <a:solidFill>
                <a:schemeClr val="tx1"/>
              </a:solidFill>
            </a:rPr>
            <a:t>committee</a:t>
          </a:r>
          <a:endParaRPr lang="cs-CZ" sz="1000" b="1" kern="1200" dirty="0" smtClean="0">
            <a:solidFill>
              <a:schemeClr val="tx1"/>
            </a:solidFill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>
              <a:solidFill>
                <a:schemeClr val="tx1"/>
              </a:solidFill>
            </a:rPr>
            <a:t>EU </a:t>
          </a:r>
          <a:r>
            <a:rPr lang="cs-CZ" sz="1000" b="1" kern="1200" dirty="0" err="1" smtClean="0">
              <a:solidFill>
                <a:schemeClr val="tx1"/>
              </a:solidFill>
            </a:rPr>
            <a:t>Legislation</a:t>
          </a:r>
          <a:endParaRPr lang="cs-CZ" sz="1000" b="1" kern="1200" dirty="0" smtClean="0">
            <a:solidFill>
              <a:schemeClr val="tx1"/>
            </a:solidFill>
          </a:endParaRPr>
        </a:p>
      </dsp:txBody>
      <dsp:txXfrm>
        <a:off x="1621108" y="1471651"/>
        <a:ext cx="1018436" cy="1382450"/>
      </dsp:txXfrm>
    </dsp:sp>
    <dsp:sp modelId="{E293507A-14BE-4D95-A307-D82142B7D409}">
      <dsp:nvSpPr>
        <dsp:cNvPr id="0" name=""/>
        <dsp:cNvSpPr/>
      </dsp:nvSpPr>
      <dsp:spPr>
        <a:xfrm>
          <a:off x="1589423" y="3108221"/>
          <a:ext cx="1081806" cy="14458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>
              <a:solidFill>
                <a:schemeClr val="tx1"/>
              </a:solidFill>
            </a:rPr>
            <a:t>EU </a:t>
          </a:r>
          <a:r>
            <a:rPr lang="cs-CZ" sz="1000" b="1" kern="1200" dirty="0" err="1" smtClean="0">
              <a:solidFill>
                <a:schemeClr val="tx1"/>
              </a:solidFill>
            </a:rPr>
            <a:t>policies</a:t>
          </a:r>
          <a:r>
            <a:rPr lang="cs-CZ" sz="1000" b="1" kern="1200" dirty="0" smtClean="0">
              <a:solidFill>
                <a:schemeClr val="tx1"/>
              </a:solidFill>
            </a:rPr>
            <a:t>/EU </a:t>
          </a:r>
          <a:r>
            <a:rPr lang="cs-CZ" sz="1000" b="1" kern="1200" dirty="0" err="1" smtClean="0">
              <a:solidFill>
                <a:schemeClr val="tx1"/>
              </a:solidFill>
            </a:rPr>
            <a:t>law</a:t>
          </a:r>
          <a:endParaRPr lang="cs-CZ" sz="1000" b="1" kern="1200" dirty="0">
            <a:solidFill>
              <a:schemeClr val="tx1"/>
            </a:solidFill>
          </a:endParaRPr>
        </a:p>
      </dsp:txBody>
      <dsp:txXfrm>
        <a:off x="1621108" y="3139906"/>
        <a:ext cx="1018436" cy="1382450"/>
      </dsp:txXfrm>
    </dsp:sp>
    <dsp:sp modelId="{A8D30DAA-4D61-41DD-9263-24AAAD976561}">
      <dsp:nvSpPr>
        <dsp:cNvPr id="0" name=""/>
        <dsp:cNvSpPr/>
      </dsp:nvSpPr>
      <dsp:spPr>
        <a:xfrm>
          <a:off x="2907875" y="0"/>
          <a:ext cx="1352258" cy="4795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 err="1" smtClean="0">
              <a:solidFill>
                <a:schemeClr val="tx1"/>
              </a:solidFill>
            </a:rPr>
            <a:t>Communication</a:t>
          </a:r>
          <a:r>
            <a:rPr lang="cs-CZ" sz="1400" b="1" kern="1200" dirty="0" smtClean="0">
              <a:solidFill>
                <a:schemeClr val="tx1"/>
              </a:solidFill>
            </a:rPr>
            <a:t> and </a:t>
          </a:r>
          <a:r>
            <a:rPr lang="cs-CZ" sz="1400" b="1" kern="1200" dirty="0" err="1" smtClean="0">
              <a:solidFill>
                <a:schemeClr val="tx1"/>
              </a:solidFill>
            </a:rPr>
            <a:t>Education</a:t>
          </a:r>
          <a:endParaRPr lang="cs-CZ" sz="1400" b="1" kern="1200" dirty="0">
            <a:solidFill>
              <a:schemeClr val="tx1"/>
            </a:solidFill>
          </a:endParaRPr>
        </a:p>
      </dsp:txBody>
      <dsp:txXfrm>
        <a:off x="2907875" y="0"/>
        <a:ext cx="1352258" cy="1438562"/>
      </dsp:txXfrm>
    </dsp:sp>
    <dsp:sp modelId="{AADBACC5-89C0-4F9C-AC3F-E26F7B622CD7}">
      <dsp:nvSpPr>
        <dsp:cNvPr id="0" name=""/>
        <dsp:cNvSpPr/>
      </dsp:nvSpPr>
      <dsp:spPr>
        <a:xfrm>
          <a:off x="3043101" y="1439966"/>
          <a:ext cx="1081806" cy="14458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err="1" smtClean="0">
              <a:solidFill>
                <a:schemeClr val="tx1"/>
              </a:solidFill>
            </a:rPr>
            <a:t>External</a:t>
          </a:r>
          <a:r>
            <a:rPr lang="cs-CZ" sz="1000" b="1" kern="1200" dirty="0" smtClean="0">
              <a:solidFill>
                <a:schemeClr val="tx1"/>
              </a:solidFill>
            </a:rPr>
            <a:t> </a:t>
          </a:r>
          <a:r>
            <a:rPr lang="cs-CZ" sz="1000" b="1" kern="1200" dirty="0" err="1" smtClean="0">
              <a:solidFill>
                <a:schemeClr val="tx1"/>
              </a:solidFill>
            </a:rPr>
            <a:t>communication</a:t>
          </a:r>
          <a:r>
            <a:rPr lang="cs-CZ" sz="1000" b="1" kern="1200" dirty="0" smtClean="0">
              <a:solidFill>
                <a:schemeClr val="tx1"/>
              </a:solidFill>
            </a:rPr>
            <a:t> and </a:t>
          </a:r>
          <a:r>
            <a:rPr lang="cs-CZ" sz="1000" b="1" kern="1200" dirty="0" err="1" smtClean="0">
              <a:solidFill>
                <a:schemeClr val="tx1"/>
              </a:solidFill>
            </a:rPr>
            <a:t>publication</a:t>
          </a:r>
          <a:endParaRPr lang="cs-CZ" sz="1000" b="1" kern="1200" dirty="0" smtClean="0">
            <a:solidFill>
              <a:schemeClr val="tx1"/>
            </a:solidFill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>
              <a:solidFill>
                <a:schemeClr val="tx1"/>
              </a:solidFill>
            </a:rPr>
            <a:t>Public </a:t>
          </a:r>
          <a:r>
            <a:rPr lang="cs-CZ" sz="1000" b="1" kern="1200" dirty="0" err="1" smtClean="0">
              <a:solidFill>
                <a:schemeClr val="tx1"/>
              </a:solidFill>
            </a:rPr>
            <a:t>outreach</a:t>
          </a:r>
          <a:endParaRPr lang="cs-CZ" sz="1000" b="1" kern="1200" dirty="0">
            <a:solidFill>
              <a:schemeClr val="tx1"/>
            </a:solidFill>
          </a:endParaRPr>
        </a:p>
      </dsp:txBody>
      <dsp:txXfrm>
        <a:off x="3074786" y="1471651"/>
        <a:ext cx="1018436" cy="1382450"/>
      </dsp:txXfrm>
    </dsp:sp>
    <dsp:sp modelId="{CE51E761-D972-44CA-9115-9141C3C93C6B}">
      <dsp:nvSpPr>
        <dsp:cNvPr id="0" name=""/>
        <dsp:cNvSpPr/>
      </dsp:nvSpPr>
      <dsp:spPr>
        <a:xfrm>
          <a:off x="3043101" y="3108221"/>
          <a:ext cx="1081806" cy="14458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>
              <a:solidFill>
                <a:schemeClr val="tx1"/>
              </a:solidFill>
            </a:rPr>
            <a:t>H</a:t>
          </a:r>
          <a:r>
            <a:rPr lang="en-GB" sz="1000" b="1" kern="1200" dirty="0" err="1" smtClean="0">
              <a:solidFill>
                <a:schemeClr val="tx1"/>
              </a:solidFill>
            </a:rPr>
            <a:t>istory</a:t>
          </a:r>
          <a:r>
            <a:rPr lang="en-GB" sz="1000" b="1" kern="1200" dirty="0" smtClean="0">
              <a:solidFill>
                <a:schemeClr val="tx1"/>
              </a:solidFill>
            </a:rPr>
            <a:t> of </a:t>
          </a:r>
          <a:r>
            <a:rPr lang="en-GB" sz="1000" b="1" kern="1200" dirty="0" err="1" smtClean="0">
              <a:solidFill>
                <a:schemeClr val="tx1"/>
              </a:solidFill>
            </a:rPr>
            <a:t>parliamentarism</a:t>
          </a:r>
          <a:r>
            <a:rPr lang="cs-CZ" sz="1000" b="1" kern="1200" dirty="0" smtClean="0">
              <a:solidFill>
                <a:schemeClr val="tx1"/>
              </a:solidFill>
            </a:rPr>
            <a:t>, PR</a:t>
          </a:r>
          <a:endParaRPr lang="cs-CZ" sz="1000" b="1" kern="1200" dirty="0">
            <a:solidFill>
              <a:schemeClr val="tx1"/>
            </a:solidFill>
          </a:endParaRPr>
        </a:p>
      </dsp:txBody>
      <dsp:txXfrm>
        <a:off x="3074786" y="3139906"/>
        <a:ext cx="1018436" cy="1382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622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34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0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165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228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800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671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078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526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037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258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EDA58-8966-4D19-91D5-CFD7C2DA555E}" type="datetimeFigureOut">
              <a:rPr lang="cs-CZ" smtClean="0"/>
              <a:t>31. 10. 2019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DDBD0-5E0B-4EA9-9568-DCDE734B60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82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utam@psp.cz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98431" y="2386915"/>
            <a:ext cx="8345074" cy="1902281"/>
          </a:xfrm>
        </p:spPr>
        <p:txBody>
          <a:bodyPr>
            <a:normAutofit/>
          </a:bodyPr>
          <a:lstStyle/>
          <a:p>
            <a:r>
              <a:rPr lang="cs-CZ" sz="4800" dirty="0" err="1" smtClean="0"/>
              <a:t>Parliamentary</a:t>
            </a:r>
            <a:r>
              <a:rPr lang="cs-CZ" sz="4800" dirty="0" smtClean="0"/>
              <a:t> </a:t>
            </a:r>
            <a:r>
              <a:rPr lang="cs-CZ" sz="4800" dirty="0" err="1" smtClean="0"/>
              <a:t>diplomacy</a:t>
            </a:r>
            <a:r>
              <a:rPr lang="cs-CZ" sz="4800" dirty="0" smtClean="0"/>
              <a:t> &amp; </a:t>
            </a:r>
            <a:r>
              <a:rPr lang="cs-CZ" sz="4800" dirty="0" err="1" smtClean="0"/>
              <a:t>Parliamentary</a:t>
            </a:r>
            <a:r>
              <a:rPr lang="cs-CZ" sz="4800" dirty="0" smtClean="0"/>
              <a:t> </a:t>
            </a:r>
            <a:r>
              <a:rPr lang="cs-CZ" sz="4800" dirty="0" err="1" smtClean="0"/>
              <a:t>research</a:t>
            </a:r>
            <a:r>
              <a:rPr lang="cs-CZ" sz="4800" dirty="0" smtClean="0"/>
              <a:t> </a:t>
            </a:r>
            <a:r>
              <a:rPr lang="cs-CZ" sz="4800" dirty="0" err="1" smtClean="0"/>
              <a:t>service</a:t>
            </a:r>
            <a:r>
              <a:rPr lang="cs-CZ" sz="4800" dirty="0" smtClean="0"/>
              <a:t> </a:t>
            </a:r>
            <a:br>
              <a:rPr lang="cs-CZ" sz="4800" dirty="0" smtClean="0"/>
            </a:br>
            <a:r>
              <a:rPr lang="cs-CZ" sz="2000" b="1" dirty="0" smtClean="0"/>
              <a:t>- case </a:t>
            </a:r>
            <a:r>
              <a:rPr lang="cs-CZ" sz="2000" b="1" dirty="0" err="1" smtClean="0"/>
              <a:t>of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the</a:t>
            </a:r>
            <a:r>
              <a:rPr lang="cs-CZ" sz="2000" b="1" dirty="0" smtClean="0"/>
              <a:t> Czech Republic</a:t>
            </a:r>
            <a:endParaRPr lang="cs-CZ" sz="2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98431" y="4646815"/>
            <a:ext cx="7993225" cy="1995054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0" smtClean="0"/>
              <a:t>Martin Kuta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0" smtClean="0">
                <a:hlinkClick r:id="rId3"/>
              </a:rPr>
              <a:t>kutam@psp.cz</a:t>
            </a:r>
            <a:r>
              <a:rPr lang="cs-CZ" sz="1600" dirty="0" smtClean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0" err="1"/>
              <a:t>Parliamentary</a:t>
            </a:r>
            <a:r>
              <a:rPr lang="cs-CZ" sz="1600" dirty="0"/>
              <a:t> Institute </a:t>
            </a:r>
            <a:r>
              <a:rPr lang="cs-CZ" sz="1600" dirty="0" smtClean="0"/>
              <a:t>(General </a:t>
            </a:r>
            <a:r>
              <a:rPr lang="cs-CZ" sz="1600" dirty="0" err="1" smtClean="0"/>
              <a:t>Analysis</a:t>
            </a:r>
            <a:r>
              <a:rPr lang="cs-CZ" sz="1600" dirty="0" smtClean="0"/>
              <a:t> Department)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0" smtClean="0"/>
              <a:t>Office </a:t>
            </a:r>
            <a:r>
              <a:rPr lang="cs-CZ" sz="1600" dirty="0" err="1" smtClean="0"/>
              <a:t>of</a:t>
            </a:r>
            <a:r>
              <a:rPr lang="cs-CZ" sz="1600" dirty="0" smtClean="0"/>
              <a:t> </a:t>
            </a:r>
            <a:r>
              <a:rPr lang="cs-CZ" sz="1600" dirty="0" err="1" smtClean="0"/>
              <a:t>the</a:t>
            </a:r>
            <a:r>
              <a:rPr lang="cs-CZ" sz="1600" dirty="0" smtClean="0"/>
              <a:t> </a:t>
            </a:r>
            <a:r>
              <a:rPr lang="cs-CZ" sz="1600" dirty="0" err="1" smtClean="0"/>
              <a:t>Chamber</a:t>
            </a:r>
            <a:r>
              <a:rPr lang="cs-CZ" sz="1600" dirty="0" smtClean="0"/>
              <a:t> </a:t>
            </a:r>
            <a:r>
              <a:rPr lang="cs-CZ" sz="1600" dirty="0" err="1" smtClean="0"/>
              <a:t>of</a:t>
            </a:r>
            <a:r>
              <a:rPr lang="cs-CZ" sz="1600" dirty="0" smtClean="0"/>
              <a:t> </a:t>
            </a:r>
            <a:r>
              <a:rPr lang="cs-CZ" sz="1600" dirty="0" err="1" smtClean="0"/>
              <a:t>Deputies</a:t>
            </a:r>
            <a:endParaRPr lang="cs-CZ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0" err="1" smtClean="0"/>
              <a:t>Parliament</a:t>
            </a:r>
            <a:r>
              <a:rPr lang="cs-CZ" sz="1600" dirty="0" smtClean="0"/>
              <a:t> </a:t>
            </a:r>
            <a:r>
              <a:rPr lang="cs-CZ" sz="1600" dirty="0" err="1" smtClean="0"/>
              <a:t>of</a:t>
            </a:r>
            <a:r>
              <a:rPr lang="cs-CZ" sz="1600" dirty="0" smtClean="0"/>
              <a:t> </a:t>
            </a:r>
            <a:r>
              <a:rPr lang="cs-CZ" sz="1600" dirty="0" err="1" smtClean="0"/>
              <a:t>the</a:t>
            </a:r>
            <a:r>
              <a:rPr lang="cs-CZ" sz="1600" dirty="0" smtClean="0"/>
              <a:t> Czech Republic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0" err="1" smtClean="0"/>
              <a:t>Seoul</a:t>
            </a:r>
            <a:r>
              <a:rPr lang="cs-CZ" sz="1600" dirty="0" smtClean="0"/>
              <a:t>, </a:t>
            </a:r>
            <a:r>
              <a:rPr lang="cs-CZ" sz="1600" dirty="0" err="1" smtClean="0"/>
              <a:t>South</a:t>
            </a:r>
            <a:r>
              <a:rPr lang="cs-CZ" sz="1600" dirty="0" smtClean="0"/>
              <a:t> Korea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0" err="1" smtClean="0"/>
              <a:t>November</a:t>
            </a:r>
            <a:r>
              <a:rPr lang="cs-CZ" sz="1600" dirty="0" smtClean="0"/>
              <a:t> </a:t>
            </a:r>
            <a:r>
              <a:rPr lang="cs-CZ" sz="1600" dirty="0"/>
              <a:t>7, 2019</a:t>
            </a:r>
          </a:p>
        </p:txBody>
      </p:sp>
    </p:spTree>
    <p:extLst>
      <p:ext uri="{BB962C8B-B14F-4D97-AF65-F5344CB8AC3E}">
        <p14:creationId xmlns:p14="http://schemas.microsoft.com/office/powerpoint/2010/main" val="27062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0511" y="282805"/>
            <a:ext cx="8925089" cy="1282044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5">
                    <a:lumMod val="10000"/>
                  </a:schemeClr>
                </a:solidFill>
              </a:rPr>
              <a:t>Parliamentary Institute</a:t>
            </a:r>
            <a:br>
              <a:rPr lang="en-GB" dirty="0" smtClean="0">
                <a:solidFill>
                  <a:schemeClr val="accent5">
                    <a:lumMod val="10000"/>
                  </a:schemeClr>
                </a:solidFill>
              </a:rPr>
            </a:br>
            <a:r>
              <a:rPr lang="en-GB" dirty="0" smtClean="0">
                <a:solidFill>
                  <a:schemeClr val="accent5">
                    <a:lumMod val="10000"/>
                  </a:schemeClr>
                </a:solidFill>
              </a:rPr>
              <a:t>–</a:t>
            </a:r>
            <a:r>
              <a:rPr lang="cs-CZ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accent5">
                    <a:lumMod val="10000"/>
                  </a:schemeClr>
                </a:solidFill>
              </a:rPr>
              <a:t>scope of activities and structure</a:t>
            </a:r>
            <a:endParaRPr lang="en-GB" dirty="0"/>
          </a:p>
        </p:txBody>
      </p:sp>
      <p:sp>
        <p:nvSpPr>
          <p:cNvPr id="4" name="TextovéPole 3"/>
          <p:cNvSpPr txBox="1"/>
          <p:nvPr/>
        </p:nvSpPr>
        <p:spPr>
          <a:xfrm>
            <a:off x="9592559" y="952107"/>
            <a:ext cx="244154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cs-CZ" sz="2400" dirty="0" smtClean="0">
                <a:solidFill>
                  <a:schemeClr val="accent5">
                    <a:lumMod val="10000"/>
                  </a:schemeClr>
                </a:solidFill>
              </a:rPr>
              <a:t>Unit </a:t>
            </a:r>
            <a:r>
              <a:rPr lang="en-US" sz="2400" dirty="0" smtClean="0">
                <a:solidFill>
                  <a:schemeClr val="accent5">
                    <a:lumMod val="10000"/>
                  </a:schemeClr>
                </a:solidFill>
              </a:rPr>
              <a:t>of </a:t>
            </a: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the </a:t>
            </a:r>
            <a:endParaRPr lang="cs-CZ" sz="2400" dirty="0" smtClean="0">
              <a:solidFill>
                <a:schemeClr val="accent5">
                  <a:lumMod val="10000"/>
                </a:schemeClr>
              </a:solidFill>
            </a:endParaRPr>
          </a:p>
          <a:p>
            <a:pPr marL="0" lvl="1" algn="ctr"/>
            <a:r>
              <a:rPr lang="en-US" sz="2400" dirty="0" smtClean="0">
                <a:solidFill>
                  <a:schemeClr val="accent5">
                    <a:lumMod val="10000"/>
                  </a:schemeClr>
                </a:solidFill>
              </a:rPr>
              <a:t>Office </a:t>
            </a:r>
            <a:r>
              <a:rPr lang="en-US" sz="2400" dirty="0">
                <a:solidFill>
                  <a:schemeClr val="accent5">
                    <a:lumMod val="10000"/>
                  </a:schemeClr>
                </a:solidFill>
              </a:rPr>
              <a:t>of the </a:t>
            </a:r>
            <a:r>
              <a:rPr lang="en-US" sz="2400" b="1" dirty="0" smtClean="0">
                <a:solidFill>
                  <a:schemeClr val="accent5">
                    <a:lumMod val="10000"/>
                  </a:schemeClr>
                </a:solidFill>
              </a:rPr>
              <a:t>C</a:t>
            </a:r>
            <a:r>
              <a:rPr lang="cs-CZ" sz="2400" b="1" dirty="0" err="1" smtClean="0">
                <a:solidFill>
                  <a:schemeClr val="accent5">
                    <a:lumMod val="10000"/>
                  </a:schemeClr>
                </a:solidFill>
              </a:rPr>
              <a:t>hamber</a:t>
            </a:r>
            <a:r>
              <a:rPr lang="cs-CZ" sz="2400" b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cs-CZ" sz="2400" b="1" dirty="0" err="1" smtClean="0">
                <a:solidFill>
                  <a:schemeClr val="accent5">
                    <a:lumMod val="10000"/>
                  </a:schemeClr>
                </a:solidFill>
              </a:rPr>
              <a:t>of</a:t>
            </a:r>
            <a:r>
              <a:rPr lang="cs-CZ" sz="2400" b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cs-CZ" sz="2400" b="1" dirty="0" err="1" smtClean="0">
                <a:solidFill>
                  <a:schemeClr val="accent5">
                    <a:lumMod val="10000"/>
                  </a:schemeClr>
                </a:solidFill>
              </a:rPr>
              <a:t>Deputies</a:t>
            </a:r>
            <a:endParaRPr lang="cs-CZ" sz="2400" b="1" dirty="0" smtClean="0">
              <a:solidFill>
                <a:schemeClr val="accent5">
                  <a:lumMod val="10000"/>
                </a:schemeClr>
              </a:solidFill>
            </a:endParaRPr>
          </a:p>
          <a:p>
            <a:pPr marL="0" lvl="1" algn="ctr"/>
            <a:r>
              <a:rPr lang="cs-CZ" sz="2400" b="1" dirty="0" smtClean="0">
                <a:solidFill>
                  <a:schemeClr val="accent5">
                    <a:lumMod val="10000"/>
                  </a:schemeClr>
                </a:solidFill>
              </a:rPr>
              <a:t>(</a:t>
            </a:r>
            <a:r>
              <a:rPr lang="cs-CZ" sz="2400" b="1" dirty="0" err="1" smtClean="0">
                <a:solidFill>
                  <a:schemeClr val="accent5">
                    <a:lumMod val="10000"/>
                  </a:schemeClr>
                </a:solidFill>
              </a:rPr>
              <a:t>CoD</a:t>
            </a:r>
            <a:r>
              <a:rPr lang="cs-CZ" sz="2400" b="1" dirty="0" smtClean="0">
                <a:solidFill>
                  <a:schemeClr val="accent5">
                    <a:lumMod val="10000"/>
                  </a:schemeClr>
                </a:solidFill>
              </a:rPr>
              <a:t>)</a:t>
            </a:r>
          </a:p>
          <a:p>
            <a:pPr marL="0" lvl="1"/>
            <a:endParaRPr lang="cs-CZ" sz="2400" dirty="0">
              <a:solidFill>
                <a:schemeClr val="accent5">
                  <a:lumMod val="10000"/>
                </a:schemeClr>
              </a:solidFill>
            </a:endParaRPr>
          </a:p>
          <a:p>
            <a:pPr marL="0" lvl="1" algn="ctr"/>
            <a:r>
              <a:rPr lang="cs-CZ" sz="2400" dirty="0" smtClean="0">
                <a:solidFill>
                  <a:schemeClr val="accent5">
                    <a:lumMod val="10000"/>
                  </a:schemeClr>
                </a:solidFill>
              </a:rPr>
              <a:t>In-house </a:t>
            </a:r>
            <a:r>
              <a:rPr lang="en-US" sz="2400" b="1" dirty="0" smtClean="0">
                <a:solidFill>
                  <a:schemeClr val="accent5">
                    <a:lumMod val="10000"/>
                  </a:schemeClr>
                </a:solidFill>
              </a:rPr>
              <a:t>scientific</a:t>
            </a:r>
            <a:r>
              <a:rPr lang="cs-CZ" sz="2400" b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cs-CZ" sz="2400" b="1" dirty="0">
                <a:solidFill>
                  <a:schemeClr val="accent5">
                    <a:lumMod val="10000"/>
                  </a:schemeClr>
                </a:solidFill>
              </a:rPr>
              <a:t>(</a:t>
            </a:r>
            <a:r>
              <a:rPr lang="en-US" sz="2400" b="1" dirty="0">
                <a:solidFill>
                  <a:schemeClr val="accent5">
                    <a:lumMod val="10000"/>
                  </a:schemeClr>
                </a:solidFill>
              </a:rPr>
              <a:t>research</a:t>
            </a:r>
            <a:r>
              <a:rPr lang="cs-CZ" sz="2400" b="1" dirty="0">
                <a:solidFill>
                  <a:schemeClr val="accent5">
                    <a:lumMod val="10000"/>
                  </a:schemeClr>
                </a:solidFill>
              </a:rPr>
              <a:t>), </a:t>
            </a:r>
            <a:r>
              <a:rPr lang="cs-CZ" sz="2400" b="1" dirty="0" err="1">
                <a:solidFill>
                  <a:schemeClr val="accent5">
                    <a:lumMod val="10000"/>
                  </a:schemeClr>
                </a:solidFill>
              </a:rPr>
              <a:t>informative</a:t>
            </a:r>
            <a:r>
              <a:rPr lang="cs-CZ" sz="2400" b="1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5">
                    <a:lumMod val="10000"/>
                  </a:schemeClr>
                </a:solidFill>
              </a:rPr>
              <a:t>and </a:t>
            </a:r>
            <a:r>
              <a:rPr lang="cs-CZ" sz="2400" b="1" dirty="0" err="1">
                <a:solidFill>
                  <a:schemeClr val="accent5">
                    <a:lumMod val="10000"/>
                  </a:schemeClr>
                </a:solidFill>
              </a:rPr>
              <a:t>educational</a:t>
            </a:r>
            <a:r>
              <a:rPr lang="cs-CZ" sz="2400" b="1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5">
                    <a:lumMod val="10000"/>
                  </a:schemeClr>
                </a:solidFill>
              </a:rPr>
              <a:t>service</a:t>
            </a:r>
            <a:endParaRPr lang="cs-CZ" sz="2400" b="1" dirty="0">
              <a:solidFill>
                <a:schemeClr val="accent5">
                  <a:lumMod val="10000"/>
                </a:schemeClr>
              </a:solidFill>
            </a:endParaRPr>
          </a:p>
          <a:p>
            <a:endParaRPr lang="cs-CZ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13867"/>
              </p:ext>
            </p:extLst>
          </p:nvPr>
        </p:nvGraphicFramePr>
        <p:xfrm>
          <a:off x="320511" y="1760138"/>
          <a:ext cx="4317476" cy="479520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3174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41402">
                <a:tc>
                  <a:txBody>
                    <a:bodyPr/>
                    <a:lstStyle/>
                    <a:p>
                      <a:pPr marL="0" lvl="1" indent="0">
                        <a:buFontTx/>
                        <a:buNone/>
                      </a:pPr>
                      <a:r>
                        <a:rPr lang="en-GB" sz="1800" noProof="0" dirty="0" smtClean="0"/>
                        <a:t>Parliamentary</a:t>
                      </a:r>
                      <a:r>
                        <a:rPr lang="cs-CZ" sz="1800" dirty="0" smtClean="0"/>
                        <a:t> r</a:t>
                      </a:r>
                      <a:r>
                        <a:rPr lang="en-US" sz="1800" dirty="0" err="1" smtClean="0"/>
                        <a:t>esearch</a:t>
                      </a:r>
                      <a:r>
                        <a:rPr lang="en-US" sz="1800" dirty="0" smtClean="0"/>
                        <a:t> </a:t>
                      </a:r>
                      <a:r>
                        <a:rPr lang="cs-CZ" sz="1800" b="0" dirty="0" smtClean="0"/>
                        <a:t>(</a:t>
                      </a:r>
                      <a:r>
                        <a:rPr lang="cs-CZ" sz="1800" b="0" dirty="0" err="1" smtClean="0"/>
                        <a:t>studies</a:t>
                      </a:r>
                      <a:r>
                        <a:rPr lang="cs-CZ" sz="1800" b="0" dirty="0" smtClean="0"/>
                        <a:t>, </a:t>
                      </a:r>
                      <a:r>
                        <a:rPr lang="cs-CZ" sz="1800" b="0" dirty="0" err="1" smtClean="0"/>
                        <a:t>briefings</a:t>
                      </a:r>
                      <a:r>
                        <a:rPr lang="cs-CZ" sz="1800" b="0" dirty="0" smtClean="0"/>
                        <a:t>,</a:t>
                      </a:r>
                      <a:r>
                        <a:rPr lang="cs-CZ" sz="1800" b="0" baseline="0" dirty="0" smtClean="0"/>
                        <a:t> </a:t>
                      </a:r>
                      <a:r>
                        <a:rPr lang="cs-CZ" sz="1800" b="0" baseline="0" dirty="0" err="1" smtClean="0"/>
                        <a:t>written</a:t>
                      </a:r>
                      <a:r>
                        <a:rPr lang="cs-CZ" sz="1800" b="0" baseline="0" dirty="0" smtClean="0"/>
                        <a:t> </a:t>
                      </a:r>
                      <a:r>
                        <a:rPr lang="cs-CZ" sz="1800" b="0" baseline="0" dirty="0" err="1" smtClean="0"/>
                        <a:t>replies</a:t>
                      </a:r>
                      <a:r>
                        <a:rPr lang="cs-CZ" sz="1800" b="0" baseline="0" dirty="0" smtClean="0"/>
                        <a:t> on </a:t>
                      </a:r>
                      <a:r>
                        <a:rPr lang="cs-CZ" sz="1800" b="0" baseline="0" dirty="0" err="1" smtClean="0"/>
                        <a:t>requests</a:t>
                      </a:r>
                      <a:r>
                        <a:rPr lang="cs-CZ" sz="1800" b="0" baseline="0" dirty="0" smtClean="0"/>
                        <a:t>) </a:t>
                      </a:r>
                      <a:endParaRPr lang="en-US" sz="1800" b="0" dirty="0" smtClean="0"/>
                    </a:p>
                    <a:p>
                      <a:pPr marL="228600" lvl="1" indent="-285750"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dirty="0" smtClean="0"/>
                        <a:t>Research </a:t>
                      </a:r>
                      <a:r>
                        <a:rPr lang="cs-CZ" sz="1800" b="0" dirty="0" smtClean="0"/>
                        <a:t>(</a:t>
                      </a:r>
                      <a:r>
                        <a:rPr lang="en-US" sz="1800" b="0" dirty="0" smtClean="0"/>
                        <a:t>on demand</a:t>
                      </a:r>
                      <a:r>
                        <a:rPr lang="cs-CZ" sz="1800" b="0" dirty="0" smtClean="0"/>
                        <a:t>/</a:t>
                      </a:r>
                      <a:r>
                        <a:rPr lang="cs-CZ" sz="1800" b="0" dirty="0" err="1" smtClean="0"/>
                        <a:t>regular</a:t>
                      </a:r>
                      <a:r>
                        <a:rPr lang="cs-CZ" sz="1800" b="0" baseline="0" dirty="0" smtClean="0"/>
                        <a:t> </a:t>
                      </a:r>
                      <a:r>
                        <a:rPr lang="cs-CZ" sz="1800" b="0" baseline="0" dirty="0" err="1" smtClean="0"/>
                        <a:t>basis</a:t>
                      </a:r>
                      <a:r>
                        <a:rPr lang="cs-CZ" sz="1800" b="0" baseline="0" dirty="0" smtClean="0"/>
                        <a:t>, </a:t>
                      </a:r>
                      <a:r>
                        <a:rPr lang="cs-CZ" sz="1800" b="0" baseline="0" dirty="0" err="1" smtClean="0"/>
                        <a:t>own</a:t>
                      </a:r>
                      <a:r>
                        <a:rPr lang="cs-CZ" sz="1800" b="0" baseline="0" dirty="0" smtClean="0"/>
                        <a:t> </a:t>
                      </a:r>
                      <a:r>
                        <a:rPr lang="cs-CZ" sz="1800" b="0" baseline="0" dirty="0" err="1" smtClean="0"/>
                        <a:t>research</a:t>
                      </a:r>
                      <a:r>
                        <a:rPr lang="cs-CZ" sz="1800" b="0" baseline="0" dirty="0" smtClean="0"/>
                        <a:t>)</a:t>
                      </a:r>
                      <a:endParaRPr lang="en-US" sz="1800" b="0" dirty="0" smtClean="0"/>
                    </a:p>
                    <a:p>
                      <a:pPr marL="22860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0" dirty="0" smtClean="0"/>
                        <a:t>Advisory assistance to committees</a:t>
                      </a:r>
                      <a:r>
                        <a:rPr lang="cs-CZ" sz="1800" b="0" dirty="0" smtClean="0"/>
                        <a:t> (l</a:t>
                      </a:r>
                      <a:r>
                        <a:rPr lang="en-GB" sz="1800" b="0" dirty="0" err="1" smtClean="0">
                          <a:sym typeface="Symbol"/>
                        </a:rPr>
                        <a:t>egal</a:t>
                      </a:r>
                      <a:r>
                        <a:rPr lang="en-GB" sz="1800" b="0" dirty="0" smtClean="0">
                          <a:sym typeface="Symbol"/>
                        </a:rPr>
                        <a:t> opinion on EU legislation</a:t>
                      </a:r>
                      <a:r>
                        <a:rPr lang="cs-CZ" sz="1800" b="0" dirty="0" smtClean="0">
                          <a:sym typeface="Symbol"/>
                        </a:rPr>
                        <a:t>), </a:t>
                      </a:r>
                      <a:r>
                        <a:rPr lang="en-US" sz="1800" b="0" dirty="0" smtClean="0"/>
                        <a:t>delegation</a:t>
                      </a:r>
                      <a:r>
                        <a:rPr lang="cs-CZ" sz="1800" b="0" dirty="0" smtClean="0"/>
                        <a:t>s</a:t>
                      </a:r>
                    </a:p>
                    <a:p>
                      <a:pPr marL="228600" lvl="1" indent="-285750"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cs-CZ" sz="1800" b="0" dirty="0" err="1" smtClean="0">
                          <a:sym typeface="Symbol"/>
                        </a:rPr>
                        <a:t>Legislative</a:t>
                      </a:r>
                      <a:r>
                        <a:rPr lang="cs-CZ" sz="1800" b="0" dirty="0" smtClean="0">
                          <a:sym typeface="Symbol"/>
                        </a:rPr>
                        <a:t> </a:t>
                      </a:r>
                      <a:r>
                        <a:rPr lang="cs-CZ" sz="1800" b="0" dirty="0" err="1" smtClean="0">
                          <a:sym typeface="Symbol"/>
                        </a:rPr>
                        <a:t>assistance</a:t>
                      </a:r>
                      <a:r>
                        <a:rPr lang="cs-CZ" sz="1800" b="0" dirty="0" smtClean="0">
                          <a:sym typeface="Symbol"/>
                        </a:rPr>
                        <a:t> (c</a:t>
                      </a:r>
                      <a:r>
                        <a:rPr lang="en-GB" sz="1800" b="0" dirty="0" err="1" smtClean="0">
                          <a:sym typeface="Symbol"/>
                        </a:rPr>
                        <a:t>ompliance</a:t>
                      </a:r>
                      <a:r>
                        <a:rPr lang="en-GB" sz="1800" b="0" dirty="0" smtClean="0">
                          <a:sym typeface="Symbol"/>
                        </a:rPr>
                        <a:t> check of non-</a:t>
                      </a:r>
                      <a:r>
                        <a:rPr lang="en-GB" sz="1800" b="0" dirty="0" err="1" smtClean="0">
                          <a:sym typeface="Symbol"/>
                        </a:rPr>
                        <a:t>gov</a:t>
                      </a:r>
                      <a:r>
                        <a:rPr lang="cs-CZ" sz="1800" b="0" dirty="0" smtClean="0">
                          <a:sym typeface="Symbol"/>
                        </a:rPr>
                        <a:t> </a:t>
                      </a:r>
                      <a:r>
                        <a:rPr lang="cs-CZ" sz="1800" b="0" dirty="0" err="1" smtClean="0">
                          <a:sym typeface="Symbol"/>
                        </a:rPr>
                        <a:t>bills</a:t>
                      </a:r>
                      <a:r>
                        <a:rPr lang="cs-CZ" sz="1800" b="0" dirty="0" smtClean="0">
                          <a:sym typeface="Symbol"/>
                        </a:rPr>
                        <a:t> </a:t>
                      </a:r>
                      <a:r>
                        <a:rPr lang="en-GB" sz="1800" b="0" dirty="0" smtClean="0">
                          <a:sym typeface="Symbol"/>
                        </a:rPr>
                        <a:t>with EU legislation</a:t>
                      </a:r>
                      <a:r>
                        <a:rPr lang="cs-CZ" sz="1800" b="0" dirty="0" smtClean="0">
                          <a:sym typeface="Symbol"/>
                        </a:rPr>
                        <a:t>)</a:t>
                      </a:r>
                      <a:endParaRPr lang="en-GB" sz="1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ECE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427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  <a:defRPr/>
                      </a:pPr>
                      <a:r>
                        <a:rPr lang="en-GB" sz="1800" b="1" noProof="0" dirty="0" smtClean="0"/>
                        <a:t>Educational</a:t>
                      </a:r>
                      <a:r>
                        <a:rPr lang="en-GB" sz="1800" b="1" baseline="0" noProof="0" dirty="0" smtClean="0"/>
                        <a:t> (</a:t>
                      </a:r>
                      <a:r>
                        <a:rPr lang="cs-CZ" sz="1800" b="1" baseline="0" dirty="0" smtClean="0"/>
                        <a:t>t</a:t>
                      </a:r>
                      <a:r>
                        <a:rPr lang="en-US" sz="1800" b="1" dirty="0" smtClean="0"/>
                        <a:t>raining</a:t>
                      </a:r>
                      <a:r>
                        <a:rPr lang="cs-CZ" sz="1800" b="1" dirty="0" smtClean="0"/>
                        <a:t>)</a:t>
                      </a:r>
                      <a:r>
                        <a:rPr lang="cs-CZ" sz="1800" b="1" baseline="0" dirty="0" smtClean="0"/>
                        <a:t> </a:t>
                      </a:r>
                      <a:r>
                        <a:rPr lang="en-GB" sz="1800" b="1" baseline="0" noProof="0" dirty="0" smtClean="0"/>
                        <a:t>service</a:t>
                      </a:r>
                      <a:endParaRPr lang="en-GB" sz="1800" b="1" noProof="0" dirty="0" smtClean="0"/>
                    </a:p>
                    <a:p>
                      <a:pPr marL="3429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sz="1800" noProof="0" dirty="0" smtClean="0"/>
                        <a:t>Seminars</a:t>
                      </a:r>
                      <a:r>
                        <a:rPr lang="cs-CZ" sz="1800" noProof="0" dirty="0" smtClean="0"/>
                        <a:t> </a:t>
                      </a:r>
                      <a:r>
                        <a:rPr lang="cs-CZ" sz="1800" noProof="0" dirty="0" err="1" smtClean="0"/>
                        <a:t>for</a:t>
                      </a:r>
                      <a:r>
                        <a:rPr lang="cs-CZ" sz="1800" noProof="0" dirty="0" smtClean="0"/>
                        <a:t> </a:t>
                      </a:r>
                      <a:r>
                        <a:rPr lang="cs-CZ" sz="1800" noProof="0" dirty="0" err="1" smtClean="0"/>
                        <a:t>MPs</a:t>
                      </a:r>
                      <a:endParaRPr lang="cs-CZ" sz="1800" dirty="0" smtClean="0"/>
                    </a:p>
                    <a:p>
                      <a:pPr marL="3429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800" dirty="0" err="1" smtClean="0"/>
                        <a:t>Seminars</a:t>
                      </a:r>
                      <a:r>
                        <a:rPr lang="cs-CZ" sz="1800" dirty="0" smtClean="0"/>
                        <a:t> </a:t>
                      </a:r>
                      <a:r>
                        <a:rPr lang="cs-CZ" sz="1800" dirty="0" err="1" smtClean="0"/>
                        <a:t>for</a:t>
                      </a:r>
                      <a:r>
                        <a:rPr lang="cs-CZ" sz="1800" dirty="0" smtClean="0"/>
                        <a:t> </a:t>
                      </a:r>
                      <a:r>
                        <a:rPr lang="en-US" sz="1800" dirty="0" smtClean="0"/>
                        <a:t>the public</a:t>
                      </a:r>
                      <a:endParaRPr lang="cs-CZ" sz="1800" baseline="0" dirty="0" smtClean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69529">
                <a:tc>
                  <a:txBody>
                    <a:bodyPr/>
                    <a:lstStyle/>
                    <a:p>
                      <a:pPr marL="0" lvl="1" indent="0">
                        <a:buFont typeface="Calibri" pitchFamily="34" charset="0"/>
                        <a:buNone/>
                      </a:pPr>
                      <a:r>
                        <a:rPr lang="en-GB" sz="1800" b="1" noProof="0" dirty="0" smtClean="0"/>
                        <a:t>Informative service</a:t>
                      </a:r>
                    </a:p>
                    <a:p>
                      <a:pPr marL="2857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sz="1800" noProof="0" dirty="0" smtClean="0"/>
                        <a:t>External</a:t>
                      </a:r>
                      <a:r>
                        <a:rPr lang="en-GB" sz="1800" baseline="0" noProof="0" dirty="0" smtClean="0"/>
                        <a:t> communication and publication strategy</a:t>
                      </a:r>
                      <a:endParaRPr lang="cs-CZ" sz="1800" baseline="0" noProof="0" dirty="0" smtClean="0"/>
                    </a:p>
                    <a:p>
                      <a:pPr marL="285750" lvl="1" indent="-285750">
                        <a:buFont typeface="Wingdings" panose="05000000000000000000" pitchFamily="2" charset="2"/>
                        <a:buChar char="§"/>
                      </a:pPr>
                      <a:r>
                        <a:rPr lang="cs-CZ" sz="1800" baseline="0" noProof="0" dirty="0" err="1" smtClean="0"/>
                        <a:t>Information</a:t>
                      </a:r>
                      <a:r>
                        <a:rPr lang="cs-CZ" sz="1800" baseline="0" noProof="0" dirty="0" smtClean="0"/>
                        <a:t> to </a:t>
                      </a:r>
                      <a:r>
                        <a:rPr lang="cs-CZ" sz="1800" baseline="0" noProof="0" dirty="0" err="1" smtClean="0"/>
                        <a:t>the</a:t>
                      </a:r>
                      <a:r>
                        <a:rPr lang="cs-CZ" sz="1800" baseline="0" noProof="0" dirty="0" smtClean="0"/>
                        <a:t> </a:t>
                      </a:r>
                      <a:r>
                        <a:rPr lang="cs-CZ" sz="1800" baseline="0" noProof="0" dirty="0" err="1" smtClean="0"/>
                        <a:t>general</a:t>
                      </a:r>
                      <a:r>
                        <a:rPr lang="cs-CZ" sz="1800" baseline="0" noProof="0" dirty="0" smtClean="0"/>
                        <a:t> public</a:t>
                      </a:r>
                      <a:endParaRPr lang="en-GB" sz="1800" noProof="0" dirty="0" smtClean="0"/>
                    </a:p>
                  </a:txBody>
                  <a:tcPr>
                    <a:solidFill>
                      <a:srgbClr val="BECE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5045678"/>
              </p:ext>
            </p:extLst>
          </p:nvPr>
        </p:nvGraphicFramePr>
        <p:xfrm>
          <a:off x="4984946" y="1760138"/>
          <a:ext cx="4260654" cy="4795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03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140" y="299137"/>
            <a:ext cx="8843128" cy="1325563"/>
          </a:xfrm>
        </p:spPr>
        <p:txBody>
          <a:bodyPr/>
          <a:lstStyle/>
          <a:p>
            <a:r>
              <a:rPr lang="cs-CZ" dirty="0" err="1" smtClean="0"/>
              <a:t>Parliamentary</a:t>
            </a:r>
            <a:r>
              <a:rPr lang="cs-CZ" dirty="0" smtClean="0"/>
              <a:t> </a:t>
            </a:r>
            <a:r>
              <a:rPr lang="cs-CZ" dirty="0" err="1" smtClean="0"/>
              <a:t>diplomacy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140" y="1637579"/>
            <a:ext cx="8843128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Parliamentary diplomacy/Inter-parliamentary cooperation</a:t>
            </a:r>
          </a:p>
          <a:p>
            <a:pPr lvl="1"/>
            <a:r>
              <a:rPr lang="en-GB" dirty="0" smtClean="0"/>
              <a:t>Delegation to Parliamentary assemblies of international organizations</a:t>
            </a:r>
          </a:p>
          <a:p>
            <a:pPr lvl="1"/>
            <a:r>
              <a:rPr lang="en-GB" dirty="0" smtClean="0"/>
              <a:t>Group of friends (</a:t>
            </a:r>
            <a:r>
              <a:rPr lang="en-GB" dirty="0" err="1" smtClean="0"/>
              <a:t>GoF</a:t>
            </a:r>
            <a:r>
              <a:rPr lang="en-GB" dirty="0" smtClean="0"/>
              <a:t>): institutionalized bilateral relations of parliamentarians</a:t>
            </a:r>
          </a:p>
          <a:p>
            <a:r>
              <a:rPr lang="en-GB" dirty="0" smtClean="0"/>
              <a:t>Balancing inter-governmental cooperation by fostering inter-parliamentary dimension</a:t>
            </a:r>
          </a:p>
          <a:p>
            <a:r>
              <a:rPr lang="en-GB" dirty="0" smtClean="0"/>
              <a:t>Aim of inter-parliamentary cooperation</a:t>
            </a:r>
          </a:p>
          <a:p>
            <a:pPr lvl="1"/>
            <a:r>
              <a:rPr lang="en-GB" b="1" dirty="0" smtClean="0"/>
              <a:t>Decreasing informational asymmetry allowing for conduct of parliamentary oversight function</a:t>
            </a:r>
          </a:p>
          <a:p>
            <a:pPr lvl="1"/>
            <a:r>
              <a:rPr lang="en-GB" b="1" dirty="0" smtClean="0"/>
              <a:t>Establishing/fostering various communication channels</a:t>
            </a:r>
          </a:p>
          <a:p>
            <a:r>
              <a:rPr lang="en-GB" dirty="0" smtClean="0"/>
              <a:t>Examples of CZ parliamentary diplomatic activities</a:t>
            </a:r>
          </a:p>
          <a:p>
            <a:pPr lvl="1"/>
            <a:r>
              <a:rPr lang="en-GB" dirty="0" smtClean="0"/>
              <a:t>Cuba (2001)</a:t>
            </a:r>
          </a:p>
          <a:p>
            <a:pPr lvl="1"/>
            <a:r>
              <a:rPr lang="en-GB" dirty="0" smtClean="0"/>
              <a:t>Pre-accession activities of CZ Parliament – joint delegation to EP (1998–2004)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20779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5636" y="365126"/>
            <a:ext cx="8811491" cy="999676"/>
          </a:xfrm>
        </p:spPr>
        <p:txBody>
          <a:bodyPr/>
          <a:lstStyle/>
          <a:p>
            <a:r>
              <a:rPr lang="cs-CZ" dirty="0" err="1" smtClean="0"/>
              <a:t>Delegations</a:t>
            </a:r>
            <a:r>
              <a:rPr lang="cs-CZ" dirty="0" smtClean="0"/>
              <a:t> </a:t>
            </a:r>
            <a:r>
              <a:rPr lang="cs-CZ" dirty="0" err="1" smtClean="0"/>
              <a:t>CoD</a:t>
            </a:r>
            <a:r>
              <a:rPr lang="cs-CZ" dirty="0" smtClean="0"/>
              <a:t> to PA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157181"/>
              </p:ext>
            </p:extLst>
          </p:nvPr>
        </p:nvGraphicFramePr>
        <p:xfrm>
          <a:off x="559532" y="1427226"/>
          <a:ext cx="1784834" cy="237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06868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1996–1998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1664657">
                <a:tc>
                  <a:txBody>
                    <a:bodyPr/>
                    <a:lstStyle/>
                    <a:p>
                      <a:r>
                        <a:rPr lang="cs-CZ" dirty="0" smtClean="0"/>
                        <a:t>IPU</a:t>
                      </a:r>
                    </a:p>
                    <a:p>
                      <a:r>
                        <a:rPr lang="cs-CZ" dirty="0" smtClean="0"/>
                        <a:t>PA OSCE</a:t>
                      </a:r>
                    </a:p>
                    <a:p>
                      <a:r>
                        <a:rPr lang="cs-CZ" dirty="0" smtClean="0"/>
                        <a:t>PA </a:t>
                      </a:r>
                      <a:r>
                        <a:rPr lang="cs-CZ" dirty="0" err="1" smtClean="0"/>
                        <a:t>CoE</a:t>
                      </a:r>
                      <a:endParaRPr lang="cs-CZ" dirty="0" smtClean="0"/>
                    </a:p>
                    <a:p>
                      <a:r>
                        <a:rPr lang="cs-CZ" dirty="0" smtClean="0"/>
                        <a:t>PA NATO</a:t>
                      </a:r>
                    </a:p>
                    <a:p>
                      <a:r>
                        <a:rPr lang="cs-CZ" dirty="0" smtClean="0"/>
                        <a:t>PA WEU</a:t>
                      </a:r>
                    </a:p>
                    <a:p>
                      <a:r>
                        <a:rPr lang="cs-CZ" dirty="0" smtClean="0"/>
                        <a:t>CEI</a:t>
                      </a:r>
                      <a:r>
                        <a:rPr lang="cs-CZ" baseline="0" dirty="0" smtClean="0"/>
                        <a:t> </a:t>
                      </a:r>
                    </a:p>
                    <a:p>
                      <a:r>
                        <a:rPr lang="cs-CZ" baseline="0" dirty="0" smtClean="0"/>
                        <a:t>EP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6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574853"/>
              </p:ext>
            </p:extLst>
          </p:nvPr>
        </p:nvGraphicFramePr>
        <p:xfrm>
          <a:off x="3476717" y="1433022"/>
          <a:ext cx="1784834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1998–2002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IPU</a:t>
                      </a:r>
                    </a:p>
                    <a:p>
                      <a:r>
                        <a:rPr lang="cs-CZ" dirty="0" smtClean="0"/>
                        <a:t>PA OSCE</a:t>
                      </a:r>
                    </a:p>
                    <a:p>
                      <a:r>
                        <a:rPr lang="cs-CZ" dirty="0" smtClean="0"/>
                        <a:t>PA </a:t>
                      </a:r>
                      <a:r>
                        <a:rPr lang="cs-CZ" dirty="0" err="1" smtClean="0"/>
                        <a:t>CoE</a:t>
                      </a:r>
                      <a:endParaRPr lang="cs-CZ" dirty="0" smtClean="0"/>
                    </a:p>
                    <a:p>
                      <a:r>
                        <a:rPr lang="cs-CZ" dirty="0" smtClean="0"/>
                        <a:t>PA NATO</a:t>
                      </a:r>
                    </a:p>
                    <a:p>
                      <a:r>
                        <a:rPr lang="cs-CZ" dirty="0" smtClean="0"/>
                        <a:t>PA WEU</a:t>
                      </a:r>
                    </a:p>
                    <a:p>
                      <a:r>
                        <a:rPr lang="cs-CZ" dirty="0" smtClean="0"/>
                        <a:t>CEI</a:t>
                      </a:r>
                      <a:r>
                        <a:rPr lang="cs-CZ" baseline="0" dirty="0" smtClean="0"/>
                        <a:t> </a:t>
                      </a:r>
                    </a:p>
                    <a:p>
                      <a:r>
                        <a:rPr lang="cs-CZ" baseline="0" dirty="0" smtClean="0"/>
                        <a:t>EP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7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9025090"/>
              </p:ext>
            </p:extLst>
          </p:nvPr>
        </p:nvGraphicFramePr>
        <p:xfrm>
          <a:off x="6393902" y="1433022"/>
          <a:ext cx="1784834" cy="238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2002–2006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IPU</a:t>
                      </a:r>
                    </a:p>
                    <a:p>
                      <a:r>
                        <a:rPr lang="cs-CZ" dirty="0" smtClean="0"/>
                        <a:t>PA OSCE</a:t>
                      </a:r>
                    </a:p>
                    <a:p>
                      <a:r>
                        <a:rPr lang="cs-CZ" dirty="0" smtClean="0"/>
                        <a:t>PA </a:t>
                      </a:r>
                      <a:r>
                        <a:rPr lang="cs-CZ" dirty="0" err="1" smtClean="0"/>
                        <a:t>CoE</a:t>
                      </a:r>
                      <a:endParaRPr lang="cs-CZ" dirty="0" smtClean="0"/>
                    </a:p>
                    <a:p>
                      <a:r>
                        <a:rPr lang="cs-CZ" dirty="0" smtClean="0"/>
                        <a:t>PA NATO</a:t>
                      </a:r>
                    </a:p>
                    <a:p>
                      <a:r>
                        <a:rPr lang="cs-CZ" dirty="0" smtClean="0"/>
                        <a:t>PA WEU</a:t>
                      </a:r>
                    </a:p>
                    <a:p>
                      <a:r>
                        <a:rPr lang="cs-CZ" dirty="0" smtClean="0"/>
                        <a:t>CEI</a:t>
                      </a:r>
                      <a:r>
                        <a:rPr lang="cs-CZ" baseline="0" dirty="0" smtClean="0"/>
                        <a:t> </a:t>
                      </a:r>
                    </a:p>
                    <a:p>
                      <a:r>
                        <a:rPr lang="cs-CZ" baseline="0" dirty="0" smtClean="0"/>
                        <a:t>EP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8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744274"/>
              </p:ext>
            </p:extLst>
          </p:nvPr>
        </p:nvGraphicFramePr>
        <p:xfrm>
          <a:off x="559532" y="4172896"/>
          <a:ext cx="1784834" cy="2108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2006–2010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IPU</a:t>
                      </a:r>
                    </a:p>
                    <a:p>
                      <a:r>
                        <a:rPr lang="cs-CZ" dirty="0" smtClean="0"/>
                        <a:t>PA OSCE</a:t>
                      </a:r>
                    </a:p>
                    <a:p>
                      <a:r>
                        <a:rPr lang="cs-CZ" dirty="0" smtClean="0"/>
                        <a:t>PA </a:t>
                      </a:r>
                      <a:r>
                        <a:rPr lang="cs-CZ" dirty="0" err="1" smtClean="0"/>
                        <a:t>CoE</a:t>
                      </a:r>
                      <a:endParaRPr lang="cs-CZ" dirty="0" smtClean="0"/>
                    </a:p>
                    <a:p>
                      <a:r>
                        <a:rPr lang="cs-CZ" dirty="0" smtClean="0"/>
                        <a:t>PA NATO</a:t>
                      </a:r>
                    </a:p>
                    <a:p>
                      <a:r>
                        <a:rPr lang="cs-CZ" dirty="0" smtClean="0"/>
                        <a:t>PA WEU</a:t>
                      </a:r>
                    </a:p>
                    <a:p>
                      <a:r>
                        <a:rPr lang="cs-CZ" dirty="0" smtClean="0"/>
                        <a:t>CEI</a:t>
                      </a:r>
                      <a:endParaRPr lang="cs-CZ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9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831108"/>
              </p:ext>
            </p:extLst>
          </p:nvPr>
        </p:nvGraphicFramePr>
        <p:xfrm>
          <a:off x="2910538" y="4179145"/>
          <a:ext cx="1784834" cy="2108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2010–2013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IPU</a:t>
                      </a:r>
                    </a:p>
                    <a:p>
                      <a:r>
                        <a:rPr lang="cs-CZ" dirty="0" smtClean="0"/>
                        <a:t>PA OSCE</a:t>
                      </a:r>
                    </a:p>
                    <a:p>
                      <a:r>
                        <a:rPr lang="cs-CZ" dirty="0" smtClean="0"/>
                        <a:t>PA </a:t>
                      </a:r>
                      <a:r>
                        <a:rPr lang="cs-CZ" dirty="0" err="1" smtClean="0"/>
                        <a:t>CoE</a:t>
                      </a:r>
                      <a:endParaRPr lang="cs-CZ" dirty="0" smtClean="0"/>
                    </a:p>
                    <a:p>
                      <a:r>
                        <a:rPr lang="cs-CZ" dirty="0" smtClean="0"/>
                        <a:t>PA NATO</a:t>
                      </a:r>
                    </a:p>
                    <a:p>
                      <a:r>
                        <a:rPr lang="cs-CZ" dirty="0" smtClean="0"/>
                        <a:t>PA WEU</a:t>
                      </a:r>
                    </a:p>
                    <a:p>
                      <a:r>
                        <a:rPr lang="cs-CZ" dirty="0" smtClean="0"/>
                        <a:t>CEI</a:t>
                      </a:r>
                      <a:r>
                        <a:rPr lang="cs-CZ" baseline="0" dirty="0" smtClean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689193"/>
              </p:ext>
            </p:extLst>
          </p:nvPr>
        </p:nvGraphicFramePr>
        <p:xfrm>
          <a:off x="5261544" y="4310056"/>
          <a:ext cx="1629450" cy="1833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29450">
                  <a:extLst>
                    <a:ext uri="{9D8B030D-6E8A-4147-A177-3AD203B41FA5}">
                      <a16:colId xmlns:a16="http://schemas.microsoft.com/office/drawing/2014/main" xmlns="" val="2674126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2013–2017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45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IPU</a:t>
                      </a:r>
                    </a:p>
                    <a:p>
                      <a:r>
                        <a:rPr lang="cs-CZ" dirty="0" smtClean="0"/>
                        <a:t>PA OSCE</a:t>
                      </a:r>
                    </a:p>
                    <a:p>
                      <a:r>
                        <a:rPr lang="cs-CZ" dirty="0" smtClean="0"/>
                        <a:t>PA </a:t>
                      </a:r>
                      <a:r>
                        <a:rPr lang="cs-CZ" dirty="0" err="1" smtClean="0"/>
                        <a:t>CoE</a:t>
                      </a:r>
                      <a:endParaRPr lang="cs-CZ" dirty="0" smtClean="0"/>
                    </a:p>
                    <a:p>
                      <a:r>
                        <a:rPr lang="cs-CZ" dirty="0" smtClean="0"/>
                        <a:t>PA NATO</a:t>
                      </a:r>
                    </a:p>
                    <a:p>
                      <a:r>
                        <a:rPr lang="cs-CZ" dirty="0" smtClean="0"/>
                        <a:t>CEI</a:t>
                      </a:r>
                      <a:r>
                        <a:rPr lang="cs-CZ" baseline="0" dirty="0" smtClean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8733697"/>
                  </a:ext>
                </a:extLst>
              </a:tr>
            </a:tbl>
          </a:graphicData>
        </a:graphic>
      </p:graphicFrame>
      <p:cxnSp>
        <p:nvCxnSpPr>
          <p:cNvPr id="12" name="Přímá spojnice se šipkou 11"/>
          <p:cNvCxnSpPr>
            <a:stCxn id="4" idx="3"/>
            <a:endCxn id="6" idx="1"/>
          </p:cNvCxnSpPr>
          <p:nvPr/>
        </p:nvCxnSpPr>
        <p:spPr>
          <a:xfrm>
            <a:off x="2344366" y="2615946"/>
            <a:ext cx="1132351" cy="8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/>
          <p:cNvCxnSpPr/>
          <p:nvPr/>
        </p:nvCxnSpPr>
        <p:spPr>
          <a:xfrm flipV="1">
            <a:off x="5261551" y="2615946"/>
            <a:ext cx="1132351" cy="2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ravoúhlá spojnice 34"/>
          <p:cNvCxnSpPr>
            <a:stCxn id="7" idx="3"/>
          </p:cNvCxnSpPr>
          <p:nvPr/>
        </p:nvCxnSpPr>
        <p:spPr>
          <a:xfrm flipH="1">
            <a:off x="294724" y="2624282"/>
            <a:ext cx="7884012" cy="1349029"/>
          </a:xfrm>
          <a:prstGeom prst="bentConnector3">
            <a:avLst>
              <a:gd name="adj1" fmla="val -29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ravoúhlá spojnice 38"/>
          <p:cNvCxnSpPr>
            <a:endCxn id="8" idx="1"/>
          </p:cNvCxnSpPr>
          <p:nvPr/>
        </p:nvCxnSpPr>
        <p:spPr>
          <a:xfrm rot="16200000" flipH="1">
            <a:off x="-199629" y="4467835"/>
            <a:ext cx="1253514" cy="26480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nice se šipkou 49"/>
          <p:cNvCxnSpPr/>
          <p:nvPr/>
        </p:nvCxnSpPr>
        <p:spPr>
          <a:xfrm>
            <a:off x="2344364" y="5226996"/>
            <a:ext cx="566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Přímá spojnice se šipkou 50"/>
          <p:cNvCxnSpPr/>
          <p:nvPr/>
        </p:nvCxnSpPr>
        <p:spPr>
          <a:xfrm>
            <a:off x="4695368" y="5226996"/>
            <a:ext cx="566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ovéPole 51"/>
          <p:cNvSpPr txBox="1"/>
          <p:nvPr/>
        </p:nvSpPr>
        <p:spPr>
          <a:xfrm>
            <a:off x="8239658" y="1433022"/>
            <a:ext cx="98746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1100" b="1" dirty="0" smtClean="0"/>
              <a:t>2004</a:t>
            </a:r>
          </a:p>
          <a:p>
            <a:pPr algn="ctr"/>
            <a:r>
              <a:rPr lang="cs-CZ" sz="1100" dirty="0" err="1" smtClean="0"/>
              <a:t>Accession</a:t>
            </a:r>
            <a:r>
              <a:rPr lang="cs-CZ" sz="1100" dirty="0" smtClean="0"/>
              <a:t> </a:t>
            </a:r>
            <a:r>
              <a:rPr lang="cs-CZ" sz="1100" dirty="0" err="1" smtClean="0"/>
              <a:t>of</a:t>
            </a:r>
            <a:r>
              <a:rPr lang="cs-CZ" sz="1100" dirty="0" smtClean="0"/>
              <a:t> </a:t>
            </a:r>
            <a:r>
              <a:rPr lang="cs-CZ" sz="1100" dirty="0" err="1" smtClean="0"/>
              <a:t>the</a:t>
            </a:r>
            <a:r>
              <a:rPr lang="cs-CZ" sz="1100" dirty="0" smtClean="0"/>
              <a:t> CZ to </a:t>
            </a:r>
            <a:r>
              <a:rPr lang="cs-CZ" sz="1100" dirty="0" err="1" smtClean="0"/>
              <a:t>the</a:t>
            </a:r>
            <a:r>
              <a:rPr lang="cs-CZ" sz="1100" dirty="0" smtClean="0"/>
              <a:t> </a:t>
            </a:r>
            <a:r>
              <a:rPr lang="cs-CZ" sz="1100" b="1" dirty="0" smtClean="0"/>
              <a:t>EU</a:t>
            </a:r>
            <a:endParaRPr lang="cs-CZ" sz="1100" b="1" dirty="0"/>
          </a:p>
        </p:txBody>
      </p:sp>
      <p:graphicFrame>
        <p:nvGraphicFramePr>
          <p:cNvPr id="63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3504445"/>
              </p:ext>
            </p:extLst>
          </p:nvPr>
        </p:nvGraphicFramePr>
        <p:xfrm>
          <a:off x="7457166" y="4306878"/>
          <a:ext cx="1769961" cy="18521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9961">
                  <a:extLst>
                    <a:ext uri="{9D8B030D-6E8A-4147-A177-3AD203B41FA5}">
                      <a16:colId xmlns:a16="http://schemas.microsoft.com/office/drawing/2014/main" xmlns="" val="3167695172"/>
                    </a:ext>
                  </a:extLst>
                </a:gridCol>
              </a:tblGrid>
              <a:tr h="317277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2017–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6012137"/>
                  </a:ext>
                </a:extLst>
              </a:tr>
              <a:tr h="1486421">
                <a:tc>
                  <a:txBody>
                    <a:bodyPr/>
                    <a:lstStyle/>
                    <a:p>
                      <a:r>
                        <a:rPr lang="cs-CZ" dirty="0" smtClean="0"/>
                        <a:t>IPU</a:t>
                      </a:r>
                    </a:p>
                    <a:p>
                      <a:r>
                        <a:rPr lang="cs-CZ" dirty="0" smtClean="0"/>
                        <a:t>PA OSCE</a:t>
                      </a:r>
                    </a:p>
                    <a:p>
                      <a:r>
                        <a:rPr lang="cs-CZ" dirty="0" smtClean="0"/>
                        <a:t>PA </a:t>
                      </a:r>
                      <a:r>
                        <a:rPr lang="cs-CZ" dirty="0" err="1" smtClean="0"/>
                        <a:t>CoE</a:t>
                      </a:r>
                      <a:endParaRPr lang="cs-CZ" dirty="0" smtClean="0"/>
                    </a:p>
                    <a:p>
                      <a:r>
                        <a:rPr lang="cs-CZ" dirty="0" smtClean="0"/>
                        <a:t>PA NATO</a:t>
                      </a:r>
                    </a:p>
                    <a:p>
                      <a:r>
                        <a:rPr lang="cs-CZ" dirty="0" smtClean="0"/>
                        <a:t>CEI</a:t>
                      </a:r>
                      <a:endParaRPr lang="cs-CZ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9627495"/>
                  </a:ext>
                </a:extLst>
              </a:tr>
            </a:tbl>
          </a:graphicData>
        </a:graphic>
      </p:graphicFrame>
      <p:cxnSp>
        <p:nvCxnSpPr>
          <p:cNvPr id="66" name="Přímá spojnice se šipkou 65"/>
          <p:cNvCxnSpPr/>
          <p:nvPr/>
        </p:nvCxnSpPr>
        <p:spPr>
          <a:xfrm>
            <a:off x="6890994" y="5228234"/>
            <a:ext cx="566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6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5636" y="365125"/>
            <a:ext cx="8811491" cy="1072977"/>
          </a:xfrm>
        </p:spPr>
        <p:txBody>
          <a:bodyPr/>
          <a:lstStyle/>
          <a:p>
            <a:r>
              <a:rPr lang="cs-CZ" dirty="0" err="1" smtClean="0"/>
              <a:t>GoF</a:t>
            </a:r>
            <a:r>
              <a:rPr lang="cs-CZ" dirty="0" smtClean="0"/>
              <a:t> </a:t>
            </a:r>
            <a:r>
              <a:rPr lang="cs-CZ" dirty="0" err="1" smtClean="0"/>
              <a:t>within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IPU </a:t>
            </a:r>
            <a:r>
              <a:rPr lang="cs-CZ" dirty="0" err="1" smtClean="0"/>
              <a:t>Delegation</a:t>
            </a:r>
            <a:r>
              <a:rPr lang="cs-CZ" dirty="0" smtClean="0"/>
              <a:t> (</a:t>
            </a:r>
            <a:r>
              <a:rPr lang="cs-CZ" dirty="0" err="1" smtClean="0"/>
              <a:t>CoD</a:t>
            </a:r>
            <a:r>
              <a:rPr lang="cs-CZ" dirty="0" smtClean="0"/>
              <a:t>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1835737"/>
              </p:ext>
            </p:extLst>
          </p:nvPr>
        </p:nvGraphicFramePr>
        <p:xfrm>
          <a:off x="1068119" y="2250900"/>
          <a:ext cx="1784834" cy="7460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1996–1998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80301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N/A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6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9723347"/>
              </p:ext>
            </p:extLst>
          </p:nvPr>
        </p:nvGraphicFramePr>
        <p:xfrm>
          <a:off x="3985304" y="2250900"/>
          <a:ext cx="17848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1998–2002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60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7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53937"/>
              </p:ext>
            </p:extLst>
          </p:nvPr>
        </p:nvGraphicFramePr>
        <p:xfrm>
          <a:off x="6902489" y="2253440"/>
          <a:ext cx="1784834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2002–2006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39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8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504280"/>
              </p:ext>
            </p:extLst>
          </p:nvPr>
        </p:nvGraphicFramePr>
        <p:xfrm>
          <a:off x="1058448" y="4866201"/>
          <a:ext cx="1784834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2006–2010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baseline="0" dirty="0" smtClean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9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607907"/>
              </p:ext>
            </p:extLst>
          </p:nvPr>
        </p:nvGraphicFramePr>
        <p:xfrm>
          <a:off x="3205921" y="4866201"/>
          <a:ext cx="1784834" cy="741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40334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2010–2013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6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baseline="0" dirty="0" smtClean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6435112"/>
                  </a:ext>
                </a:extLst>
              </a:tr>
            </a:tbl>
          </a:graphicData>
        </a:graphic>
      </p:graphicFrame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377218"/>
              </p:ext>
            </p:extLst>
          </p:nvPr>
        </p:nvGraphicFramePr>
        <p:xfrm>
          <a:off x="5324107" y="4866201"/>
          <a:ext cx="1784834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2674126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2013–2017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45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64</a:t>
                      </a:r>
                      <a:endParaRPr lang="cs-CZ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8733697"/>
                  </a:ext>
                </a:extLst>
              </a:tr>
            </a:tbl>
          </a:graphicData>
        </a:graphic>
      </p:graphicFrame>
      <p:cxnSp>
        <p:nvCxnSpPr>
          <p:cNvPr id="12" name="Přímá spojnice se šipkou 11"/>
          <p:cNvCxnSpPr/>
          <p:nvPr/>
        </p:nvCxnSpPr>
        <p:spPr>
          <a:xfrm flipV="1">
            <a:off x="2852953" y="2621740"/>
            <a:ext cx="1132351" cy="2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/>
          <p:cNvCxnSpPr/>
          <p:nvPr/>
        </p:nvCxnSpPr>
        <p:spPr>
          <a:xfrm flipV="1">
            <a:off x="5770138" y="2621740"/>
            <a:ext cx="1132351" cy="2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ravoúhlá spojnice 34"/>
          <p:cNvCxnSpPr>
            <a:stCxn id="7" idx="3"/>
          </p:cNvCxnSpPr>
          <p:nvPr/>
        </p:nvCxnSpPr>
        <p:spPr>
          <a:xfrm flipH="1">
            <a:off x="831211" y="2624280"/>
            <a:ext cx="7856112" cy="1354866"/>
          </a:xfrm>
          <a:prstGeom prst="bentConnector3">
            <a:avLst>
              <a:gd name="adj1" fmla="val -29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ravoúhlá spojnice 38"/>
          <p:cNvCxnSpPr/>
          <p:nvPr/>
        </p:nvCxnSpPr>
        <p:spPr>
          <a:xfrm rot="16200000" flipH="1">
            <a:off x="322907" y="4491829"/>
            <a:ext cx="1253514" cy="23691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nice se šipkou 49"/>
          <p:cNvCxnSpPr>
            <a:stCxn id="8" idx="3"/>
            <a:endCxn id="9" idx="1"/>
          </p:cNvCxnSpPr>
          <p:nvPr/>
        </p:nvCxnSpPr>
        <p:spPr>
          <a:xfrm>
            <a:off x="2843282" y="5237041"/>
            <a:ext cx="3626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Přímá spojnice se šipkou 50"/>
          <p:cNvCxnSpPr>
            <a:stCxn id="9" idx="3"/>
          </p:cNvCxnSpPr>
          <p:nvPr/>
        </p:nvCxnSpPr>
        <p:spPr>
          <a:xfrm flipV="1">
            <a:off x="4990755" y="5227081"/>
            <a:ext cx="342365" cy="9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ulk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528355"/>
              </p:ext>
            </p:extLst>
          </p:nvPr>
        </p:nvGraphicFramePr>
        <p:xfrm>
          <a:off x="7442293" y="4866201"/>
          <a:ext cx="1784834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84834">
                  <a:extLst>
                    <a:ext uri="{9D8B030D-6E8A-4147-A177-3AD203B41FA5}">
                      <a16:colId xmlns:a16="http://schemas.microsoft.com/office/drawing/2014/main" xmlns="" val="2674126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2017–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45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61</a:t>
                      </a:r>
                      <a:endParaRPr lang="cs-CZ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8733697"/>
                  </a:ext>
                </a:extLst>
              </a:tr>
            </a:tbl>
          </a:graphicData>
        </a:graphic>
      </p:graphicFrame>
      <p:cxnSp>
        <p:nvCxnSpPr>
          <p:cNvPr id="26" name="Přímá spojnice se šipkou 25"/>
          <p:cNvCxnSpPr/>
          <p:nvPr/>
        </p:nvCxnSpPr>
        <p:spPr>
          <a:xfrm flipV="1">
            <a:off x="7099928" y="5217121"/>
            <a:ext cx="342365" cy="9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72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8006" y="317991"/>
            <a:ext cx="8805421" cy="1325563"/>
          </a:xfrm>
        </p:spPr>
        <p:txBody>
          <a:bodyPr/>
          <a:lstStyle/>
          <a:p>
            <a:r>
              <a:rPr lang="cs-CZ" dirty="0" err="1" smtClean="0"/>
              <a:t>Delegations</a:t>
            </a:r>
            <a:r>
              <a:rPr lang="cs-CZ" dirty="0" smtClean="0"/>
              <a:t>/</a:t>
            </a:r>
            <a:r>
              <a:rPr lang="cs-CZ" dirty="0" err="1" smtClean="0"/>
              <a:t>GoF</a:t>
            </a:r>
            <a:r>
              <a:rPr lang="cs-CZ" dirty="0"/>
              <a:t> </a:t>
            </a:r>
            <a:r>
              <a:rPr lang="cs-CZ" dirty="0" err="1" smtClean="0"/>
              <a:t>CoD</a:t>
            </a:r>
            <a:r>
              <a:rPr lang="cs-CZ" dirty="0" smtClean="0"/>
              <a:t> 1996–2019 – </a:t>
            </a:r>
            <a:r>
              <a:rPr lang="cs-CZ" dirty="0" err="1" smtClean="0"/>
              <a:t>trends</a:t>
            </a:r>
            <a:r>
              <a:rPr lang="cs-CZ" dirty="0" smtClean="0"/>
              <a:t>?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348006" y="1806772"/>
            <a:ext cx="8805421" cy="4351338"/>
          </a:xfrm>
        </p:spPr>
        <p:txBody>
          <a:bodyPr/>
          <a:lstStyle/>
          <a:p>
            <a:r>
              <a:rPr lang="cs-CZ" dirty="0" smtClean="0"/>
              <a:t>Shift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countries</a:t>
            </a:r>
            <a:r>
              <a:rPr lang="cs-CZ" dirty="0" smtClean="0"/>
              <a:t> to </a:t>
            </a:r>
            <a:r>
              <a:rPr lang="cs-CZ" dirty="0" err="1" smtClean="0"/>
              <a:t>regions</a:t>
            </a:r>
            <a:endParaRPr lang="cs-CZ" dirty="0" smtClean="0"/>
          </a:p>
          <a:p>
            <a:r>
              <a:rPr lang="cs-CZ" dirty="0" smtClean="0"/>
              <a:t>Shift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neighbourhood</a:t>
            </a:r>
            <a:r>
              <a:rPr lang="cs-CZ" dirty="0"/>
              <a:t> </a:t>
            </a:r>
            <a:r>
              <a:rPr lang="cs-CZ" dirty="0" err="1" smtClean="0"/>
              <a:t>partnerships</a:t>
            </a:r>
            <a:r>
              <a:rPr lang="cs-CZ" dirty="0" smtClean="0"/>
              <a:t> to </a:t>
            </a:r>
            <a:r>
              <a:rPr lang="cs-CZ" dirty="0" err="1" smtClean="0"/>
              <a:t>global</a:t>
            </a:r>
            <a:r>
              <a:rPr lang="cs-CZ" dirty="0" smtClean="0"/>
              <a:t> </a:t>
            </a:r>
            <a:r>
              <a:rPr lang="cs-CZ" dirty="0" err="1" smtClean="0"/>
              <a:t>partnerships</a:t>
            </a:r>
            <a:endParaRPr lang="cs-CZ" dirty="0" smtClean="0"/>
          </a:p>
          <a:p>
            <a:r>
              <a:rPr lang="cs-CZ" dirty="0" err="1" smtClean="0"/>
              <a:t>Broadening</a:t>
            </a:r>
            <a:r>
              <a:rPr lang="cs-CZ" dirty="0" smtClean="0"/>
              <a:t>/</a:t>
            </a:r>
            <a:r>
              <a:rPr lang="cs-CZ" dirty="0" err="1" smtClean="0"/>
              <a:t>Deepening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discussed</a:t>
            </a:r>
            <a:r>
              <a:rPr lang="cs-CZ" dirty="0" smtClean="0"/>
              <a:t> </a:t>
            </a:r>
            <a:r>
              <a:rPr lang="cs-CZ" dirty="0" err="1" smtClean="0"/>
              <a:t>topics</a:t>
            </a:r>
            <a:endParaRPr lang="cs-CZ" dirty="0" smtClean="0"/>
          </a:p>
          <a:p>
            <a:r>
              <a:rPr lang="cs-CZ" dirty="0" smtClean="0"/>
              <a:t>CZ/EU </a:t>
            </a:r>
            <a:r>
              <a:rPr lang="cs-CZ" dirty="0" err="1" smtClean="0"/>
              <a:t>topics</a:t>
            </a:r>
            <a:endParaRPr lang="cs-CZ" dirty="0" smtClean="0"/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330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1445" y="308564"/>
            <a:ext cx="8984530" cy="1325563"/>
          </a:xfrm>
        </p:spPr>
        <p:txBody>
          <a:bodyPr/>
          <a:lstStyle/>
          <a:p>
            <a:r>
              <a:rPr lang="cs-CZ" dirty="0" err="1" smtClean="0"/>
              <a:t>Parliamentary</a:t>
            </a:r>
            <a:r>
              <a:rPr lang="cs-CZ" dirty="0" smtClean="0"/>
              <a:t> </a:t>
            </a:r>
            <a:r>
              <a:rPr lang="cs-CZ" dirty="0" err="1" smtClean="0"/>
              <a:t>research</a:t>
            </a:r>
            <a:r>
              <a:rPr lang="cs-CZ" dirty="0" smtClean="0"/>
              <a:t> </a:t>
            </a:r>
            <a:r>
              <a:rPr lang="cs-CZ" dirty="0" err="1" smtClean="0"/>
              <a:t>service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smtClean="0"/>
              <a:t>IR/IPC/PD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91445" y="1867437"/>
            <a:ext cx="7853314" cy="4552216"/>
          </a:xfrm>
        </p:spPr>
        <p:txBody>
          <a:bodyPr>
            <a:normAutofit fontScale="92500"/>
          </a:bodyPr>
          <a:lstStyle/>
          <a:p>
            <a:r>
              <a:rPr lang="cs-CZ" i="1" dirty="0" smtClean="0"/>
              <a:t>IPC/PD: </a:t>
            </a:r>
            <a:r>
              <a:rPr lang="cs-CZ" i="1" dirty="0" err="1" smtClean="0"/>
              <a:t>decreasing</a:t>
            </a:r>
            <a:r>
              <a:rPr lang="cs-CZ" i="1" dirty="0"/>
              <a:t> </a:t>
            </a:r>
            <a:r>
              <a:rPr lang="cs-CZ" i="1" dirty="0" err="1" smtClean="0"/>
              <a:t>informational</a:t>
            </a:r>
            <a:r>
              <a:rPr lang="cs-CZ" i="1" dirty="0" smtClean="0"/>
              <a:t> </a:t>
            </a:r>
            <a:r>
              <a:rPr lang="cs-CZ" i="1" dirty="0" err="1" smtClean="0"/>
              <a:t>asymmetry</a:t>
            </a:r>
            <a:endParaRPr lang="cs-CZ" i="1" dirty="0" smtClean="0"/>
          </a:p>
          <a:p>
            <a:r>
              <a:rPr lang="cs-CZ" dirty="0" err="1" smtClean="0"/>
              <a:t>Parliamentary</a:t>
            </a:r>
            <a:r>
              <a:rPr lang="cs-CZ" dirty="0" smtClean="0"/>
              <a:t> </a:t>
            </a:r>
            <a:r>
              <a:rPr lang="cs-CZ" dirty="0" err="1" smtClean="0"/>
              <a:t>dimension</a:t>
            </a:r>
            <a:r>
              <a:rPr lang="cs-CZ" dirty="0" smtClean="0"/>
              <a:t>/</a:t>
            </a:r>
            <a:r>
              <a:rPr lang="cs-CZ" dirty="0" err="1" smtClean="0"/>
              <a:t>parliamentary</a:t>
            </a:r>
            <a:r>
              <a:rPr lang="cs-CZ" dirty="0" smtClean="0"/>
              <a:t> </a:t>
            </a:r>
            <a:r>
              <a:rPr lang="cs-CZ" dirty="0" err="1" smtClean="0"/>
              <a:t>perspective</a:t>
            </a:r>
            <a:endParaRPr lang="cs-CZ" dirty="0" smtClean="0"/>
          </a:p>
          <a:p>
            <a:r>
              <a:rPr lang="cs-CZ" dirty="0" err="1" smtClean="0"/>
              <a:t>Regular</a:t>
            </a:r>
            <a:r>
              <a:rPr lang="cs-CZ" dirty="0" smtClean="0"/>
              <a:t> </a:t>
            </a:r>
            <a:r>
              <a:rPr lang="cs-CZ" dirty="0" err="1" smtClean="0"/>
              <a:t>research</a:t>
            </a:r>
            <a:r>
              <a:rPr lang="cs-CZ" dirty="0" smtClean="0"/>
              <a:t> </a:t>
            </a:r>
            <a:r>
              <a:rPr lang="cs-CZ" dirty="0" err="1" smtClean="0"/>
              <a:t>products</a:t>
            </a:r>
            <a:r>
              <a:rPr lang="cs-CZ" dirty="0" smtClean="0"/>
              <a:t> (CFSP EU), </a:t>
            </a:r>
            <a:r>
              <a:rPr lang="cs-CZ" dirty="0" err="1" smtClean="0"/>
              <a:t>briefings</a:t>
            </a:r>
            <a:r>
              <a:rPr lang="cs-CZ" dirty="0" smtClean="0"/>
              <a:t> on </a:t>
            </a:r>
            <a:r>
              <a:rPr lang="cs-CZ" dirty="0" err="1" smtClean="0"/>
              <a:t>international</a:t>
            </a:r>
            <a:r>
              <a:rPr lang="cs-CZ" dirty="0" smtClean="0"/>
              <a:t> </a:t>
            </a:r>
            <a:r>
              <a:rPr lang="cs-CZ" dirty="0" err="1" smtClean="0"/>
              <a:t>politics</a:t>
            </a:r>
            <a:r>
              <a:rPr lang="cs-CZ" dirty="0" smtClean="0"/>
              <a:t> </a:t>
            </a:r>
            <a:endParaRPr lang="cs-CZ" dirty="0" smtClean="0"/>
          </a:p>
          <a:p>
            <a:pPr lvl="1"/>
            <a:r>
              <a:rPr lang="cs-CZ" dirty="0" err="1" smtClean="0"/>
              <a:t>Elections</a:t>
            </a:r>
            <a:endParaRPr lang="cs-CZ" dirty="0"/>
          </a:p>
          <a:p>
            <a:pPr lvl="1"/>
            <a:r>
              <a:rPr lang="cs-CZ" dirty="0" smtClean="0"/>
              <a:t>CFSP </a:t>
            </a:r>
            <a:r>
              <a:rPr lang="cs-CZ" dirty="0" err="1" smtClean="0"/>
              <a:t>mechanism</a:t>
            </a:r>
            <a:r>
              <a:rPr lang="cs-CZ" dirty="0" smtClean="0"/>
              <a:t>/joint </a:t>
            </a:r>
            <a:r>
              <a:rPr lang="cs-CZ" dirty="0" err="1" smtClean="0"/>
              <a:t>attitudes</a:t>
            </a:r>
            <a:endParaRPr lang="cs-CZ" dirty="0" smtClean="0"/>
          </a:p>
          <a:p>
            <a:pPr lvl="1"/>
            <a:r>
              <a:rPr lang="cs-CZ" dirty="0" smtClean="0"/>
              <a:t>→ </a:t>
            </a:r>
            <a:r>
              <a:rPr lang="cs-CZ" dirty="0" err="1" smtClean="0"/>
              <a:t>cumulative</a:t>
            </a:r>
            <a:r>
              <a:rPr lang="cs-CZ" dirty="0" smtClean="0"/>
              <a:t> </a:t>
            </a:r>
            <a:r>
              <a:rPr lang="cs-CZ" dirty="0" err="1" smtClean="0"/>
              <a:t>knowledge</a:t>
            </a:r>
            <a:r>
              <a:rPr lang="cs-CZ" dirty="0" smtClean="0"/>
              <a:t> → </a:t>
            </a:r>
            <a:r>
              <a:rPr lang="cs-CZ" i="1" dirty="0" smtClean="0"/>
              <a:t>ad hoc </a:t>
            </a:r>
            <a:r>
              <a:rPr lang="cs-CZ" dirty="0" err="1" smtClean="0"/>
              <a:t>briefings</a:t>
            </a:r>
            <a:r>
              <a:rPr lang="cs-CZ" dirty="0" smtClean="0"/>
              <a:t> on </a:t>
            </a:r>
            <a:r>
              <a:rPr lang="cs-CZ" dirty="0" err="1" smtClean="0"/>
              <a:t>topics</a:t>
            </a:r>
            <a:r>
              <a:rPr lang="cs-CZ" dirty="0" smtClean="0"/>
              <a:t>/</a:t>
            </a:r>
            <a:r>
              <a:rPr lang="cs-CZ" dirty="0" err="1" smtClean="0"/>
              <a:t>issues</a:t>
            </a:r>
            <a:endParaRPr lang="cs-CZ" dirty="0" smtClean="0"/>
          </a:p>
          <a:p>
            <a:r>
              <a:rPr lang="cs-CZ" dirty="0" err="1" smtClean="0"/>
              <a:t>Topics</a:t>
            </a:r>
            <a:endParaRPr lang="cs-CZ" dirty="0" smtClean="0"/>
          </a:p>
          <a:p>
            <a:pPr lvl="1"/>
            <a:r>
              <a:rPr lang="cs-CZ" dirty="0" err="1"/>
              <a:t>C</a:t>
            </a:r>
            <a:r>
              <a:rPr lang="cs-CZ" dirty="0" err="1" smtClean="0"/>
              <a:t>onnecting</a:t>
            </a:r>
            <a:r>
              <a:rPr lang="cs-CZ" dirty="0" smtClean="0"/>
              <a:t> </a:t>
            </a:r>
            <a:r>
              <a:rPr lang="cs-CZ" dirty="0" err="1" smtClean="0"/>
              <a:t>internal-external</a:t>
            </a:r>
            <a:r>
              <a:rPr lang="cs-CZ" dirty="0" smtClean="0"/>
              <a:t> </a:t>
            </a:r>
            <a:r>
              <a:rPr lang="cs-CZ" dirty="0" err="1" smtClean="0"/>
              <a:t>threat</a:t>
            </a:r>
            <a:r>
              <a:rPr lang="cs-CZ" dirty="0" smtClean="0"/>
              <a:t> nexus</a:t>
            </a:r>
          </a:p>
          <a:p>
            <a:pPr lvl="1"/>
            <a:r>
              <a:rPr lang="cs-CZ" dirty="0" err="1" smtClean="0"/>
              <a:t>Glocalization</a:t>
            </a:r>
            <a:r>
              <a:rPr lang="cs-CZ" dirty="0" smtClean="0"/>
              <a:t>/</a:t>
            </a:r>
            <a:r>
              <a:rPr lang="cs-CZ" dirty="0" err="1" smtClean="0"/>
              <a:t>globalization</a:t>
            </a:r>
            <a:r>
              <a:rPr lang="cs-CZ" dirty="0" smtClean="0"/>
              <a:t> (CZ and EU </a:t>
            </a:r>
            <a:r>
              <a:rPr lang="cs-CZ" dirty="0" err="1" smtClean="0"/>
              <a:t>topics</a:t>
            </a:r>
            <a:r>
              <a:rPr lang="cs-CZ" dirty="0" smtClean="0"/>
              <a:t>)</a:t>
            </a:r>
          </a:p>
          <a:p>
            <a:pPr lvl="1"/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801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_PI_EN.potx" id="{E26F0616-3540-4FB1-9EF4-C5DE699DD8DD}" vid="{A3376F53-3FFD-4186-9000-BD46AFFEBD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Prezentace_PI_EN</Template>
  <TotalTime>344</TotalTime>
  <Words>431</Words>
  <Application>Microsoft Office PowerPoint</Application>
  <PresentationFormat>Širokoúhlá obrazovka</PresentationFormat>
  <Paragraphs>131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Wingdings</vt:lpstr>
      <vt:lpstr>Motiv Office</vt:lpstr>
      <vt:lpstr>Parliamentary diplomacy &amp; Parliamentary research service  - case of the Czech Republic</vt:lpstr>
      <vt:lpstr>Parliamentary Institute – scope of activities and structure</vt:lpstr>
      <vt:lpstr>Parliamentary diplomacy</vt:lpstr>
      <vt:lpstr>Delegations CoD to PA</vt:lpstr>
      <vt:lpstr>GoF within the IPU Delegation (CoD)</vt:lpstr>
      <vt:lpstr>Delegations/GoF CoD 1996–2019 – trends? </vt:lpstr>
      <vt:lpstr>Parliamentary research service for IR/IPC/PD</vt:lpstr>
    </vt:vector>
  </TitlesOfParts>
  <Company>Parlament CR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 Kuta</dc:creator>
  <cp:lastModifiedBy>Martin Kuta</cp:lastModifiedBy>
  <cp:revision>36</cp:revision>
  <dcterms:created xsi:type="dcterms:W3CDTF">2019-10-31T12:48:19Z</dcterms:created>
  <dcterms:modified xsi:type="dcterms:W3CDTF">2019-10-31T22:58:35Z</dcterms:modified>
</cp:coreProperties>
</file>