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handoutMasterIdLst>
    <p:handoutMasterId r:id="rId17"/>
  </p:handoutMasterIdLst>
  <p:sldIdLst>
    <p:sldId id="264" r:id="rId2"/>
    <p:sldId id="265" r:id="rId3"/>
    <p:sldId id="257" r:id="rId4"/>
    <p:sldId id="277" r:id="rId5"/>
    <p:sldId id="269" r:id="rId6"/>
    <p:sldId id="274" r:id="rId7"/>
    <p:sldId id="285" r:id="rId8"/>
    <p:sldId id="286" r:id="rId9"/>
    <p:sldId id="275" r:id="rId10"/>
    <p:sldId id="278" r:id="rId11"/>
    <p:sldId id="287" r:id="rId12"/>
    <p:sldId id="276" r:id="rId13"/>
    <p:sldId id="284" r:id="rId14"/>
    <p:sldId id="288" r:id="rId15"/>
    <p:sldId id="268" r:id="rId16"/>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6A3"/>
    <a:srgbClr val="5F9127"/>
    <a:srgbClr val="679E2A"/>
    <a:srgbClr val="218381"/>
    <a:srgbClr val="409EC4"/>
    <a:srgbClr val="33C1AD"/>
    <a:srgbClr val="57D3C1"/>
    <a:srgbClr val="47ABE3"/>
    <a:srgbClr val="90C9F4"/>
    <a:srgbClr val="B4C7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225" autoAdjust="0"/>
  </p:normalViewPr>
  <p:slideViewPr>
    <p:cSldViewPr>
      <p:cViewPr>
        <p:scale>
          <a:sx n="100" d="100"/>
          <a:sy n="100" d="100"/>
        </p:scale>
        <p:origin x="-30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6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pitchFamily="34" charset="0"/>
                <a:ea typeface="Gulim" pitchFamily="34" charset="-127"/>
              </a:defRPr>
            </a:lvl1pPr>
          </a:lstStyle>
          <a:p>
            <a:endParaRPr lang="en-US" altLang="ko-KR"/>
          </a:p>
        </p:txBody>
      </p:sp>
      <p:sp>
        <p:nvSpPr>
          <p:cNvPr id="77827"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pitchFamily="34" charset="0"/>
                <a:ea typeface="Gulim" pitchFamily="34" charset="-127"/>
              </a:defRPr>
            </a:lvl1pPr>
          </a:lstStyle>
          <a:p>
            <a:endParaRPr lang="en-US" altLang="ko-KR"/>
          </a:p>
        </p:txBody>
      </p:sp>
      <p:sp>
        <p:nvSpPr>
          <p:cNvPr id="77828"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pitchFamily="34" charset="0"/>
                <a:ea typeface="Gulim" pitchFamily="34" charset="-127"/>
              </a:defRPr>
            </a:lvl1pPr>
          </a:lstStyle>
          <a:p>
            <a:endParaRPr lang="en-US" altLang="ko-KR"/>
          </a:p>
        </p:txBody>
      </p:sp>
      <p:sp>
        <p:nvSpPr>
          <p:cNvPr id="77829"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itchFamily="34" charset="0"/>
                <a:ea typeface="Gulim" pitchFamily="34" charset="-127"/>
              </a:defRPr>
            </a:lvl1pPr>
          </a:lstStyle>
          <a:p>
            <a:fld id="{69F7843A-524D-4DAC-BE22-9A1405C4520E}" type="slidenum">
              <a:rPr lang="ko-KR" altLang="en-US"/>
              <a:pPr/>
              <a:t>‹#›</a:t>
            </a:fld>
            <a:endParaRPr lang="en-US" altLang="ko-KR"/>
          </a:p>
        </p:txBody>
      </p:sp>
    </p:spTree>
    <p:extLst>
      <p:ext uri="{BB962C8B-B14F-4D97-AF65-F5344CB8AC3E}">
        <p14:creationId xmlns="" xmlns:p14="http://schemas.microsoft.com/office/powerpoint/2010/main" val="30156264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bg bwMode="gray">
      <p:bgPr>
        <a:solidFill>
          <a:schemeClr val="bg1"/>
        </a:solidFill>
        <a:effectLst/>
      </p:bgPr>
    </p:bg>
    <p:spTree>
      <p:nvGrpSpPr>
        <p:cNvPr id="1" name=""/>
        <p:cNvGrpSpPr/>
        <p:nvPr/>
      </p:nvGrpSpPr>
      <p:grpSpPr>
        <a:xfrm>
          <a:off x="0" y="0"/>
          <a:ext cx="0" cy="0"/>
          <a:chOff x="0" y="0"/>
          <a:chExt cx="0" cy="0"/>
        </a:xfrm>
      </p:grpSpPr>
      <p:sp>
        <p:nvSpPr>
          <p:cNvPr id="13354" name="Rectangle 42"/>
          <p:cNvSpPr>
            <a:spLocks noChangeArrowheads="1"/>
          </p:cNvSpPr>
          <p:nvPr/>
        </p:nvSpPr>
        <p:spPr bwMode="ltGray">
          <a:xfrm>
            <a:off x="0" y="0"/>
            <a:ext cx="9144000" cy="4832350"/>
          </a:xfrm>
          <a:prstGeom prst="rect">
            <a:avLst/>
          </a:prstGeom>
          <a:solidFill>
            <a:schemeClr val="accent2"/>
          </a:solidFill>
          <a:ln w="9525">
            <a:noFill/>
            <a:miter lim="800000"/>
            <a:headEnd/>
            <a:tailEnd/>
          </a:ln>
          <a:effectLst/>
        </p:spPr>
        <p:txBody>
          <a:bodyPr wrap="none" anchor="ctr"/>
          <a:lstStyle/>
          <a:p>
            <a:endParaRPr lang="th-TH"/>
          </a:p>
        </p:txBody>
      </p:sp>
      <p:sp>
        <p:nvSpPr>
          <p:cNvPr id="13349" name="AutoShape 37"/>
          <p:cNvSpPr>
            <a:spLocks noChangeArrowheads="1"/>
          </p:cNvSpPr>
          <p:nvPr/>
        </p:nvSpPr>
        <p:spPr bwMode="ltGray">
          <a:xfrm flipH="1">
            <a:off x="2411413" y="4581525"/>
            <a:ext cx="863600" cy="503238"/>
          </a:xfrm>
          <a:prstGeom prst="homePlate">
            <a:avLst>
              <a:gd name="adj" fmla="val 42902"/>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endParaRPr lang="th-TH"/>
          </a:p>
        </p:txBody>
      </p:sp>
      <p:sp>
        <p:nvSpPr>
          <p:cNvPr id="13350" name="AutoShape 38"/>
          <p:cNvSpPr>
            <a:spLocks noChangeArrowheads="1"/>
          </p:cNvSpPr>
          <p:nvPr/>
        </p:nvSpPr>
        <p:spPr bwMode="ltGray">
          <a:xfrm flipH="1">
            <a:off x="2700338" y="4581525"/>
            <a:ext cx="719137" cy="503238"/>
          </a:xfrm>
          <a:prstGeom prst="homePlate">
            <a:avLst>
              <a:gd name="adj" fmla="val 35725"/>
            </a:avLst>
          </a:prstGeom>
          <a:gradFill rotWithShape="1">
            <a:gsLst>
              <a:gs pos="0">
                <a:schemeClr val="hlink">
                  <a:gamma/>
                  <a:shade val="46275"/>
                  <a:invGamma/>
                </a:schemeClr>
              </a:gs>
              <a:gs pos="100000">
                <a:schemeClr val="hlink"/>
              </a:gs>
            </a:gsLst>
            <a:lin ang="0" scaled="1"/>
          </a:gradFill>
          <a:ln w="9525">
            <a:noFill/>
            <a:miter lim="800000"/>
            <a:headEnd/>
            <a:tailEnd/>
          </a:ln>
          <a:effectLst/>
        </p:spPr>
        <p:txBody>
          <a:bodyPr wrap="none" anchor="ctr"/>
          <a:lstStyle/>
          <a:p>
            <a:endParaRPr lang="th-TH"/>
          </a:p>
        </p:txBody>
      </p:sp>
      <p:grpSp>
        <p:nvGrpSpPr>
          <p:cNvPr id="13356" name="Group 44"/>
          <p:cNvGrpSpPr>
            <a:grpSpLocks/>
          </p:cNvGrpSpPr>
          <p:nvPr/>
        </p:nvGrpSpPr>
        <p:grpSpPr bwMode="auto">
          <a:xfrm>
            <a:off x="2987675" y="4581525"/>
            <a:ext cx="6156325" cy="503238"/>
            <a:chOff x="1882" y="2886"/>
            <a:chExt cx="3878" cy="317"/>
          </a:xfrm>
        </p:grpSpPr>
        <p:sp>
          <p:nvSpPr>
            <p:cNvPr id="13352" name="Rectangle 40"/>
            <p:cNvSpPr>
              <a:spLocks noChangeArrowheads="1"/>
            </p:cNvSpPr>
            <p:nvPr/>
          </p:nvSpPr>
          <p:spPr bwMode="gray">
            <a:xfrm flipH="1">
              <a:off x="2147" y="2887"/>
              <a:ext cx="3613" cy="316"/>
            </a:xfrm>
            <a:prstGeom prst="rect">
              <a:avLst/>
            </a:prstGeom>
            <a:solidFill>
              <a:schemeClr val="accent1"/>
            </a:solidFill>
            <a:ln w="9525">
              <a:noFill/>
              <a:miter lim="800000"/>
              <a:headEnd/>
              <a:tailEnd/>
            </a:ln>
            <a:effectLst/>
          </p:spPr>
          <p:txBody>
            <a:bodyPr wrap="none" anchor="ctr"/>
            <a:lstStyle/>
            <a:p>
              <a:endParaRPr lang="th-TH"/>
            </a:p>
          </p:txBody>
        </p:sp>
        <p:sp>
          <p:nvSpPr>
            <p:cNvPr id="13353" name="AutoShape 41"/>
            <p:cNvSpPr>
              <a:spLocks noChangeArrowheads="1"/>
            </p:cNvSpPr>
            <p:nvPr/>
          </p:nvSpPr>
          <p:spPr bwMode="gray">
            <a:xfrm flipH="1">
              <a:off x="1882" y="2886"/>
              <a:ext cx="411" cy="316"/>
            </a:xfrm>
            <a:prstGeom prst="homePlate">
              <a:avLst>
                <a:gd name="adj" fmla="val 32516"/>
              </a:avLst>
            </a:prstGeom>
            <a:solidFill>
              <a:schemeClr val="accent1"/>
            </a:solidFill>
            <a:ln w="9525">
              <a:noFill/>
              <a:miter lim="800000"/>
              <a:headEnd/>
              <a:tailEnd/>
            </a:ln>
            <a:effectLst/>
          </p:spPr>
          <p:txBody>
            <a:bodyPr wrap="none" anchor="ctr"/>
            <a:lstStyle/>
            <a:p>
              <a:endParaRPr lang="th-TH"/>
            </a:p>
          </p:txBody>
        </p:sp>
      </p:grpSp>
      <p:sp>
        <p:nvSpPr>
          <p:cNvPr id="13333" name="Rectangle 21"/>
          <p:cNvSpPr>
            <a:spLocks noGrp="1" noChangeArrowheads="1"/>
          </p:cNvSpPr>
          <p:nvPr>
            <p:ph type="ctrTitle" sz="quarter"/>
          </p:nvPr>
        </p:nvSpPr>
        <p:spPr>
          <a:xfrm>
            <a:off x="2843213" y="2349500"/>
            <a:ext cx="6300787" cy="1944688"/>
          </a:xfrm>
          <a:effectLst>
            <a:outerShdw dist="35921" dir="2700000" algn="ctr" rotWithShape="0">
              <a:schemeClr val="tx1"/>
            </a:outerShdw>
          </a:effectLst>
        </p:spPr>
        <p:txBody>
          <a:bodyPr/>
          <a:lstStyle>
            <a:lvl1pPr algn="l">
              <a:defRPr sz="5400">
                <a:solidFill>
                  <a:schemeClr val="bg1"/>
                </a:solidFill>
              </a:defRPr>
            </a:lvl1pPr>
          </a:lstStyle>
          <a:p>
            <a:r>
              <a:rPr lang="th-TH" altLang="ko-KR" smtClean="0"/>
              <a:t>คลิกเพื่อแก้ไขลักษณะชื่อเรื่องต้นแบบ</a:t>
            </a:r>
            <a:endParaRPr lang="en-US" altLang="ko-KR"/>
          </a:p>
        </p:txBody>
      </p:sp>
      <p:sp>
        <p:nvSpPr>
          <p:cNvPr id="13334" name="Rectangle 22"/>
          <p:cNvSpPr>
            <a:spLocks noGrp="1" noChangeArrowheads="1"/>
          </p:cNvSpPr>
          <p:nvPr>
            <p:ph type="subTitle" sz="quarter" idx="1"/>
          </p:nvPr>
        </p:nvSpPr>
        <p:spPr bwMode="white">
          <a:xfrm>
            <a:off x="3348038" y="4581525"/>
            <a:ext cx="5795962" cy="376238"/>
          </a:xfrm>
        </p:spPr>
        <p:txBody>
          <a:bodyPr/>
          <a:lstStyle>
            <a:lvl1pPr marL="0" indent="0">
              <a:buFont typeface="Wingdings" pitchFamily="2" charset="2"/>
              <a:buNone/>
              <a:defRPr sz="2400">
                <a:solidFill>
                  <a:schemeClr val="tx1"/>
                </a:solidFill>
              </a:defRPr>
            </a:lvl1pPr>
          </a:lstStyle>
          <a:p>
            <a:r>
              <a:rPr lang="th-TH" altLang="ko-KR" smtClean="0"/>
              <a:t>คลิกเพื่อแก้ไขลักษณะชื่อเรื่องรองต้นแบบ</a:t>
            </a:r>
            <a:endParaRPr lang="en-US" altLang="ko-KR"/>
          </a:p>
        </p:txBody>
      </p:sp>
      <p:sp>
        <p:nvSpPr>
          <p:cNvPr id="13335" name="Rectangle 23"/>
          <p:cNvSpPr>
            <a:spLocks noGrp="1" noChangeArrowheads="1"/>
          </p:cNvSpPr>
          <p:nvPr>
            <p:ph type="dt" sz="quarter" idx="2"/>
          </p:nvPr>
        </p:nvSpPr>
        <p:spPr bwMode="black">
          <a:xfrm>
            <a:off x="457200" y="6553200"/>
            <a:ext cx="2133600" cy="152400"/>
          </a:xfrm>
        </p:spPr>
        <p:txBody>
          <a:bodyPr/>
          <a:lstStyle>
            <a:lvl1pPr>
              <a:defRPr sz="1400">
                <a:latin typeface="Times New Roman" pitchFamily="18" charset="0"/>
              </a:defRPr>
            </a:lvl1pPr>
          </a:lstStyle>
          <a:p>
            <a:endParaRPr lang="en-US" altLang="ko-KR"/>
          </a:p>
        </p:txBody>
      </p:sp>
      <p:sp>
        <p:nvSpPr>
          <p:cNvPr id="13336" name="Rectangle 24"/>
          <p:cNvSpPr>
            <a:spLocks noGrp="1" noChangeArrowheads="1"/>
          </p:cNvSpPr>
          <p:nvPr>
            <p:ph type="ftr" sz="quarter" idx="3"/>
          </p:nvPr>
        </p:nvSpPr>
        <p:spPr bwMode="black">
          <a:xfrm>
            <a:off x="3124200" y="6553200"/>
            <a:ext cx="2895600" cy="152400"/>
          </a:xfrm>
        </p:spPr>
        <p:txBody>
          <a:bodyPr/>
          <a:lstStyle>
            <a:lvl1pPr algn="ctr">
              <a:defRPr sz="1400">
                <a:latin typeface="Times New Roman" pitchFamily="18" charset="0"/>
              </a:defRPr>
            </a:lvl1pPr>
          </a:lstStyle>
          <a:p>
            <a:endParaRPr lang="en-US" altLang="ko-KR"/>
          </a:p>
        </p:txBody>
      </p:sp>
      <p:sp>
        <p:nvSpPr>
          <p:cNvPr id="13337" name="Rectangle 25"/>
          <p:cNvSpPr>
            <a:spLocks noGrp="1" noChangeArrowheads="1"/>
          </p:cNvSpPr>
          <p:nvPr>
            <p:ph type="sldNum" sz="quarter" idx="4"/>
          </p:nvPr>
        </p:nvSpPr>
        <p:spPr bwMode="black">
          <a:xfrm>
            <a:off x="6553200" y="6553200"/>
            <a:ext cx="2133600" cy="152400"/>
          </a:xfrm>
        </p:spPr>
        <p:txBody>
          <a:bodyPr/>
          <a:lstStyle>
            <a:lvl1pPr algn="r">
              <a:defRPr sz="1400">
                <a:latin typeface="Times New Roman" pitchFamily="18" charset="0"/>
              </a:defRPr>
            </a:lvl1pPr>
          </a:lstStyle>
          <a:p>
            <a:fld id="{EAC71567-06DD-4800-8111-1977209C9017}" type="slidenum">
              <a:rPr lang="ko-KR" altLang="en-US"/>
              <a:pPr/>
              <a:t>‹#›</a:t>
            </a:fld>
            <a:endParaRPr lang="en-US" altLang="ko-KR"/>
          </a:p>
        </p:txBody>
      </p:sp>
      <p:sp>
        <p:nvSpPr>
          <p:cNvPr id="13348" name="Text Box 36"/>
          <p:cNvSpPr txBox="1">
            <a:spLocks noChangeArrowheads="1"/>
          </p:cNvSpPr>
          <p:nvPr/>
        </p:nvSpPr>
        <p:spPr bwMode="white">
          <a:xfrm>
            <a:off x="381000" y="249238"/>
            <a:ext cx="1465263" cy="579437"/>
          </a:xfrm>
          <a:prstGeom prst="rect">
            <a:avLst/>
          </a:prstGeom>
          <a:noFill/>
          <a:ln w="9525">
            <a:noFill/>
            <a:miter lim="800000"/>
            <a:headEnd/>
            <a:tailEnd/>
          </a:ln>
          <a:effectLst/>
        </p:spPr>
        <p:txBody>
          <a:bodyPr wrap="none">
            <a:spAutoFit/>
          </a:bodyPr>
          <a:lstStyle/>
          <a:p>
            <a:r>
              <a:rPr lang="en-US" altLang="ko-KR" sz="3200" b="1">
                <a:solidFill>
                  <a:schemeClr val="bg1"/>
                </a:solidFill>
                <a:latin typeface="Verdana" pitchFamily="34" charset="0"/>
                <a:ea typeface="Gulim" pitchFamily="34" charset="-127"/>
              </a:rPr>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p:txBody>
          <a:bodyPr/>
          <a:lstStyle>
            <a:lvl1pPr>
              <a:defRPr/>
            </a:lvl1pPr>
          </a:lstStyle>
          <a:p>
            <a:fld id="{F040975D-4CD2-46ED-9DBC-3FE7D01BB952}" type="slidenum">
              <a:rPr lang="ko-KR" altLang="en-US"/>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69088" y="115888"/>
            <a:ext cx="2017712" cy="6208712"/>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611188" y="115888"/>
            <a:ext cx="5905500" cy="6208712"/>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p:txBody>
          <a:bodyPr/>
          <a:lstStyle>
            <a:lvl1pPr>
              <a:defRPr/>
            </a:lvl1pPr>
          </a:lstStyle>
          <a:p>
            <a:fld id="{07506659-EA92-4166-9425-C4D354507778}" type="slidenum">
              <a:rPr lang="ko-KR" altLang="en-US"/>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ชื่อเรื่องและตาราง">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11188" y="115888"/>
            <a:ext cx="7632700" cy="609600"/>
          </a:xfrm>
        </p:spPr>
        <p:txBody>
          <a:bodyPr/>
          <a:lstStyle/>
          <a:p>
            <a:r>
              <a:rPr lang="th-TH" smtClean="0"/>
              <a:t>คลิกเพื่อแก้ไขลักษณะชื่อเรื่องต้นแบบ</a:t>
            </a:r>
            <a:endParaRPr lang="th-TH"/>
          </a:p>
        </p:txBody>
      </p:sp>
      <p:sp>
        <p:nvSpPr>
          <p:cNvPr id="3" name="ตัวยึดตาราง 2"/>
          <p:cNvSpPr>
            <a:spLocks noGrp="1"/>
          </p:cNvSpPr>
          <p:nvPr>
            <p:ph type="tbl" idx="1"/>
          </p:nvPr>
        </p:nvSpPr>
        <p:spPr>
          <a:xfrm>
            <a:off x="611188" y="1052513"/>
            <a:ext cx="8075612" cy="5272087"/>
          </a:xfrm>
        </p:spPr>
        <p:txBody>
          <a:bodyPr/>
          <a:lstStyle/>
          <a:p>
            <a:r>
              <a:rPr lang="th-TH" smtClean="0"/>
              <a:t>คลิกไอคอนเพื่อเพิ่มตาราง</a:t>
            </a:r>
            <a:endParaRPr lang="th-TH"/>
          </a:p>
        </p:txBody>
      </p:sp>
      <p:sp>
        <p:nvSpPr>
          <p:cNvPr id="4" name="ตัวยึดวันที่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a:xfrm>
            <a:off x="5943600" y="6477000"/>
            <a:ext cx="3048000" cy="304800"/>
          </a:xfrm>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a:xfrm>
            <a:off x="3276600" y="6477000"/>
            <a:ext cx="2133600" cy="304800"/>
          </a:xfrm>
        </p:spPr>
        <p:txBody>
          <a:bodyPr/>
          <a:lstStyle>
            <a:lvl1pPr>
              <a:defRPr/>
            </a:lvl1pPr>
          </a:lstStyle>
          <a:p>
            <a:fld id="{1B22DA32-278C-4438-8CBF-C50197311EEF}" type="slidenum">
              <a:rPr lang="ko-KR" altLang="en-US"/>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ชื่อเรื่อง เนื้อหา 2 ส่วน และ 1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11188" y="115888"/>
            <a:ext cx="7632700" cy="609600"/>
          </a:xfrm>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quarter" idx="1"/>
          </p:nvPr>
        </p:nvSpPr>
        <p:spPr>
          <a:xfrm>
            <a:off x="611188" y="1052513"/>
            <a:ext cx="3960812" cy="255905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611188" y="3763963"/>
            <a:ext cx="3960812" cy="2560637"/>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half" idx="3"/>
          </p:nvPr>
        </p:nvSpPr>
        <p:spPr>
          <a:xfrm>
            <a:off x="4724400" y="1052513"/>
            <a:ext cx="3962400" cy="5272087"/>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วันที่ 5"/>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7" name="ตัวยึดท้ายกระดาษ 6"/>
          <p:cNvSpPr>
            <a:spLocks noGrp="1"/>
          </p:cNvSpPr>
          <p:nvPr>
            <p:ph type="ftr" sz="quarter" idx="11"/>
          </p:nvPr>
        </p:nvSpPr>
        <p:spPr>
          <a:xfrm>
            <a:off x="5943600" y="6477000"/>
            <a:ext cx="3048000" cy="304800"/>
          </a:xfrm>
        </p:spPr>
        <p:txBody>
          <a:bodyPr/>
          <a:lstStyle>
            <a:lvl1pPr>
              <a:defRPr/>
            </a:lvl1pPr>
          </a:lstStyle>
          <a:p>
            <a:r>
              <a:rPr lang="en-US" altLang="ko-KR"/>
              <a:t>Company Logo</a:t>
            </a:r>
          </a:p>
        </p:txBody>
      </p:sp>
      <p:sp>
        <p:nvSpPr>
          <p:cNvPr id="8" name="ตัวยึดหมายเลขภาพนิ่ง 7"/>
          <p:cNvSpPr>
            <a:spLocks noGrp="1"/>
          </p:cNvSpPr>
          <p:nvPr>
            <p:ph type="sldNum" sz="quarter" idx="12"/>
          </p:nvPr>
        </p:nvSpPr>
        <p:spPr>
          <a:xfrm>
            <a:off x="3276600" y="6477000"/>
            <a:ext cx="2133600" cy="304800"/>
          </a:xfrm>
        </p:spPr>
        <p:txBody>
          <a:bodyPr/>
          <a:lstStyle>
            <a:lvl1pPr>
              <a:defRPr/>
            </a:lvl1pPr>
          </a:lstStyle>
          <a:p>
            <a:fld id="{3C1E5A1F-2A37-4341-8CEE-59B18B23F511}" type="slidenum">
              <a:rPr lang="ko-KR" altLang="en-US"/>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ชื่อเรื่องและแผนภูมิ">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11188" y="115888"/>
            <a:ext cx="7632700" cy="609600"/>
          </a:xfrm>
        </p:spPr>
        <p:txBody>
          <a:bodyPr/>
          <a:lstStyle/>
          <a:p>
            <a:r>
              <a:rPr lang="th-TH" smtClean="0"/>
              <a:t>คลิกเพื่อแก้ไขลักษณะชื่อเรื่องต้นแบบ</a:t>
            </a:r>
            <a:endParaRPr lang="th-TH"/>
          </a:p>
        </p:txBody>
      </p:sp>
      <p:sp>
        <p:nvSpPr>
          <p:cNvPr id="3" name="ตัวยึดแผนภูมิ 2"/>
          <p:cNvSpPr>
            <a:spLocks noGrp="1"/>
          </p:cNvSpPr>
          <p:nvPr>
            <p:ph type="chart" idx="1"/>
          </p:nvPr>
        </p:nvSpPr>
        <p:spPr>
          <a:xfrm>
            <a:off x="611188" y="1052513"/>
            <a:ext cx="8075612" cy="5272087"/>
          </a:xfrm>
        </p:spPr>
        <p:txBody>
          <a:bodyPr/>
          <a:lstStyle/>
          <a:p>
            <a:r>
              <a:rPr lang="th-TH" smtClean="0"/>
              <a:t>คลิกไอคอนเพื่อเพิ่มแผนภูมิ</a:t>
            </a:r>
            <a:endParaRPr lang="th-TH"/>
          </a:p>
        </p:txBody>
      </p:sp>
      <p:sp>
        <p:nvSpPr>
          <p:cNvPr id="4" name="ตัวยึดวันที่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a:xfrm>
            <a:off x="5943600" y="6477000"/>
            <a:ext cx="3048000" cy="304800"/>
          </a:xfrm>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a:xfrm>
            <a:off x="3276600" y="6477000"/>
            <a:ext cx="2133600" cy="304800"/>
          </a:xfrm>
        </p:spPr>
        <p:txBody>
          <a:bodyPr/>
          <a:lstStyle>
            <a:lvl1pPr>
              <a:defRPr/>
            </a:lvl1pPr>
          </a:lstStyle>
          <a:p>
            <a:fld id="{8D21A2C5-2737-4BD3-AFA2-117E646FD1A3}" type="slidenum">
              <a:rPr lang="ko-KR" altLang="en-US"/>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611188" y="115888"/>
            <a:ext cx="8075612" cy="6208712"/>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ตัวยึดวันที่ 2"/>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4" name="ตัวยึดท้ายกระดาษ 3"/>
          <p:cNvSpPr>
            <a:spLocks noGrp="1"/>
          </p:cNvSpPr>
          <p:nvPr>
            <p:ph type="ftr" sz="quarter" idx="11"/>
          </p:nvPr>
        </p:nvSpPr>
        <p:spPr>
          <a:xfrm>
            <a:off x="5943600" y="6477000"/>
            <a:ext cx="3048000" cy="304800"/>
          </a:xfrm>
        </p:spPr>
        <p:txBody>
          <a:bodyPr/>
          <a:lstStyle>
            <a:lvl1pPr>
              <a:defRPr/>
            </a:lvl1pPr>
          </a:lstStyle>
          <a:p>
            <a:r>
              <a:rPr lang="en-US" altLang="ko-KR"/>
              <a:t>Company Logo</a:t>
            </a:r>
          </a:p>
        </p:txBody>
      </p:sp>
      <p:sp>
        <p:nvSpPr>
          <p:cNvPr id="5" name="ตัวยึดหมายเลขภาพนิ่ง 4"/>
          <p:cNvSpPr>
            <a:spLocks noGrp="1"/>
          </p:cNvSpPr>
          <p:nvPr>
            <p:ph type="sldNum" sz="quarter" idx="12"/>
          </p:nvPr>
        </p:nvSpPr>
        <p:spPr>
          <a:xfrm>
            <a:off x="3276600" y="6477000"/>
            <a:ext cx="2133600" cy="304800"/>
          </a:xfrm>
        </p:spPr>
        <p:txBody>
          <a:bodyPr/>
          <a:lstStyle>
            <a:lvl1pPr>
              <a:defRPr/>
            </a:lvl1pPr>
          </a:lstStyle>
          <a:p>
            <a:fld id="{FB625EC6-461B-420E-9C6D-827A083F398A}" type="slidenum">
              <a:rPr lang="ko-KR" altLang="en-US"/>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p:txBody>
          <a:bodyPr/>
          <a:lstStyle>
            <a:lvl1pPr>
              <a:defRPr/>
            </a:lvl1pPr>
          </a:lstStyle>
          <a:p>
            <a:fld id="{906E6EAD-C2FE-483B-818D-711A68EFF00D}" type="slidenum">
              <a:rPr lang="ko-KR" altLang="en-US"/>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r>
              <a:rPr lang="en-US" altLang="ko-KR"/>
              <a:t>www.themegallery.com</a:t>
            </a:r>
          </a:p>
        </p:txBody>
      </p:sp>
      <p:sp>
        <p:nvSpPr>
          <p:cNvPr id="5" name="ตัวยึดท้ายกระดาษ 4"/>
          <p:cNvSpPr>
            <a:spLocks noGrp="1"/>
          </p:cNvSpPr>
          <p:nvPr>
            <p:ph type="ftr" sz="quarter" idx="11"/>
          </p:nvPr>
        </p:nvSpPr>
        <p:spPr/>
        <p:txBody>
          <a:bodyPr/>
          <a:lstStyle>
            <a:lvl1pPr>
              <a:defRPr/>
            </a:lvl1pPr>
          </a:lstStyle>
          <a:p>
            <a:r>
              <a:rPr lang="en-US" altLang="ko-KR"/>
              <a:t>Company Logo</a:t>
            </a:r>
          </a:p>
        </p:txBody>
      </p:sp>
      <p:sp>
        <p:nvSpPr>
          <p:cNvPr id="6" name="ตัวยึดหมายเลขภาพนิ่ง 5"/>
          <p:cNvSpPr>
            <a:spLocks noGrp="1"/>
          </p:cNvSpPr>
          <p:nvPr>
            <p:ph type="sldNum" sz="quarter" idx="12"/>
          </p:nvPr>
        </p:nvSpPr>
        <p:spPr/>
        <p:txBody>
          <a:bodyPr/>
          <a:lstStyle>
            <a:lvl1pPr>
              <a:defRPr/>
            </a:lvl1pPr>
          </a:lstStyle>
          <a:p>
            <a:fld id="{245E9931-AAD9-41C6-9F83-403D42567CF5}" type="slidenum">
              <a:rPr lang="ko-KR" altLang="en-US"/>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11188" y="1052513"/>
            <a:ext cx="3960812" cy="5272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724400" y="1052513"/>
            <a:ext cx="3962400" cy="5272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r>
              <a:rPr lang="en-US" altLang="ko-KR"/>
              <a:t>www.themegallery.com</a:t>
            </a:r>
          </a:p>
        </p:txBody>
      </p:sp>
      <p:sp>
        <p:nvSpPr>
          <p:cNvPr id="6" name="ตัวยึดท้ายกระดาษ 5"/>
          <p:cNvSpPr>
            <a:spLocks noGrp="1"/>
          </p:cNvSpPr>
          <p:nvPr>
            <p:ph type="ftr" sz="quarter" idx="11"/>
          </p:nvPr>
        </p:nvSpPr>
        <p:spPr/>
        <p:txBody>
          <a:bodyPr/>
          <a:lstStyle>
            <a:lvl1pPr>
              <a:defRPr/>
            </a:lvl1pPr>
          </a:lstStyle>
          <a:p>
            <a:r>
              <a:rPr lang="en-US" altLang="ko-KR"/>
              <a:t>Company Logo</a:t>
            </a:r>
          </a:p>
        </p:txBody>
      </p:sp>
      <p:sp>
        <p:nvSpPr>
          <p:cNvPr id="7" name="ตัวยึดหมายเลขภาพนิ่ง 6"/>
          <p:cNvSpPr>
            <a:spLocks noGrp="1"/>
          </p:cNvSpPr>
          <p:nvPr>
            <p:ph type="sldNum" sz="quarter" idx="12"/>
          </p:nvPr>
        </p:nvSpPr>
        <p:spPr/>
        <p:txBody>
          <a:bodyPr/>
          <a:lstStyle>
            <a:lvl1pPr>
              <a:defRPr/>
            </a:lvl1pPr>
          </a:lstStyle>
          <a:p>
            <a:fld id="{1C5C5BC0-C0ED-4BE9-BAA8-60EE9C1A3CE9}" type="slidenum">
              <a:rPr lang="ko-KR" altLang="en-US"/>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r>
              <a:rPr lang="en-US" altLang="ko-KR"/>
              <a:t>www.themegallery.com</a:t>
            </a:r>
          </a:p>
        </p:txBody>
      </p:sp>
      <p:sp>
        <p:nvSpPr>
          <p:cNvPr id="8" name="ตัวยึดท้ายกระดาษ 7"/>
          <p:cNvSpPr>
            <a:spLocks noGrp="1"/>
          </p:cNvSpPr>
          <p:nvPr>
            <p:ph type="ftr" sz="quarter" idx="11"/>
          </p:nvPr>
        </p:nvSpPr>
        <p:spPr/>
        <p:txBody>
          <a:bodyPr/>
          <a:lstStyle>
            <a:lvl1pPr>
              <a:defRPr/>
            </a:lvl1pPr>
          </a:lstStyle>
          <a:p>
            <a:r>
              <a:rPr lang="en-US" altLang="ko-KR"/>
              <a:t>Company Logo</a:t>
            </a:r>
          </a:p>
        </p:txBody>
      </p:sp>
      <p:sp>
        <p:nvSpPr>
          <p:cNvPr id="9" name="ตัวยึดหมายเลขภาพนิ่ง 8"/>
          <p:cNvSpPr>
            <a:spLocks noGrp="1"/>
          </p:cNvSpPr>
          <p:nvPr>
            <p:ph type="sldNum" sz="quarter" idx="12"/>
          </p:nvPr>
        </p:nvSpPr>
        <p:spPr/>
        <p:txBody>
          <a:bodyPr/>
          <a:lstStyle>
            <a:lvl1pPr>
              <a:defRPr/>
            </a:lvl1pPr>
          </a:lstStyle>
          <a:p>
            <a:fld id="{9543B1A0-7F46-41AC-9084-2E4D6656A832}" type="slidenum">
              <a:rPr lang="ko-KR" altLang="en-US"/>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r>
              <a:rPr lang="en-US" altLang="ko-KR"/>
              <a:t>www.themegallery.com</a:t>
            </a:r>
          </a:p>
        </p:txBody>
      </p:sp>
      <p:sp>
        <p:nvSpPr>
          <p:cNvPr id="4" name="ตัวยึดท้ายกระดาษ 3"/>
          <p:cNvSpPr>
            <a:spLocks noGrp="1"/>
          </p:cNvSpPr>
          <p:nvPr>
            <p:ph type="ftr" sz="quarter" idx="11"/>
          </p:nvPr>
        </p:nvSpPr>
        <p:spPr/>
        <p:txBody>
          <a:bodyPr/>
          <a:lstStyle>
            <a:lvl1pPr>
              <a:defRPr/>
            </a:lvl1pPr>
          </a:lstStyle>
          <a:p>
            <a:r>
              <a:rPr lang="en-US" altLang="ko-KR"/>
              <a:t>Company Logo</a:t>
            </a:r>
          </a:p>
        </p:txBody>
      </p:sp>
      <p:sp>
        <p:nvSpPr>
          <p:cNvPr id="5" name="ตัวยึดหมายเลขภาพนิ่ง 4"/>
          <p:cNvSpPr>
            <a:spLocks noGrp="1"/>
          </p:cNvSpPr>
          <p:nvPr>
            <p:ph type="sldNum" sz="quarter" idx="12"/>
          </p:nvPr>
        </p:nvSpPr>
        <p:spPr/>
        <p:txBody>
          <a:bodyPr/>
          <a:lstStyle>
            <a:lvl1pPr>
              <a:defRPr/>
            </a:lvl1pPr>
          </a:lstStyle>
          <a:p>
            <a:fld id="{20D1BE42-B335-4403-BB07-CD436821B7DD}" type="slidenum">
              <a:rPr lang="ko-KR" altLang="en-US"/>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r>
              <a:rPr lang="en-US" altLang="ko-KR"/>
              <a:t>www.themegallery.com</a:t>
            </a:r>
          </a:p>
        </p:txBody>
      </p:sp>
      <p:sp>
        <p:nvSpPr>
          <p:cNvPr id="3" name="ตัวยึดท้ายกระดาษ 2"/>
          <p:cNvSpPr>
            <a:spLocks noGrp="1"/>
          </p:cNvSpPr>
          <p:nvPr>
            <p:ph type="ftr" sz="quarter" idx="11"/>
          </p:nvPr>
        </p:nvSpPr>
        <p:spPr/>
        <p:txBody>
          <a:bodyPr/>
          <a:lstStyle>
            <a:lvl1pPr>
              <a:defRPr/>
            </a:lvl1pPr>
          </a:lstStyle>
          <a:p>
            <a:r>
              <a:rPr lang="en-US" altLang="ko-KR"/>
              <a:t>Company Logo</a:t>
            </a:r>
          </a:p>
        </p:txBody>
      </p:sp>
      <p:sp>
        <p:nvSpPr>
          <p:cNvPr id="4" name="ตัวยึดหมายเลขภาพนิ่ง 3"/>
          <p:cNvSpPr>
            <a:spLocks noGrp="1"/>
          </p:cNvSpPr>
          <p:nvPr>
            <p:ph type="sldNum" sz="quarter" idx="12"/>
          </p:nvPr>
        </p:nvSpPr>
        <p:spPr/>
        <p:txBody>
          <a:bodyPr/>
          <a:lstStyle>
            <a:lvl1pPr>
              <a:defRPr/>
            </a:lvl1pPr>
          </a:lstStyle>
          <a:p>
            <a:fld id="{6BB3AE01-F265-43D9-91B5-7F8BBAE3AC97}" type="slidenum">
              <a:rPr lang="ko-KR" altLang="en-US"/>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r>
              <a:rPr lang="en-US" altLang="ko-KR"/>
              <a:t>www.themegallery.com</a:t>
            </a:r>
          </a:p>
        </p:txBody>
      </p:sp>
      <p:sp>
        <p:nvSpPr>
          <p:cNvPr id="6" name="ตัวยึดท้ายกระดาษ 5"/>
          <p:cNvSpPr>
            <a:spLocks noGrp="1"/>
          </p:cNvSpPr>
          <p:nvPr>
            <p:ph type="ftr" sz="quarter" idx="11"/>
          </p:nvPr>
        </p:nvSpPr>
        <p:spPr/>
        <p:txBody>
          <a:bodyPr/>
          <a:lstStyle>
            <a:lvl1pPr>
              <a:defRPr/>
            </a:lvl1pPr>
          </a:lstStyle>
          <a:p>
            <a:r>
              <a:rPr lang="en-US" altLang="ko-KR"/>
              <a:t>Company Logo</a:t>
            </a:r>
          </a:p>
        </p:txBody>
      </p:sp>
      <p:sp>
        <p:nvSpPr>
          <p:cNvPr id="7" name="ตัวยึดหมายเลขภาพนิ่ง 6"/>
          <p:cNvSpPr>
            <a:spLocks noGrp="1"/>
          </p:cNvSpPr>
          <p:nvPr>
            <p:ph type="sldNum" sz="quarter" idx="12"/>
          </p:nvPr>
        </p:nvSpPr>
        <p:spPr/>
        <p:txBody>
          <a:bodyPr/>
          <a:lstStyle>
            <a:lvl1pPr>
              <a:defRPr/>
            </a:lvl1pPr>
          </a:lstStyle>
          <a:p>
            <a:fld id="{338DB226-D14C-49AD-BC38-9AF234BDA377}" type="slidenum">
              <a:rPr lang="ko-KR" altLang="en-US"/>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r>
              <a:rPr lang="en-US" altLang="ko-KR"/>
              <a:t>www.themegallery.com</a:t>
            </a:r>
          </a:p>
        </p:txBody>
      </p:sp>
      <p:sp>
        <p:nvSpPr>
          <p:cNvPr id="6" name="ตัวยึดท้ายกระดาษ 5"/>
          <p:cNvSpPr>
            <a:spLocks noGrp="1"/>
          </p:cNvSpPr>
          <p:nvPr>
            <p:ph type="ftr" sz="quarter" idx="11"/>
          </p:nvPr>
        </p:nvSpPr>
        <p:spPr/>
        <p:txBody>
          <a:bodyPr/>
          <a:lstStyle>
            <a:lvl1pPr>
              <a:defRPr/>
            </a:lvl1pPr>
          </a:lstStyle>
          <a:p>
            <a:r>
              <a:rPr lang="en-US" altLang="ko-KR"/>
              <a:t>Company Logo</a:t>
            </a:r>
          </a:p>
        </p:txBody>
      </p:sp>
      <p:sp>
        <p:nvSpPr>
          <p:cNvPr id="7" name="ตัวยึดหมายเลขภาพนิ่ง 6"/>
          <p:cNvSpPr>
            <a:spLocks noGrp="1"/>
          </p:cNvSpPr>
          <p:nvPr>
            <p:ph type="sldNum" sz="quarter" idx="12"/>
          </p:nvPr>
        </p:nvSpPr>
        <p:spPr/>
        <p:txBody>
          <a:bodyPr/>
          <a:lstStyle>
            <a:lvl1pPr>
              <a:defRPr/>
            </a:lvl1pPr>
          </a:lstStyle>
          <a:p>
            <a:fld id="{70CA021C-6331-4BFC-9D0E-EB058F27C44B}" type="slidenum">
              <a:rPr lang="ko-KR" altLang="en-US"/>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2324" name="Rectangle 36"/>
          <p:cNvSpPr>
            <a:spLocks noChangeArrowheads="1"/>
          </p:cNvSpPr>
          <p:nvPr/>
        </p:nvSpPr>
        <p:spPr bwMode="ltGray">
          <a:xfrm>
            <a:off x="8859838" y="0"/>
            <a:ext cx="284162" cy="68580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th-TH"/>
          </a:p>
        </p:txBody>
      </p:sp>
      <p:sp>
        <p:nvSpPr>
          <p:cNvPr id="12310" name="Rectangle 22"/>
          <p:cNvSpPr>
            <a:spLocks noGrp="1" noChangeArrowheads="1"/>
          </p:cNvSpPr>
          <p:nvPr>
            <p:ph type="body" idx="1"/>
          </p:nvPr>
        </p:nvSpPr>
        <p:spPr bwMode="auto">
          <a:xfrm>
            <a:off x="611188" y="1052513"/>
            <a:ext cx="8075612" cy="5272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altLang="ko-KR" smtClean="0"/>
              <a:t>คลิกเพื่อแก้ไขลักษณะของข้อความต้นแบบ</a:t>
            </a:r>
          </a:p>
          <a:p>
            <a:pPr lvl="1"/>
            <a:r>
              <a:rPr lang="th-TH" altLang="ko-KR" smtClean="0"/>
              <a:t>ระดับที่สอง</a:t>
            </a:r>
          </a:p>
          <a:p>
            <a:pPr lvl="2"/>
            <a:r>
              <a:rPr lang="th-TH" altLang="ko-KR" smtClean="0"/>
              <a:t>ระดับที่สาม</a:t>
            </a:r>
          </a:p>
          <a:p>
            <a:pPr lvl="3"/>
            <a:r>
              <a:rPr lang="th-TH" altLang="ko-KR" smtClean="0"/>
              <a:t>ระดับที่สี่</a:t>
            </a:r>
          </a:p>
          <a:p>
            <a:pPr lvl="4"/>
            <a:r>
              <a:rPr lang="th-TH" altLang="ko-KR" smtClean="0"/>
              <a:t>ระดับที่ห้า</a:t>
            </a:r>
            <a:endParaRPr lang="en-US" altLang="ko-KR" smtClean="0"/>
          </a:p>
        </p:txBody>
      </p:sp>
      <p:sp>
        <p:nvSpPr>
          <p:cNvPr id="12311" name="Rectangle 23"/>
          <p:cNvSpPr>
            <a:spLocks noGrp="1" noChangeArrowheads="1"/>
          </p:cNvSpPr>
          <p:nvPr>
            <p:ph type="dt" sz="half" idx="2"/>
          </p:nvPr>
        </p:nvSpPr>
        <p:spPr bwMode="auto">
          <a:xfrm>
            <a:off x="228600" y="6477000"/>
            <a:ext cx="26130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outerShdw blurRad="38100" dist="38100" dir="2700000" algn="tl">
                    <a:srgbClr val="C0C0C0"/>
                  </a:outerShdw>
                </a:effectLst>
                <a:latin typeface="+mn-lt"/>
                <a:ea typeface="Gulim" pitchFamily="34" charset="-127"/>
              </a:defRPr>
            </a:lvl1pPr>
          </a:lstStyle>
          <a:p>
            <a:r>
              <a:rPr lang="en-US" altLang="ko-KR"/>
              <a:t>www.themegallery.com</a:t>
            </a:r>
          </a:p>
        </p:txBody>
      </p:sp>
      <p:sp>
        <p:nvSpPr>
          <p:cNvPr id="12312" name="Rectangle 24"/>
          <p:cNvSpPr>
            <a:spLocks noGrp="1" noChangeArrowheads="1"/>
          </p:cNvSpPr>
          <p:nvPr>
            <p:ph type="ftr" sz="quarter" idx="3"/>
          </p:nvPr>
        </p:nvSpPr>
        <p:spPr bwMode="auto">
          <a:xfrm>
            <a:off x="5943600" y="6477000"/>
            <a:ext cx="304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outerShdw blurRad="38100" dist="38100" dir="2700000" algn="tl">
                    <a:srgbClr val="C0C0C0"/>
                  </a:outerShdw>
                </a:effectLst>
                <a:latin typeface="+mn-lt"/>
                <a:ea typeface="Gulim" pitchFamily="34" charset="-127"/>
              </a:defRPr>
            </a:lvl1pPr>
          </a:lstStyle>
          <a:p>
            <a:r>
              <a:rPr lang="en-US" altLang="ko-KR"/>
              <a:t>Company Logo</a:t>
            </a:r>
          </a:p>
        </p:txBody>
      </p:sp>
      <p:sp>
        <p:nvSpPr>
          <p:cNvPr id="12313" name="Rectangle 25"/>
          <p:cNvSpPr>
            <a:spLocks noGrp="1" noChangeArrowheads="1"/>
          </p:cNvSpPr>
          <p:nvPr>
            <p:ph type="sldNum" sz="quarter" idx="4"/>
          </p:nvPr>
        </p:nvSpPr>
        <p:spPr bwMode="auto">
          <a:xfrm>
            <a:off x="32766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effectLst>
                  <a:outerShdw blurRad="38100" dist="38100" dir="2700000" algn="tl">
                    <a:srgbClr val="C0C0C0"/>
                  </a:outerShdw>
                </a:effectLst>
                <a:latin typeface="+mn-lt"/>
                <a:ea typeface="Gulim" pitchFamily="34" charset="-127"/>
              </a:defRPr>
            </a:lvl1pPr>
          </a:lstStyle>
          <a:p>
            <a:fld id="{6F5C276B-7A34-435F-82DE-6FCFDCF11524}" type="slidenum">
              <a:rPr lang="ko-KR" altLang="en-US"/>
              <a:pPr/>
              <a:t>‹#›</a:t>
            </a:fld>
            <a:endParaRPr lang="en-US" altLang="ko-KR"/>
          </a:p>
        </p:txBody>
      </p:sp>
      <p:sp>
        <p:nvSpPr>
          <p:cNvPr id="12321" name="Line 33"/>
          <p:cNvSpPr>
            <a:spLocks noChangeShapeType="1"/>
          </p:cNvSpPr>
          <p:nvPr/>
        </p:nvSpPr>
        <p:spPr bwMode="auto">
          <a:xfrm>
            <a:off x="304800" y="6508750"/>
            <a:ext cx="8610600" cy="0"/>
          </a:xfrm>
          <a:prstGeom prst="line">
            <a:avLst/>
          </a:prstGeom>
          <a:noFill/>
          <a:ln w="9525">
            <a:solidFill>
              <a:schemeClr val="tx1"/>
            </a:solidFill>
            <a:round/>
            <a:headEnd/>
            <a:tailEnd/>
          </a:ln>
          <a:effectLst/>
        </p:spPr>
        <p:txBody>
          <a:bodyPr/>
          <a:lstStyle/>
          <a:p>
            <a:endParaRPr lang="th-TH"/>
          </a:p>
        </p:txBody>
      </p:sp>
      <p:sp>
        <p:nvSpPr>
          <p:cNvPr id="12326" name="AutoShape 38"/>
          <p:cNvSpPr>
            <a:spLocks noChangeArrowheads="1"/>
          </p:cNvSpPr>
          <p:nvPr/>
        </p:nvSpPr>
        <p:spPr bwMode="ltGray">
          <a:xfrm>
            <a:off x="8461375" y="-6350"/>
            <a:ext cx="539750" cy="835025"/>
          </a:xfrm>
          <a:prstGeom prst="homePlate">
            <a:avLst>
              <a:gd name="adj" fmla="val 25000"/>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endParaRPr lang="th-TH"/>
          </a:p>
        </p:txBody>
      </p:sp>
      <p:sp>
        <p:nvSpPr>
          <p:cNvPr id="12328" name="AutoShape 40"/>
          <p:cNvSpPr>
            <a:spLocks noChangeArrowheads="1"/>
          </p:cNvSpPr>
          <p:nvPr/>
        </p:nvSpPr>
        <p:spPr bwMode="ltGray">
          <a:xfrm>
            <a:off x="8101013" y="0"/>
            <a:ext cx="574675" cy="835025"/>
          </a:xfrm>
          <a:prstGeom prst="homePlate">
            <a:avLst>
              <a:gd name="adj" fmla="val 25000"/>
            </a:avLst>
          </a:prstGeom>
          <a:gradFill rotWithShape="1">
            <a:gsLst>
              <a:gs pos="0">
                <a:schemeClr val="hlink">
                  <a:gamma/>
                  <a:shade val="46275"/>
                  <a:invGamma/>
                </a:schemeClr>
              </a:gs>
              <a:gs pos="100000">
                <a:schemeClr val="hlink"/>
              </a:gs>
            </a:gsLst>
            <a:lin ang="0" scaled="1"/>
          </a:gradFill>
          <a:ln w="9525">
            <a:noFill/>
            <a:miter lim="800000"/>
            <a:headEnd/>
            <a:tailEnd/>
          </a:ln>
          <a:effectLst/>
        </p:spPr>
        <p:txBody>
          <a:bodyPr wrap="none" anchor="ctr"/>
          <a:lstStyle/>
          <a:p>
            <a:pPr algn="ctr"/>
            <a:endParaRPr lang="ko-KR" altLang="en-US">
              <a:ea typeface="Gulim" pitchFamily="34" charset="-127"/>
            </a:endParaRPr>
          </a:p>
        </p:txBody>
      </p:sp>
      <p:sp>
        <p:nvSpPr>
          <p:cNvPr id="12323" name="Rectangle 35"/>
          <p:cNvSpPr>
            <a:spLocks noChangeArrowheads="1"/>
          </p:cNvSpPr>
          <p:nvPr/>
        </p:nvSpPr>
        <p:spPr bwMode="ltGray">
          <a:xfrm>
            <a:off x="107950" y="0"/>
            <a:ext cx="7951788" cy="847725"/>
          </a:xfrm>
          <a:prstGeom prst="rect">
            <a:avLst/>
          </a:prstGeom>
          <a:gradFill rotWithShape="1">
            <a:gsLst>
              <a:gs pos="0">
                <a:schemeClr val="accent2">
                  <a:gamma/>
                  <a:tint val="0"/>
                  <a:invGamma/>
                </a:schemeClr>
              </a:gs>
              <a:gs pos="100000">
                <a:schemeClr val="accent2"/>
              </a:gs>
            </a:gsLst>
            <a:lin ang="0" scaled="1"/>
          </a:gradFill>
          <a:ln w="9525">
            <a:noFill/>
            <a:miter lim="800000"/>
            <a:headEnd/>
            <a:tailEnd/>
          </a:ln>
          <a:effectLst/>
        </p:spPr>
        <p:txBody>
          <a:bodyPr wrap="none" anchor="ctr"/>
          <a:lstStyle/>
          <a:p>
            <a:endParaRPr lang="th-TH"/>
          </a:p>
        </p:txBody>
      </p:sp>
      <p:sp>
        <p:nvSpPr>
          <p:cNvPr id="12329" name="AutoShape 41"/>
          <p:cNvSpPr>
            <a:spLocks noChangeArrowheads="1"/>
          </p:cNvSpPr>
          <p:nvPr/>
        </p:nvSpPr>
        <p:spPr bwMode="ltGray">
          <a:xfrm>
            <a:off x="7888288" y="0"/>
            <a:ext cx="427037" cy="835025"/>
          </a:xfrm>
          <a:prstGeom prst="homePlate">
            <a:avLst>
              <a:gd name="adj" fmla="val 25000"/>
            </a:avLst>
          </a:prstGeom>
          <a:solidFill>
            <a:schemeClr val="accent2"/>
          </a:solidFill>
          <a:ln w="9525">
            <a:noFill/>
            <a:miter lim="800000"/>
            <a:headEnd/>
            <a:tailEnd/>
          </a:ln>
          <a:effectLst/>
        </p:spPr>
        <p:txBody>
          <a:bodyPr wrap="none" anchor="ctr"/>
          <a:lstStyle/>
          <a:p>
            <a:endParaRPr lang="th-TH"/>
          </a:p>
        </p:txBody>
      </p:sp>
      <p:sp>
        <p:nvSpPr>
          <p:cNvPr id="12309" name="Rectangle 21"/>
          <p:cNvSpPr>
            <a:spLocks noGrp="1" noChangeArrowheads="1"/>
          </p:cNvSpPr>
          <p:nvPr>
            <p:ph type="title"/>
          </p:nvPr>
        </p:nvSpPr>
        <p:spPr bwMode="black">
          <a:xfrm>
            <a:off x="611188" y="115888"/>
            <a:ext cx="76327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altLang="ko-KR" smtClean="0"/>
              <a:t>คลิกเพื่อแก้ไขลักษณะชื่อเรื่องต้นแบบ</a:t>
            </a:r>
            <a:endParaRPr lang="en-US" altLang="ko-KR" smtClean="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iming>
    <p:tnLst>
      <p:par>
        <p:cTn id="1" dur="indefinite" restart="never" nodeType="tmRoot"/>
      </p:par>
    </p:tnLst>
  </p:timing>
  <p:hf sldNum="0" hdr="0"/>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Verdana" pitchFamily="34" charset="0"/>
        </a:defRPr>
      </a:lvl2pPr>
      <a:lvl3pPr algn="ctr" rtl="0" eaLnBrk="1" fontAlgn="base" hangingPunct="1">
        <a:spcBef>
          <a:spcPct val="0"/>
        </a:spcBef>
        <a:spcAft>
          <a:spcPct val="0"/>
        </a:spcAft>
        <a:defRPr sz="3200" b="1">
          <a:solidFill>
            <a:schemeClr val="tx1"/>
          </a:solidFill>
          <a:latin typeface="Verdana" pitchFamily="34" charset="0"/>
        </a:defRPr>
      </a:lvl3pPr>
      <a:lvl4pPr algn="ctr" rtl="0" eaLnBrk="1" fontAlgn="base" hangingPunct="1">
        <a:spcBef>
          <a:spcPct val="0"/>
        </a:spcBef>
        <a:spcAft>
          <a:spcPct val="0"/>
        </a:spcAft>
        <a:defRPr sz="3200" b="1">
          <a:solidFill>
            <a:schemeClr val="tx1"/>
          </a:solidFill>
          <a:latin typeface="Verdana" pitchFamily="34" charset="0"/>
        </a:defRPr>
      </a:lvl4pPr>
      <a:lvl5pPr algn="ctr" rtl="0" eaLnBrk="1" fontAlgn="base" hangingPunct="1">
        <a:spcBef>
          <a:spcPct val="0"/>
        </a:spcBef>
        <a:spcAft>
          <a:spcPct val="0"/>
        </a:spcAft>
        <a:defRPr sz="3200" b="1">
          <a:solidFill>
            <a:schemeClr val="tx1"/>
          </a:solidFill>
          <a:latin typeface="Verdana" pitchFamily="34" charset="0"/>
        </a:defRPr>
      </a:lvl5pPr>
      <a:lvl6pPr marL="457200" algn="ctr" rtl="0" eaLnBrk="1" fontAlgn="base" hangingPunct="1">
        <a:spcBef>
          <a:spcPct val="0"/>
        </a:spcBef>
        <a:spcAft>
          <a:spcPct val="0"/>
        </a:spcAft>
        <a:defRPr sz="3200" b="1">
          <a:solidFill>
            <a:schemeClr val="tx1"/>
          </a:solidFill>
          <a:latin typeface="Verdana" pitchFamily="34" charset="0"/>
        </a:defRPr>
      </a:lvl6pPr>
      <a:lvl7pPr marL="914400" algn="ctr" rtl="0" eaLnBrk="1" fontAlgn="base" hangingPunct="1">
        <a:spcBef>
          <a:spcPct val="0"/>
        </a:spcBef>
        <a:spcAft>
          <a:spcPct val="0"/>
        </a:spcAft>
        <a:defRPr sz="3200" b="1">
          <a:solidFill>
            <a:schemeClr val="tx1"/>
          </a:solidFill>
          <a:latin typeface="Verdana" pitchFamily="34" charset="0"/>
        </a:defRPr>
      </a:lvl7pPr>
      <a:lvl8pPr marL="1371600" algn="ctr" rtl="0" eaLnBrk="1" fontAlgn="base" hangingPunct="1">
        <a:spcBef>
          <a:spcPct val="0"/>
        </a:spcBef>
        <a:spcAft>
          <a:spcPct val="0"/>
        </a:spcAft>
        <a:defRPr sz="3200" b="1">
          <a:solidFill>
            <a:schemeClr val="tx1"/>
          </a:solidFill>
          <a:latin typeface="Verdana" pitchFamily="34" charset="0"/>
        </a:defRPr>
      </a:lvl8pPr>
      <a:lvl9pPr marL="1828800" algn="ctr"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u"/>
        <a:defRPr sz="2800" b="1">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http://upload.wikimedia.org/wikipedia/en/thumb/9/9a/Seal_of_the_National_Assembly_of_Thailand.png/200px-Seal_of_the_National_Assembly_of_Thailand.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http://upload.wikimedia.org/wikipedia/en/thumb/9/9a/Seal_of_the_National_Assembly_of_Thailand.png/200px-Seal_of_the_National_Assembly_of_Thailand.png"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79512" y="2924175"/>
            <a:ext cx="9272463" cy="1600200"/>
          </a:xfrm>
          <a:noFill/>
          <a:effectLst>
            <a:outerShdw dist="45791" dir="3378596" algn="ctr" rotWithShape="0">
              <a:schemeClr val="tx1">
                <a:alpha val="50000"/>
              </a:schemeClr>
            </a:outerShdw>
          </a:effectLst>
        </p:spPr>
        <p:txBody>
          <a:bodyPr/>
          <a:lstStyle/>
          <a:p>
            <a:r>
              <a:rPr lang="en-US" altLang="ko-KR" sz="3000" dirty="0" smtClean="0">
                <a:latin typeface="Times New Roman" pitchFamily="18" charset="0"/>
                <a:ea typeface="Gulim" pitchFamily="34" charset="-127"/>
                <a:cs typeface="Times New Roman" pitchFamily="18" charset="0"/>
              </a:rPr>
              <a:t> The Members of the National Assembly of Thailand</a:t>
            </a:r>
            <a:endParaRPr lang="ko-KR" altLang="en-US" sz="3000" dirty="0">
              <a:latin typeface="Times New Roman" pitchFamily="18" charset="0"/>
              <a:ea typeface="Gulim" pitchFamily="34" charset="-127"/>
              <a:cs typeface="Times New Roman" pitchFamily="18" charset="0"/>
            </a:endParaRPr>
          </a:p>
        </p:txBody>
      </p:sp>
      <p:sp>
        <p:nvSpPr>
          <p:cNvPr id="36869" name="Rectangle 5"/>
          <p:cNvSpPr>
            <a:spLocks noGrp="1" noChangeArrowheads="1"/>
          </p:cNvSpPr>
          <p:nvPr>
            <p:ph type="subTitle" idx="1"/>
          </p:nvPr>
        </p:nvSpPr>
        <p:spPr>
          <a:xfrm>
            <a:off x="2987824" y="4652963"/>
            <a:ext cx="5976664" cy="432222"/>
          </a:xfrm>
          <a:noFill/>
        </p:spPr>
        <p:txBody>
          <a:bodyPr/>
          <a:lstStyle/>
          <a:p>
            <a:pPr>
              <a:lnSpc>
                <a:spcPct val="90000"/>
              </a:lnSpc>
            </a:pPr>
            <a:r>
              <a:rPr lang="en-US" altLang="ko-KR" sz="2200" b="0" dirty="0" smtClean="0">
                <a:latin typeface="Times New Roman" pitchFamily="18" charset="0"/>
                <a:ea typeface="Gulim" pitchFamily="34" charset="-127"/>
                <a:cs typeface="Times New Roman" pitchFamily="18" charset="0"/>
              </a:rPr>
              <a:t>       The House of Representatives and the Senate </a:t>
            </a:r>
            <a:endParaRPr lang="ko-KR" altLang="en-US" sz="2200" b="0" dirty="0">
              <a:latin typeface="Times New Roman" pitchFamily="18" charset="0"/>
              <a:ea typeface="Gulim" pitchFamily="34" charset="-127"/>
              <a:cs typeface="Times New Roman" pitchFamily="18" charset="0"/>
            </a:endParaRPr>
          </a:p>
        </p:txBody>
      </p:sp>
      <p:sp>
        <p:nvSpPr>
          <p:cNvPr id="36876" name="Rectangle 12"/>
          <p:cNvSpPr>
            <a:spLocks noChangeArrowheads="1"/>
          </p:cNvSpPr>
          <p:nvPr/>
        </p:nvSpPr>
        <p:spPr bwMode="auto">
          <a:xfrm>
            <a:off x="899592" y="2781300"/>
            <a:ext cx="7056784" cy="381000"/>
          </a:xfrm>
          <a:prstGeom prst="rect">
            <a:avLst/>
          </a:prstGeom>
          <a:noFill/>
          <a:ln w="9525">
            <a:noFill/>
            <a:miter lim="800000"/>
            <a:headEnd/>
            <a:tailEnd/>
          </a:ln>
          <a:effectLst/>
        </p:spPr>
        <p:txBody>
          <a:bodyPr/>
          <a:lstStyle/>
          <a:p>
            <a:pPr algn="ctr" eaLnBrk="1" hangingPunct="1">
              <a:lnSpc>
                <a:spcPct val="90000"/>
              </a:lnSpc>
              <a:spcBef>
                <a:spcPct val="20000"/>
              </a:spcBef>
              <a:buClr>
                <a:schemeClr val="accent2"/>
              </a:buClr>
              <a:buFont typeface="Wingdings" pitchFamily="2" charset="2"/>
              <a:buNone/>
            </a:pPr>
            <a:r>
              <a:rPr lang="en-US" sz="3600" b="1" i="1" dirty="0" smtClean="0">
                <a:ea typeface="Gulim" pitchFamily="34" charset="-127"/>
                <a:cs typeface="Times New Roman" pitchFamily="18" charset="0"/>
              </a:rPr>
              <a:t>    </a:t>
            </a:r>
            <a:r>
              <a:rPr lang="en-GB" sz="3600" b="1" i="1" dirty="0" smtClean="0"/>
              <a:t>Academic Support Services for</a:t>
            </a:r>
            <a:endParaRPr lang="ko-KR" altLang="en-US" sz="3600" b="1" i="1" dirty="0">
              <a:ea typeface="Gulim" pitchFamily="34" charset="-127"/>
              <a:cs typeface="Times New Roman" pitchFamily="18" charset="0"/>
            </a:endParaRPr>
          </a:p>
        </p:txBody>
      </p:sp>
      <p:pic>
        <p:nvPicPr>
          <p:cNvPr id="36882" name="Picture 18" descr="http://farm5.staticflickr.com/4059/4516670962_6f0d0d98bd_z.jpg"/>
          <p:cNvPicPr>
            <a:picLocks noChangeAspect="1" noChangeArrowheads="1"/>
          </p:cNvPicPr>
          <p:nvPr/>
        </p:nvPicPr>
        <p:blipFill>
          <a:blip r:embed="rId2" cstate="print">
            <a:lum bright="19000"/>
          </a:blip>
          <a:srcRect/>
          <a:stretch>
            <a:fillRect/>
          </a:stretch>
        </p:blipFill>
        <p:spPr bwMode="auto">
          <a:xfrm>
            <a:off x="107504" y="116632"/>
            <a:ext cx="3384376" cy="2538282"/>
          </a:xfrm>
          <a:prstGeom prst="rect">
            <a:avLst/>
          </a:prstGeom>
          <a:noFill/>
          <a:effectLst>
            <a:softEdge rad="127000"/>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GB" sz="2500" dirty="0" smtClean="0"/>
              <a:t>   </a:t>
            </a:r>
            <a:r>
              <a:rPr lang="en-GB" sz="3000" dirty="0" smtClean="0">
                <a:latin typeface="Times New Roman" pitchFamily="18" charset="0"/>
                <a:cs typeface="Times New Roman" pitchFamily="18" charset="0"/>
              </a:rPr>
              <a:t>The Bureau of Parliamentary Studies</a:t>
            </a:r>
            <a:endParaRPr lang="th-TH" sz="3000" dirty="0">
              <a:latin typeface="Times New Roman" pitchFamily="18" charset="0"/>
            </a:endParaRPr>
          </a:p>
        </p:txBody>
      </p:sp>
      <p:sp>
        <p:nvSpPr>
          <p:cNvPr id="6" name="TextBox 5"/>
          <p:cNvSpPr txBox="1"/>
          <p:nvPr/>
        </p:nvSpPr>
        <p:spPr>
          <a:xfrm>
            <a:off x="395536" y="1052736"/>
            <a:ext cx="8136904" cy="4047262"/>
          </a:xfrm>
          <a:prstGeom prst="rect">
            <a:avLst/>
          </a:prstGeom>
          <a:noFill/>
        </p:spPr>
        <p:txBody>
          <a:bodyPr wrap="square" rtlCol="0">
            <a:spAutoFit/>
          </a:bodyPr>
          <a:lstStyle/>
          <a:p>
            <a:pPr marL="0" indent="0" algn="thaiDist"/>
            <a:endParaRPr lang="en-GB" sz="100" dirty="0" smtClean="0">
              <a:cs typeface="Times New Roman" pitchFamily="18" charset="0"/>
            </a:endParaRPr>
          </a:p>
          <a:p>
            <a:pPr algn="ctr" latinLnBrk="0"/>
            <a:r>
              <a:rPr lang="en-GB" sz="2600" b="1" dirty="0" smtClean="0"/>
              <a:t>Academic/Research Services : </a:t>
            </a:r>
          </a:p>
          <a:p>
            <a:pPr algn="ctr" latinLnBrk="0"/>
            <a:endParaRPr lang="en-US" sz="2600" dirty="0" smtClean="0"/>
          </a:p>
          <a:p>
            <a:pPr marL="457200" lvl="0" indent="-457200" algn="thaiDist" latinLnBrk="0">
              <a:buAutoNum type="arabicPeriod"/>
            </a:pPr>
            <a:r>
              <a:rPr lang="en-GB" sz="2400" dirty="0" smtClean="0"/>
              <a:t>to search, collect, analyse and study in the areas of politics, economics, social issues, government and security;</a:t>
            </a:r>
          </a:p>
          <a:p>
            <a:pPr marL="457200" lvl="0" indent="-457200" algn="thaiDist" latinLnBrk="0">
              <a:buAutoNum type="arabicPeriod"/>
            </a:pPr>
            <a:endParaRPr lang="en-GB" sz="1200" dirty="0" smtClean="0"/>
          </a:p>
          <a:p>
            <a:pPr marL="457200" lvl="0" indent="-457200" algn="thaiDist" latinLnBrk="0">
              <a:buAutoNum type="arabicPeriod"/>
            </a:pPr>
            <a:r>
              <a:rPr lang="en-GB" sz="2400" dirty="0" smtClean="0"/>
              <a:t>to provide information, academic articles and research papers as requested by the Senators, officials and related persons;</a:t>
            </a:r>
          </a:p>
          <a:p>
            <a:pPr marL="457200" lvl="0" indent="-457200" algn="thaiDist" latinLnBrk="0">
              <a:buAutoNum type="arabicPeriod"/>
            </a:pPr>
            <a:endParaRPr lang="en-GB" sz="1200" dirty="0" smtClean="0"/>
          </a:p>
          <a:p>
            <a:pPr marL="457200" lvl="0" indent="-457200" algn="thaiDist" latinLnBrk="0">
              <a:buAutoNum type="arabicPeriod"/>
            </a:pPr>
            <a:r>
              <a:rPr lang="en-GB" sz="2400" dirty="0" smtClean="0"/>
              <a:t>to provide additional documents to support deliberation of general motions for the Senate; </a:t>
            </a:r>
            <a:endParaRPr lang="en-US" sz="2400" dirty="0" smtClean="0"/>
          </a:p>
          <a:p>
            <a:pPr marL="0" indent="0" algn="thaiDist"/>
            <a:endParaRPr lang="en-GB" sz="2800" dirty="0">
              <a:cs typeface="Times New Roman" pitchFamily="18" charset="0"/>
            </a:endParaRPr>
          </a:p>
          <a:p>
            <a:pPr algn="ctr">
              <a:buNone/>
            </a:pPr>
            <a:endParaRPr lang="en-US" sz="800" dirty="0">
              <a:cs typeface="Times New Roman" pitchFamily="18" charset="0"/>
            </a:endParaRPr>
          </a:p>
        </p:txBody>
      </p:sp>
      <p:pic>
        <p:nvPicPr>
          <p:cNvPr id="4"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10" name="รูปภาพ 9" descr="Photography Studio"/>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84798" y="4581128"/>
            <a:ext cx="2968372" cy="1856234"/>
          </a:xfrm>
          <a:prstGeom prst="rect">
            <a:avLst/>
          </a:prstGeom>
          <a:ln>
            <a:noFill/>
          </a:ln>
          <a:effectLst>
            <a:softEdge rad="112500"/>
          </a:effectLst>
        </p:spPr>
        <p:style>
          <a:lnRef idx="3">
            <a:schemeClr val="lt1"/>
          </a:lnRef>
          <a:fillRef idx="1">
            <a:schemeClr val="accent3"/>
          </a:fillRef>
          <a:effectRef idx="1">
            <a:schemeClr val="accent3"/>
          </a:effectRef>
          <a:fontRef idx="minor">
            <a:schemeClr val="lt1"/>
          </a:fontRef>
        </p:style>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GB" sz="2500" dirty="0" smtClean="0"/>
              <a:t>   </a:t>
            </a:r>
            <a:r>
              <a:rPr lang="en-GB" sz="3000" dirty="0" smtClean="0">
                <a:latin typeface="Times New Roman" pitchFamily="18" charset="0"/>
                <a:cs typeface="Times New Roman" pitchFamily="18" charset="0"/>
              </a:rPr>
              <a:t>The Bureau of Parliamentary Studies</a:t>
            </a:r>
            <a:endParaRPr lang="th-TH" sz="3000" dirty="0">
              <a:latin typeface="Times New Roman" pitchFamily="18" charset="0"/>
            </a:endParaRPr>
          </a:p>
        </p:txBody>
      </p:sp>
      <p:sp>
        <p:nvSpPr>
          <p:cNvPr id="6" name="TextBox 5"/>
          <p:cNvSpPr txBox="1"/>
          <p:nvPr/>
        </p:nvSpPr>
        <p:spPr>
          <a:xfrm>
            <a:off x="395536" y="1052736"/>
            <a:ext cx="8136904" cy="4693593"/>
          </a:xfrm>
          <a:prstGeom prst="rect">
            <a:avLst/>
          </a:prstGeom>
          <a:noFill/>
        </p:spPr>
        <p:txBody>
          <a:bodyPr wrap="square" rtlCol="0">
            <a:spAutoFit/>
          </a:bodyPr>
          <a:lstStyle/>
          <a:p>
            <a:pPr marL="0" indent="0" algn="thaiDist"/>
            <a:endParaRPr lang="en-GB" sz="100" dirty="0" smtClean="0">
              <a:cs typeface="Times New Roman" pitchFamily="18" charset="0"/>
            </a:endParaRPr>
          </a:p>
          <a:p>
            <a:pPr algn="ctr" latinLnBrk="0"/>
            <a:r>
              <a:rPr lang="en-GB" sz="2600" b="1" dirty="0" smtClean="0"/>
              <a:t>Academic/Research Services : </a:t>
            </a:r>
          </a:p>
          <a:p>
            <a:pPr algn="ctr" latinLnBrk="0"/>
            <a:endParaRPr lang="en-US" sz="1000" dirty="0" smtClean="0"/>
          </a:p>
          <a:p>
            <a:pPr marL="457200" lvl="0" indent="-457200" algn="thaiDist" latinLnBrk="0">
              <a:buFont typeface="+mj-lt"/>
              <a:buAutoNum type="arabicPeriod" startAt="4"/>
            </a:pPr>
            <a:r>
              <a:rPr lang="en-GB" sz="2400" spc="-20" dirty="0" smtClean="0"/>
              <a:t>to collect and maintain historical documents and materials regarding the legislative and democratic history of the country and provide archive services;</a:t>
            </a:r>
          </a:p>
          <a:p>
            <a:pPr marL="457200" lvl="0" indent="-457200" algn="thaiDist" latinLnBrk="0">
              <a:buFont typeface="+mj-lt"/>
              <a:buAutoNum type="arabicPeriod" startAt="4"/>
            </a:pPr>
            <a:endParaRPr lang="en-GB" sz="1000" dirty="0" smtClean="0"/>
          </a:p>
          <a:p>
            <a:pPr marL="457200" lvl="0" indent="-457200" algn="thaiDist" latinLnBrk="0">
              <a:buFont typeface="+mj-lt"/>
              <a:buAutoNum type="arabicPeriod" startAt="4"/>
            </a:pPr>
            <a:r>
              <a:rPr lang="en-GB" sz="2400" dirty="0" smtClean="0"/>
              <a:t>to monitor and evaluate the Senate’s legislative works according to its resolutions and the Senate’s administrative supervision of the government; and evaluate internal and external circumstances to present and advice the Senate and the Secretariat of the Senate.</a:t>
            </a:r>
            <a:endParaRPr lang="en-US" sz="2400" dirty="0" smtClean="0"/>
          </a:p>
          <a:p>
            <a:r>
              <a:rPr lang="en-GB" sz="2400" dirty="0" smtClean="0"/>
              <a:t> </a:t>
            </a:r>
            <a:endParaRPr lang="en-US" sz="2400" dirty="0" smtClean="0"/>
          </a:p>
          <a:p>
            <a:pPr marL="0" indent="0" algn="thaiDist"/>
            <a:endParaRPr lang="en-GB" sz="2800" dirty="0">
              <a:cs typeface="Times New Roman" pitchFamily="18" charset="0"/>
            </a:endParaRPr>
          </a:p>
          <a:p>
            <a:pPr algn="ctr">
              <a:buNone/>
            </a:pPr>
            <a:endParaRPr lang="en-US" sz="800" dirty="0">
              <a:cs typeface="Times New Roman" pitchFamily="18" charset="0"/>
            </a:endParaRPr>
          </a:p>
        </p:txBody>
      </p:sp>
      <p:pic>
        <p:nvPicPr>
          <p:cNvPr id="4"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7" name="Picture 2" descr="http://urgentessays.co.uk/blog/wp-content/uploads/2011/03/academic-essay.jpg"/>
          <p:cNvPicPr>
            <a:picLocks noChangeAspect="1" noChangeArrowheads="1"/>
          </p:cNvPicPr>
          <p:nvPr/>
        </p:nvPicPr>
        <p:blipFill>
          <a:blip r:embed="rId4" cstate="print"/>
          <a:srcRect/>
          <a:stretch>
            <a:fillRect/>
          </a:stretch>
        </p:blipFill>
        <p:spPr bwMode="auto">
          <a:xfrm>
            <a:off x="5652120" y="4437112"/>
            <a:ext cx="2692256" cy="192267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z="2700" dirty="0" smtClean="0">
                <a:latin typeface="Times New Roman" pitchFamily="18" charset="0"/>
                <a:cs typeface="Times New Roman" pitchFamily="18" charset="0"/>
              </a:rPr>
              <a:t>Service Efforts and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Accomplishments Performance Measures</a:t>
            </a:r>
            <a:endParaRPr lang="th-TH" sz="2700" dirty="0"/>
          </a:p>
        </p:txBody>
      </p:sp>
      <p:sp>
        <p:nvSpPr>
          <p:cNvPr id="6" name="TextBox 5"/>
          <p:cNvSpPr txBox="1"/>
          <p:nvPr/>
        </p:nvSpPr>
        <p:spPr>
          <a:xfrm>
            <a:off x="323528" y="1268760"/>
            <a:ext cx="8496944" cy="4770537"/>
          </a:xfrm>
          <a:prstGeom prst="rect">
            <a:avLst/>
          </a:prstGeom>
          <a:noFill/>
        </p:spPr>
        <p:txBody>
          <a:bodyPr wrap="square" rtlCol="0">
            <a:spAutoFit/>
          </a:bodyPr>
          <a:lstStyle/>
          <a:p>
            <a:pPr marL="0" indent="0" algn="thaiDist"/>
            <a:endParaRPr lang="en-GB" sz="100" dirty="0" smtClean="0">
              <a:cs typeface="Times New Roman" pitchFamily="18" charset="0"/>
            </a:endParaRPr>
          </a:p>
          <a:p>
            <a:pPr algn="thaiDist">
              <a:buFont typeface="Arial" pitchFamily="34" charset="0"/>
              <a:buChar char="•"/>
            </a:pPr>
            <a:r>
              <a:rPr lang="en-US" sz="2800" dirty="0">
                <a:cs typeface="Times New Roman" pitchFamily="18" charset="0"/>
              </a:rPr>
              <a:t> </a:t>
            </a:r>
            <a:r>
              <a:rPr lang="en-US" sz="2500" dirty="0" smtClean="0">
                <a:cs typeface="Times New Roman" pitchFamily="18" charset="0"/>
              </a:rPr>
              <a:t>Comply </a:t>
            </a:r>
            <a:r>
              <a:rPr lang="en-US" sz="2500" dirty="0">
                <a:cs typeface="Times New Roman" pitchFamily="18" charset="0"/>
              </a:rPr>
              <a:t>with Royal Decree on Rules and Procedures for Good Governance Act B.E. 2546 (2003), Constitution of the Kingdom of Thailand B.E. 2550 (</a:t>
            </a:r>
            <a:r>
              <a:rPr lang="en-US" sz="2500" dirty="0" smtClean="0">
                <a:cs typeface="Times New Roman" pitchFamily="18" charset="0"/>
              </a:rPr>
              <a:t>2007), good </a:t>
            </a:r>
            <a:r>
              <a:rPr lang="en-US" sz="2500" dirty="0">
                <a:cs typeface="Times New Roman" pitchFamily="18" charset="0"/>
              </a:rPr>
              <a:t>governance </a:t>
            </a:r>
            <a:r>
              <a:rPr lang="en-US" sz="2500" dirty="0" smtClean="0">
                <a:cs typeface="Times New Roman" pitchFamily="18" charset="0"/>
              </a:rPr>
              <a:t>principles and ethical practice</a:t>
            </a:r>
            <a:endParaRPr lang="en-US" sz="2500" dirty="0">
              <a:cs typeface="Times New Roman" pitchFamily="18" charset="0"/>
            </a:endParaRPr>
          </a:p>
          <a:p>
            <a:pPr algn="thaiDist"/>
            <a:endParaRPr lang="en-US" sz="1200" dirty="0">
              <a:cs typeface="Times New Roman" pitchFamily="18" charset="0"/>
            </a:endParaRPr>
          </a:p>
          <a:p>
            <a:pPr algn="thaiDist">
              <a:buFont typeface="Arial" pitchFamily="34" charset="0"/>
              <a:buChar char="•"/>
            </a:pPr>
            <a:r>
              <a:rPr lang="en-US" sz="2400" dirty="0">
                <a:cs typeface="Times New Roman" pitchFamily="18" charset="0"/>
              </a:rPr>
              <a:t> </a:t>
            </a:r>
            <a:r>
              <a:rPr lang="en-US" sz="2500" dirty="0" smtClean="0">
                <a:cs typeface="Times New Roman" pitchFamily="18" charset="0"/>
              </a:rPr>
              <a:t>Carry </a:t>
            </a:r>
            <a:r>
              <a:rPr lang="en-US" sz="2500" dirty="0">
                <a:cs typeface="Times New Roman" pitchFamily="18" charset="0"/>
              </a:rPr>
              <a:t>out the Strategic </a:t>
            </a:r>
            <a:r>
              <a:rPr lang="en-US" sz="2500" dirty="0" smtClean="0">
                <a:cs typeface="Times New Roman" pitchFamily="18" charset="0"/>
              </a:rPr>
              <a:t>Plans </a:t>
            </a:r>
            <a:r>
              <a:rPr lang="en-US" sz="2500" dirty="0">
                <a:cs typeface="Times New Roman" pitchFamily="18" charset="0"/>
              </a:rPr>
              <a:t>of the Secretariat </a:t>
            </a:r>
            <a:r>
              <a:rPr lang="en-US" sz="2500" dirty="0" smtClean="0">
                <a:cs typeface="Times New Roman" pitchFamily="18" charset="0"/>
              </a:rPr>
              <a:t>offices</a:t>
            </a:r>
            <a:endParaRPr lang="en-US" sz="2500" dirty="0">
              <a:cs typeface="Times New Roman" pitchFamily="18" charset="0"/>
            </a:endParaRPr>
          </a:p>
          <a:p>
            <a:pPr algn="thaiDist">
              <a:buFont typeface="Arial" pitchFamily="34" charset="0"/>
              <a:buChar char="•"/>
            </a:pPr>
            <a:endParaRPr lang="en-US" sz="1200" dirty="0">
              <a:cs typeface="Times New Roman" pitchFamily="18" charset="0"/>
            </a:endParaRPr>
          </a:p>
          <a:p>
            <a:pPr algn="thaiDist">
              <a:buFont typeface="Arial" pitchFamily="34" charset="0"/>
              <a:buChar char="•"/>
            </a:pPr>
            <a:r>
              <a:rPr lang="en-US" sz="2400" dirty="0">
                <a:cs typeface="Times New Roman" pitchFamily="18" charset="0"/>
              </a:rPr>
              <a:t> </a:t>
            </a:r>
            <a:r>
              <a:rPr lang="en-US" sz="2500" spc="-30" dirty="0" smtClean="0">
                <a:cs typeface="Times New Roman" pitchFamily="18" charset="0"/>
              </a:rPr>
              <a:t>Use </a:t>
            </a:r>
            <a:r>
              <a:rPr lang="en-US" sz="2500" spc="-30" dirty="0">
                <a:cs typeface="Times New Roman" pitchFamily="18" charset="0"/>
              </a:rPr>
              <a:t>strategic management tools such as key performance indicator (KPI</a:t>
            </a:r>
            <a:r>
              <a:rPr lang="en-US" sz="2500" spc="-30" dirty="0" smtClean="0">
                <a:cs typeface="Times New Roman" pitchFamily="18" charset="0"/>
              </a:rPr>
              <a:t>)</a:t>
            </a:r>
          </a:p>
          <a:p>
            <a:pPr algn="thaiDist"/>
            <a:endParaRPr lang="en-US" sz="2600" dirty="0">
              <a:cs typeface="Times New Roman" pitchFamily="18" charset="0"/>
            </a:endParaRPr>
          </a:p>
          <a:p>
            <a:pPr algn="thaiDist">
              <a:buFont typeface="Arial" pitchFamily="34" charset="0"/>
              <a:buChar char="•"/>
            </a:pPr>
            <a:endParaRPr lang="en-US" sz="500" dirty="0">
              <a:cs typeface="Times New Roman" pitchFamily="18" charset="0"/>
            </a:endParaRPr>
          </a:p>
          <a:p>
            <a:pPr algn="thaiDist"/>
            <a:endParaRPr lang="en-US" sz="800" dirty="0">
              <a:cs typeface="Times New Roman" pitchFamily="18" charset="0"/>
            </a:endParaRPr>
          </a:p>
          <a:p>
            <a:pPr algn="ctr"/>
            <a:endParaRPr lang="th-TH" sz="2400" b="1" dirty="0">
              <a:solidFill>
                <a:schemeClr val="accent6">
                  <a:lumMod val="50000"/>
                </a:schemeClr>
              </a:solidFill>
            </a:endParaRPr>
          </a:p>
          <a:p>
            <a:pPr marL="342900" indent="-342900">
              <a:buAutoNum type="arabicPeriod"/>
            </a:pPr>
            <a:endParaRPr lang="en-US" sz="2000" dirty="0" smtClean="0">
              <a:cs typeface="Times New Roman" pitchFamily="18" charset="0"/>
            </a:endParaRPr>
          </a:p>
          <a:p>
            <a:endParaRPr lang="th-TH" dirty="0"/>
          </a:p>
        </p:txBody>
      </p:sp>
      <p:pic>
        <p:nvPicPr>
          <p:cNvPr id="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8" name="il_fi" descr="http://2.bp.blogspot.com/-uFbMQJ47Z88/UQWQg-0pZfI/AAAAAAAAGWU/6ceX7ZUs1jE/s1600/Democracy_monument,_Bangkok,_Thailand.jpg"/>
          <p:cNvPicPr/>
          <p:nvPr/>
        </p:nvPicPr>
        <p:blipFill>
          <a:blip r:embed="rId4" cstate="print"/>
          <a:srcRect/>
          <a:stretch>
            <a:fillRect/>
          </a:stretch>
        </p:blipFill>
        <p:spPr bwMode="auto">
          <a:xfrm>
            <a:off x="2972966" y="4168130"/>
            <a:ext cx="3183210" cy="2232248"/>
          </a:xfrm>
          <a:prstGeom prst="rect">
            <a:avLst/>
          </a:prstGeom>
          <a:solidFill>
            <a:schemeClr val="accent1"/>
          </a:solidFill>
          <a:ln w="9525">
            <a:noFill/>
            <a:miter lim="800000"/>
            <a:headEnd/>
            <a:tailEnd/>
          </a:ln>
          <a:effectLst>
            <a:outerShdw blurRad="50800" dist="38100" dir="2700000" algn="tl" rotWithShape="0">
              <a:schemeClr val="bg1">
                <a:lumMod val="85000"/>
                <a:alpha val="40000"/>
              </a:schemeClr>
            </a:outerShdw>
            <a:softEdge rad="1270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z="2700" dirty="0" smtClean="0">
                <a:latin typeface="Times New Roman" pitchFamily="18" charset="0"/>
                <a:cs typeface="Times New Roman" pitchFamily="18" charset="0"/>
              </a:rPr>
              <a:t>Service Efforts and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Accomplishments Performance Measures</a:t>
            </a:r>
            <a:endParaRPr lang="th-TH" sz="2700" dirty="0"/>
          </a:p>
        </p:txBody>
      </p:sp>
      <p:sp>
        <p:nvSpPr>
          <p:cNvPr id="6" name="TextBox 5"/>
          <p:cNvSpPr txBox="1"/>
          <p:nvPr/>
        </p:nvSpPr>
        <p:spPr>
          <a:xfrm>
            <a:off x="467544" y="1124744"/>
            <a:ext cx="8280920" cy="5016758"/>
          </a:xfrm>
          <a:prstGeom prst="rect">
            <a:avLst/>
          </a:prstGeom>
          <a:noFill/>
        </p:spPr>
        <p:txBody>
          <a:bodyPr wrap="square" rtlCol="0">
            <a:spAutoFit/>
          </a:bodyPr>
          <a:lstStyle/>
          <a:p>
            <a:pPr marL="0" indent="0"/>
            <a:endParaRPr lang="en-GB" sz="100" dirty="0" smtClean="0">
              <a:cs typeface="Times New Roman" pitchFamily="18" charset="0"/>
            </a:endParaRPr>
          </a:p>
          <a:p>
            <a:pPr>
              <a:buFont typeface="Arial" pitchFamily="34" charset="0"/>
              <a:buChar char="•"/>
            </a:pPr>
            <a:endParaRPr lang="en-US" sz="500" dirty="0">
              <a:cs typeface="Times New Roman" pitchFamily="18" charset="0"/>
            </a:endParaRPr>
          </a:p>
          <a:p>
            <a:pPr algn="thaiDist">
              <a:buSzPct val="105000"/>
              <a:buFont typeface="Arial" pitchFamily="34" charset="0"/>
              <a:buChar char="•"/>
            </a:pPr>
            <a:r>
              <a:rPr lang="en-US" sz="2400" dirty="0">
                <a:cs typeface="Times New Roman" pitchFamily="18" charset="0"/>
              </a:rPr>
              <a:t> </a:t>
            </a:r>
            <a:r>
              <a:rPr lang="en-US" sz="2500" dirty="0" smtClean="0">
                <a:cs typeface="Times New Roman" pitchFamily="18" charset="0"/>
              </a:rPr>
              <a:t>Introduce </a:t>
            </a:r>
            <a:r>
              <a:rPr lang="en-GB" sz="2500" dirty="0">
                <a:cs typeface="Times New Roman" pitchFamily="18" charset="0"/>
              </a:rPr>
              <a:t>Bureau of Academic Services Standard Practice Manuals</a:t>
            </a:r>
          </a:p>
          <a:p>
            <a:pPr algn="thaiDist">
              <a:buFont typeface="Arial" pitchFamily="34" charset="0"/>
              <a:buChar char="•"/>
            </a:pPr>
            <a:endParaRPr lang="en-GB" sz="1200" dirty="0">
              <a:cs typeface="Times New Roman" pitchFamily="18" charset="0"/>
            </a:endParaRPr>
          </a:p>
          <a:p>
            <a:pPr algn="thaiDist">
              <a:buFont typeface="Arial" pitchFamily="34" charset="0"/>
              <a:buChar char="•"/>
            </a:pPr>
            <a:r>
              <a:rPr lang="en-GB" sz="2400" dirty="0">
                <a:cs typeface="Times New Roman" pitchFamily="18" charset="0"/>
              </a:rPr>
              <a:t> </a:t>
            </a:r>
            <a:r>
              <a:rPr lang="en-GB" sz="2500" dirty="0" smtClean="0">
                <a:cs typeface="Times New Roman" pitchFamily="18" charset="0"/>
              </a:rPr>
              <a:t>Conduct </a:t>
            </a:r>
            <a:r>
              <a:rPr lang="en-GB" sz="2500" dirty="0">
                <a:cs typeface="Times New Roman" pitchFamily="18" charset="0"/>
              </a:rPr>
              <a:t>service satisfaction surveys </a:t>
            </a:r>
          </a:p>
          <a:p>
            <a:pPr algn="thaiDist">
              <a:buFont typeface="Arial" pitchFamily="34" charset="0"/>
              <a:buChar char="•"/>
            </a:pPr>
            <a:endParaRPr lang="en-GB" sz="1200" dirty="0">
              <a:cs typeface="Times New Roman" pitchFamily="18" charset="0"/>
            </a:endParaRPr>
          </a:p>
          <a:p>
            <a:pPr algn="thaiDist">
              <a:buFont typeface="Arial" pitchFamily="34" charset="0"/>
              <a:buChar char="•"/>
            </a:pPr>
            <a:r>
              <a:rPr lang="en-GB" sz="2400" dirty="0" smtClean="0">
                <a:cs typeface="Times New Roman" pitchFamily="18" charset="0"/>
              </a:rPr>
              <a:t> </a:t>
            </a:r>
            <a:r>
              <a:rPr lang="en-GB" sz="2500" dirty="0" smtClean="0">
                <a:cs typeface="Times New Roman" pitchFamily="18" charset="0"/>
              </a:rPr>
              <a:t>Create proactive services </a:t>
            </a:r>
            <a:r>
              <a:rPr lang="en-US" sz="2500" dirty="0" smtClean="0">
                <a:cs typeface="Times New Roman" pitchFamily="18" charset="0"/>
              </a:rPr>
              <a:t>such as digital library and online contents</a:t>
            </a:r>
          </a:p>
          <a:p>
            <a:pPr algn="thaiDist">
              <a:buFont typeface="Arial" pitchFamily="34" charset="0"/>
              <a:buChar char="•"/>
            </a:pPr>
            <a:endParaRPr lang="en-US" sz="1200" dirty="0">
              <a:cs typeface="Times New Roman" pitchFamily="18" charset="0"/>
            </a:endParaRPr>
          </a:p>
          <a:p>
            <a:pPr algn="thaiDist">
              <a:buFont typeface="Arial" pitchFamily="34" charset="0"/>
              <a:buChar char="•"/>
            </a:pPr>
            <a:r>
              <a:rPr lang="en-US" sz="2400" dirty="0">
                <a:cs typeface="Times New Roman" pitchFamily="18" charset="0"/>
              </a:rPr>
              <a:t> </a:t>
            </a:r>
            <a:r>
              <a:rPr lang="en-US" sz="2500" spc="-50" dirty="0" smtClean="0">
                <a:cs typeface="Times New Roman" pitchFamily="18" charset="0"/>
              </a:rPr>
              <a:t>Develop </a:t>
            </a:r>
            <a:r>
              <a:rPr lang="en-US" sz="2500" spc="-50" dirty="0">
                <a:cs typeface="Times New Roman" pitchFamily="18" charset="0"/>
              </a:rPr>
              <a:t>officers’ knowledge as well as technical/professional</a:t>
            </a:r>
            <a:r>
              <a:rPr lang="en-US" sz="2500" dirty="0">
                <a:cs typeface="Times New Roman" pitchFamily="18" charset="0"/>
              </a:rPr>
              <a:t>, computer and English </a:t>
            </a:r>
            <a:r>
              <a:rPr lang="en-US" sz="2500" dirty="0" smtClean="0">
                <a:cs typeface="Times New Roman" pitchFamily="18" charset="0"/>
              </a:rPr>
              <a:t>skills</a:t>
            </a:r>
          </a:p>
          <a:p>
            <a:endParaRPr lang="en-US" sz="2600" dirty="0" smtClean="0">
              <a:cs typeface="Times New Roman" pitchFamily="18" charset="0"/>
            </a:endParaRPr>
          </a:p>
          <a:p>
            <a:pPr>
              <a:buFont typeface="Arial" pitchFamily="34" charset="0"/>
              <a:buChar char="•"/>
            </a:pPr>
            <a:endParaRPr lang="en-US" sz="2600" dirty="0">
              <a:cs typeface="Times New Roman" pitchFamily="18" charset="0"/>
            </a:endParaRPr>
          </a:p>
          <a:p>
            <a:endParaRPr lang="en-US" sz="800" dirty="0">
              <a:cs typeface="Times New Roman" pitchFamily="18" charset="0"/>
            </a:endParaRPr>
          </a:p>
          <a:p>
            <a:pPr marL="342900" indent="-342900">
              <a:buAutoNum type="arabicPeriod"/>
            </a:pPr>
            <a:endParaRPr lang="en-US" sz="2000" dirty="0" smtClean="0">
              <a:cs typeface="Times New Roman" pitchFamily="18" charset="0"/>
            </a:endParaRPr>
          </a:p>
          <a:p>
            <a:endParaRPr lang="th-TH" dirty="0"/>
          </a:p>
        </p:txBody>
      </p:sp>
      <p:pic>
        <p:nvPicPr>
          <p:cNvPr id="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9" name="Picture 2" descr="F:\ภาพของรัฐสภาและสำนักวิชาการ\DSC_0191.JPG"/>
          <p:cNvPicPr>
            <a:picLocks noChangeAspect="1" noChangeArrowheads="1"/>
          </p:cNvPicPr>
          <p:nvPr/>
        </p:nvPicPr>
        <p:blipFill>
          <a:blip r:embed="rId4" cstate="print"/>
          <a:srcRect/>
          <a:stretch>
            <a:fillRect/>
          </a:stretch>
        </p:blipFill>
        <p:spPr bwMode="auto">
          <a:xfrm>
            <a:off x="4613184" y="4437112"/>
            <a:ext cx="3888432" cy="18722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GB" dirty="0" err="1">
                <a:latin typeface="Times New Roman" pitchFamily="18" charset="0"/>
                <a:cs typeface="Times New Roman" pitchFamily="18" charset="0"/>
              </a:rPr>
              <a:t>Sappaya</a:t>
            </a: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Sapasathan</a:t>
            </a:r>
            <a:r>
              <a:rPr lang="en-GB" dirty="0" smtClean="0">
                <a:latin typeface="Times New Roman" pitchFamily="18" charset="0"/>
                <a:cs typeface="Times New Roman" pitchFamily="18" charset="0"/>
              </a:rPr>
              <a:t> </a:t>
            </a:r>
            <a:endParaRPr lang="th-TH" dirty="0"/>
          </a:p>
        </p:txBody>
      </p:sp>
      <p:pic>
        <p:nvPicPr>
          <p:cNvPr id="6" name="Picture 2" descr="http://men.mthai.com/uploads/manager/imadd/gov30_8_resize.jpg"/>
          <p:cNvPicPr>
            <a:picLocks noChangeAspect="1" noChangeArrowheads="1"/>
          </p:cNvPicPr>
          <p:nvPr/>
        </p:nvPicPr>
        <p:blipFill>
          <a:blip r:embed="rId2" cstate="print"/>
          <a:srcRect/>
          <a:stretch>
            <a:fillRect/>
          </a:stretch>
        </p:blipFill>
        <p:spPr bwMode="auto">
          <a:xfrm>
            <a:off x="1648247" y="1173510"/>
            <a:ext cx="5715000" cy="3324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l_fi" descr="http://upload.wikimedia.org/wikipedia/en/thumb/9/9a/Seal_of_the_National_Assembly_of_Thailand.png/200px-Seal_of_the_National_Assembly_of_Thailand.png"/>
          <p:cNvPicPr>
            <a:picLocks noChangeAspect="1" noChangeArrowheads="1"/>
          </p:cNvPicPr>
          <p:nvPr/>
        </p:nvPicPr>
        <p:blipFill>
          <a:blip r:embed="rId3" r:link="rId4" cstate="print"/>
          <a:srcRect/>
          <a:stretch>
            <a:fillRect/>
          </a:stretch>
        </p:blipFill>
        <p:spPr bwMode="auto">
          <a:xfrm>
            <a:off x="65316" y="87088"/>
            <a:ext cx="1080120" cy="1080120"/>
          </a:xfrm>
          <a:prstGeom prst="rect">
            <a:avLst/>
          </a:prstGeom>
          <a:noFill/>
          <a:ln w="9525">
            <a:noFill/>
            <a:miter lim="800000"/>
            <a:headEnd/>
            <a:tailEnd/>
          </a:ln>
        </p:spPr>
      </p:pic>
      <p:sp>
        <p:nvSpPr>
          <p:cNvPr id="8" name="สี่เหลี่ยมผืนผ้า 7"/>
          <p:cNvSpPr/>
          <p:nvPr/>
        </p:nvSpPr>
        <p:spPr>
          <a:xfrm>
            <a:off x="1436415" y="5353952"/>
            <a:ext cx="6120680" cy="430887"/>
          </a:xfrm>
          <a:prstGeom prst="rect">
            <a:avLst/>
          </a:prstGeom>
        </p:spPr>
        <p:txBody>
          <a:bodyPr wrap="square">
            <a:spAutoFit/>
          </a:bodyPr>
          <a:lstStyle/>
          <a:p>
            <a:pPr algn="ctr"/>
            <a:r>
              <a:rPr lang="en-US" sz="2200" b="1" i="1" dirty="0" smtClean="0">
                <a:solidFill>
                  <a:srgbClr val="2AA6A3"/>
                </a:solidFill>
                <a:cs typeface="Times New Roman" pitchFamily="18" charset="0"/>
              </a:rPr>
              <a:t>*The place </a:t>
            </a:r>
            <a:r>
              <a:rPr lang="en-US" sz="2200" b="1" i="1" dirty="0">
                <a:solidFill>
                  <a:srgbClr val="2AA6A3"/>
                </a:solidFill>
                <a:cs typeface="Times New Roman" pitchFamily="18" charset="0"/>
              </a:rPr>
              <a:t>of wisdom and the </a:t>
            </a:r>
            <a:r>
              <a:rPr lang="en-US" sz="2200" b="1" i="1" dirty="0" smtClean="0">
                <a:solidFill>
                  <a:srgbClr val="2AA6A3"/>
                </a:solidFill>
                <a:cs typeface="Times New Roman" pitchFamily="18" charset="0"/>
              </a:rPr>
              <a:t>centre </a:t>
            </a:r>
            <a:r>
              <a:rPr lang="en-US" sz="2200" b="1" i="1" dirty="0">
                <a:solidFill>
                  <a:srgbClr val="2AA6A3"/>
                </a:solidFill>
                <a:cs typeface="Times New Roman" pitchFamily="18" charset="0"/>
              </a:rPr>
              <a:t>of </a:t>
            </a:r>
            <a:r>
              <a:rPr lang="en-US" sz="2200" b="1" i="1" dirty="0" smtClean="0">
                <a:solidFill>
                  <a:srgbClr val="2AA6A3"/>
                </a:solidFill>
                <a:cs typeface="Times New Roman" pitchFamily="18" charset="0"/>
              </a:rPr>
              <a:t>the people*</a:t>
            </a:r>
            <a:endParaRPr lang="th-TH" sz="2200" b="1" i="1" dirty="0">
              <a:solidFill>
                <a:srgbClr val="2AA6A3"/>
              </a:solidFill>
            </a:endParaRPr>
          </a:p>
        </p:txBody>
      </p:sp>
      <p:sp>
        <p:nvSpPr>
          <p:cNvPr id="9" name="สี่เหลี่ยมผืนผ้า 8"/>
          <p:cNvSpPr/>
          <p:nvPr/>
        </p:nvSpPr>
        <p:spPr>
          <a:xfrm>
            <a:off x="605376" y="4779597"/>
            <a:ext cx="7783048" cy="430887"/>
          </a:xfrm>
          <a:prstGeom prst="rect">
            <a:avLst/>
          </a:prstGeom>
        </p:spPr>
        <p:txBody>
          <a:bodyPr wrap="square">
            <a:spAutoFit/>
          </a:bodyPr>
          <a:lstStyle/>
          <a:p>
            <a:pPr algn="thaiDist"/>
            <a:r>
              <a:rPr lang="en-US" sz="2200" dirty="0" smtClean="0"/>
              <a:t>The </a:t>
            </a:r>
            <a:r>
              <a:rPr lang="en-US" sz="2200" dirty="0"/>
              <a:t>New National Assembly Building of the Kingdom </a:t>
            </a:r>
            <a:r>
              <a:rPr lang="en-US" sz="2200" dirty="0" smtClean="0"/>
              <a:t>of Thailand</a:t>
            </a:r>
            <a:endParaRPr lang="th-TH" sz="2200" dirty="0"/>
          </a:p>
        </p:txBody>
      </p:sp>
    </p:spTree>
    <p:extLst>
      <p:ext uri="{BB962C8B-B14F-4D97-AF65-F5344CB8AC3E}">
        <p14:creationId xmlns="" xmlns:p14="http://schemas.microsoft.com/office/powerpoint/2010/main" val="45237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WordArt 3"/>
          <p:cNvSpPr>
            <a:spLocks noChangeArrowheads="1" noChangeShapeType="1" noTextEdit="1"/>
          </p:cNvSpPr>
          <p:nvPr/>
        </p:nvSpPr>
        <p:spPr bwMode="gray">
          <a:xfrm>
            <a:off x="1676400" y="2667000"/>
            <a:ext cx="5715000" cy="838200"/>
          </a:xfrm>
          <a:prstGeom prst="rect">
            <a:avLst/>
          </a:prstGeom>
        </p:spPr>
        <p:txBody>
          <a:bodyPr wrap="none" fromWordArt="1">
            <a:prstTxWarp prst="textDeflate">
              <a:avLst>
                <a:gd name="adj" fmla="val 0"/>
              </a:avLst>
            </a:prstTxWarp>
          </a:bodyPr>
          <a:lstStyle/>
          <a:p>
            <a:pPr algn="ctr"/>
            <a:r>
              <a:rPr lang="en-GB" sz="3600" b="1" kern="10" dirty="0">
                <a:ln w="38100">
                  <a:solidFill>
                    <a:schemeClr val="bg1"/>
                  </a:solidFill>
                  <a:round/>
                  <a:headEnd/>
                  <a:tailEnd/>
                </a:ln>
                <a:gradFill rotWithShape="1">
                  <a:gsLst>
                    <a:gs pos="0">
                      <a:schemeClr val="hlink"/>
                    </a:gs>
                    <a:gs pos="100000">
                      <a:schemeClr val="tx1"/>
                    </a:gs>
                  </a:gsLst>
                  <a:lin ang="0" scaled="1"/>
                </a:gradFill>
                <a:effectLst>
                  <a:outerShdw dist="107763" dir="2700000" algn="ctr" rotWithShape="0">
                    <a:srgbClr val="868686">
                      <a:alpha val="50000"/>
                    </a:srgbClr>
                  </a:outerShdw>
                </a:effectLst>
                <a:cs typeface="Times New Roman" pitchFamily="18" charset="0"/>
              </a:rPr>
              <a:t>Thank You </a:t>
            </a:r>
            <a:endParaRPr lang="th-TH" sz="3600" b="1" kern="10" dirty="0">
              <a:ln w="38100">
                <a:solidFill>
                  <a:schemeClr val="bg1"/>
                </a:solidFill>
                <a:round/>
                <a:headEnd/>
                <a:tailEnd/>
              </a:ln>
              <a:gradFill rotWithShape="1">
                <a:gsLst>
                  <a:gs pos="0">
                    <a:schemeClr val="hlink"/>
                  </a:gs>
                  <a:gs pos="100000">
                    <a:schemeClr val="tx1"/>
                  </a:gs>
                </a:gsLst>
                <a:lin ang="0" scaled="1"/>
              </a:gradFill>
              <a:effectLst>
                <a:outerShdw dist="107763" dir="2700000" algn="ctr" rotWithShape="0">
                  <a:srgbClr val="868686">
                    <a:alpha val="50000"/>
                  </a:srgbClr>
                </a:outerShdw>
              </a:effectLst>
            </a:endParaRPr>
          </a:p>
        </p:txBody>
      </p:sp>
      <p:sp>
        <p:nvSpPr>
          <p:cNvPr id="43013" name="Rectangle 5"/>
          <p:cNvSpPr>
            <a:spLocks noChangeArrowheads="1"/>
          </p:cNvSpPr>
          <p:nvPr/>
        </p:nvSpPr>
        <p:spPr bwMode="ltGray">
          <a:xfrm>
            <a:off x="1436306" y="3733800"/>
            <a:ext cx="5976664" cy="631304"/>
          </a:xfrm>
          <a:prstGeom prst="rect">
            <a:avLst/>
          </a:prstGeom>
          <a:gradFill rotWithShape="1">
            <a:gsLst>
              <a:gs pos="0">
                <a:schemeClr val="accent2">
                  <a:gamma/>
                  <a:tint val="0"/>
                  <a:invGamma/>
                </a:schemeClr>
              </a:gs>
              <a:gs pos="50000">
                <a:schemeClr val="accent2"/>
              </a:gs>
              <a:gs pos="100000">
                <a:schemeClr val="accent2">
                  <a:gamma/>
                  <a:tint val="0"/>
                  <a:invGamma/>
                </a:schemeClr>
              </a:gs>
            </a:gsLst>
            <a:lin ang="0" scaled="1"/>
          </a:gradFill>
          <a:ln w="9525">
            <a:noFill/>
            <a:miter lim="800000"/>
            <a:headEnd/>
            <a:tailEnd/>
          </a:ln>
          <a:effectLst/>
        </p:spPr>
        <p:txBody>
          <a:bodyPr/>
          <a:lstStyle/>
          <a:p>
            <a:pPr algn="ctr" eaLnBrk="1" hangingPunct="1">
              <a:lnSpc>
                <a:spcPct val="90000"/>
              </a:lnSpc>
              <a:spcBef>
                <a:spcPct val="20000"/>
              </a:spcBef>
              <a:buClr>
                <a:schemeClr val="accent2"/>
              </a:buClr>
              <a:buFont typeface="Wingdings" pitchFamily="2" charset="2"/>
              <a:buNone/>
            </a:pPr>
            <a:r>
              <a:rPr lang="en-US" altLang="ko-KR" sz="3200" dirty="0" smtClean="0">
                <a:solidFill>
                  <a:schemeClr val="tx1">
                    <a:lumMod val="75000"/>
                  </a:schemeClr>
                </a:solidFill>
                <a:ea typeface="Gulim" pitchFamily="34" charset="-127"/>
                <a:cs typeface="Times New Roman" pitchFamily="18" charset="0"/>
              </a:rPr>
              <a:t>http://www.parliament.go.th</a:t>
            </a:r>
            <a:endParaRPr lang="ko-KR" altLang="en-US" sz="3200" dirty="0">
              <a:solidFill>
                <a:schemeClr val="tx1">
                  <a:lumMod val="75000"/>
                </a:schemeClr>
              </a:solidFill>
              <a:ea typeface="Gulim" pitchFamily="34" charset="-127"/>
              <a:cs typeface="Times New Roman" pitchFamily="18" charset="0"/>
            </a:endParaRPr>
          </a:p>
        </p:txBody>
      </p:sp>
      <p:pic>
        <p:nvPicPr>
          <p:cNvPr id="6"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Effect transition="in" filter="fade">
                                      <p:cBhvr>
                                        <p:cTn id="9"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Rectangle 10"/>
          <p:cNvSpPr>
            <a:spLocks noGrp="1" noChangeArrowheads="1"/>
          </p:cNvSpPr>
          <p:nvPr>
            <p:ph type="title"/>
          </p:nvPr>
        </p:nvSpPr>
        <p:spPr/>
        <p:txBody>
          <a:bodyPr/>
          <a:lstStyle/>
          <a:p>
            <a:r>
              <a:rPr lang="en-US" dirty="0" smtClean="0">
                <a:ea typeface="Gulim" pitchFamily="34" charset="-127"/>
              </a:rPr>
              <a:t>   </a:t>
            </a:r>
            <a:r>
              <a:rPr lang="en-GB" sz="2400" dirty="0" smtClean="0">
                <a:latin typeface="Times New Roman" pitchFamily="18" charset="0"/>
                <a:cs typeface="Times New Roman" pitchFamily="18" charset="0"/>
              </a:rPr>
              <a:t>The National Assembly of the Kingdom of Thailand</a:t>
            </a:r>
            <a:endParaRPr lang="en-US" altLang="ko-KR" sz="2400" dirty="0">
              <a:latin typeface="Times New Roman" pitchFamily="18" charset="0"/>
              <a:ea typeface="Gulim" pitchFamily="34" charset="-127"/>
              <a:cs typeface="Times New Roman" pitchFamily="18" charset="0"/>
            </a:endParaRPr>
          </a:p>
        </p:txBody>
      </p:sp>
      <p:pic>
        <p:nvPicPr>
          <p:cNvPr id="1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
        <p:nvSpPr>
          <p:cNvPr id="13" name="TextBox 12"/>
          <p:cNvSpPr txBox="1"/>
          <p:nvPr/>
        </p:nvSpPr>
        <p:spPr>
          <a:xfrm>
            <a:off x="899592" y="1056412"/>
            <a:ext cx="7704856" cy="938719"/>
          </a:xfrm>
          <a:prstGeom prst="rect">
            <a:avLst/>
          </a:prstGeom>
          <a:noFill/>
        </p:spPr>
        <p:txBody>
          <a:bodyPr wrap="square" rtlCol="0">
            <a:spAutoFit/>
          </a:bodyPr>
          <a:lstStyle/>
          <a:p>
            <a:pPr marL="0" indent="0" algn="thaiDist"/>
            <a:endParaRPr lang="en-GB" sz="100" dirty="0" smtClean="0">
              <a:cs typeface="Times New Roman" pitchFamily="18" charset="0"/>
            </a:endParaRPr>
          </a:p>
          <a:p>
            <a:pPr marL="342900" indent="-342900">
              <a:buAutoNum type="arabicPeriod"/>
            </a:pPr>
            <a:endParaRPr lang="en-US" dirty="0" smtClean="0"/>
          </a:p>
          <a:p>
            <a:pPr marL="342900" indent="-342900">
              <a:buAutoNum type="arabicPeriod"/>
            </a:pPr>
            <a:endParaRPr lang="en-US" dirty="0" smtClean="0"/>
          </a:p>
          <a:p>
            <a:endParaRPr lang="th-TH" dirty="0"/>
          </a:p>
        </p:txBody>
      </p:sp>
      <p:sp>
        <p:nvSpPr>
          <p:cNvPr id="14" name="TextBox 13"/>
          <p:cNvSpPr txBox="1"/>
          <p:nvPr/>
        </p:nvSpPr>
        <p:spPr>
          <a:xfrm>
            <a:off x="395536" y="1335019"/>
            <a:ext cx="8208912" cy="4832092"/>
          </a:xfrm>
          <a:prstGeom prst="rect">
            <a:avLst/>
          </a:prstGeom>
          <a:noFill/>
        </p:spPr>
        <p:txBody>
          <a:bodyPr wrap="square" rtlCol="0">
            <a:spAutoFit/>
          </a:bodyPr>
          <a:lstStyle/>
          <a:p>
            <a:pPr algn="thaiDist">
              <a:buFont typeface="Arial" pitchFamily="34" charset="0"/>
              <a:buChar char="•"/>
            </a:pPr>
            <a:r>
              <a:rPr lang="en-GB" sz="2400" dirty="0" smtClean="0"/>
              <a:t> </a:t>
            </a:r>
            <a:r>
              <a:rPr lang="en-GB" sz="2200" dirty="0" smtClean="0"/>
              <a:t>The National Assembly of the Kingdom of Thailand is a bicameral body. </a:t>
            </a:r>
          </a:p>
          <a:p>
            <a:pPr algn="thaiDist"/>
            <a:endParaRPr lang="en-GB" sz="1200" dirty="0" smtClean="0"/>
          </a:p>
          <a:p>
            <a:pPr algn="thaiDist">
              <a:buFont typeface="Arial" pitchFamily="34" charset="0"/>
              <a:buChar char="•"/>
            </a:pPr>
            <a:r>
              <a:rPr lang="en-GB" sz="2200" dirty="0" smtClean="0"/>
              <a:t> The business of the National Assembly takes place in both Houses : making laws (legislation), overseeing the Executive, approving issues in relevant to national importance and debating significant issues. </a:t>
            </a:r>
          </a:p>
          <a:p>
            <a:pPr algn="thaiDist"/>
            <a:endParaRPr lang="en-GB" sz="1200" dirty="0" smtClean="0"/>
          </a:p>
          <a:p>
            <a:pPr algn="thaiDist">
              <a:buFont typeface="Arial" pitchFamily="34" charset="0"/>
              <a:buChar char="•"/>
            </a:pPr>
            <a:r>
              <a:rPr lang="en-GB" sz="2200" dirty="0" smtClean="0"/>
              <a:t> The House of Representatives is also responsible for controlling government expenditure through the approval of annual appropriations bill and work in the constituency. </a:t>
            </a:r>
          </a:p>
          <a:p>
            <a:pPr algn="thaiDist"/>
            <a:endParaRPr lang="en-GB" sz="1200" dirty="0" smtClean="0"/>
          </a:p>
          <a:p>
            <a:pPr algn="thaiDist">
              <a:buFont typeface="Arial" pitchFamily="34" charset="0"/>
              <a:buChar char="•"/>
            </a:pPr>
            <a:r>
              <a:rPr lang="en-GB" sz="2200" dirty="0" smtClean="0"/>
              <a:t> The Senate has sole power to approve, recommend or select persons to hold positions as prescribed in the Constitution and remove key persons from offices.</a:t>
            </a:r>
            <a:endParaRPr lang="en-US" sz="2200" dirty="0" smtClean="0"/>
          </a:p>
          <a:p>
            <a:endParaRPr lang="th-TH"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ko-KR" sz="3000" dirty="0" smtClean="0">
                <a:latin typeface="Times New Roman" pitchFamily="18" charset="0"/>
                <a:ea typeface="Gulim" pitchFamily="34" charset="-127"/>
                <a:cs typeface="Times New Roman" pitchFamily="18" charset="0"/>
              </a:rPr>
              <a:t>Secretariat Offices</a:t>
            </a:r>
            <a:endParaRPr lang="en-US" altLang="ko-KR" sz="3000" dirty="0">
              <a:latin typeface="Times New Roman" pitchFamily="18" charset="0"/>
              <a:ea typeface="Gulim" pitchFamily="34" charset="-127"/>
              <a:cs typeface="Times New Roman" pitchFamily="18" charset="0"/>
            </a:endParaRPr>
          </a:p>
        </p:txBody>
      </p:sp>
      <p:pic>
        <p:nvPicPr>
          <p:cNvPr id="2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
        <p:nvSpPr>
          <p:cNvPr id="19" name="TextBox 18"/>
          <p:cNvSpPr txBox="1"/>
          <p:nvPr/>
        </p:nvSpPr>
        <p:spPr>
          <a:xfrm>
            <a:off x="509836" y="1315969"/>
            <a:ext cx="8208912" cy="4708981"/>
          </a:xfrm>
          <a:prstGeom prst="rect">
            <a:avLst/>
          </a:prstGeom>
          <a:noFill/>
        </p:spPr>
        <p:txBody>
          <a:bodyPr wrap="square" rtlCol="0">
            <a:spAutoFit/>
          </a:bodyPr>
          <a:lstStyle/>
          <a:p>
            <a:pPr algn="thaiDist">
              <a:buFont typeface="Arial" pitchFamily="34" charset="0"/>
              <a:buChar char="•"/>
            </a:pPr>
            <a:r>
              <a:rPr lang="en-GB" sz="2400" dirty="0" smtClean="0"/>
              <a:t> Each House has its own staff and secretariat office as the supporting unit. The Secretariat of the Senate has responsibilities in supporting duties of the Senate, while the Secretariat of the House of Representatives has roles to enable the Representatives to perform their legislative duties and constituent responsibilities. </a:t>
            </a:r>
          </a:p>
          <a:p>
            <a:pPr algn="thaiDist"/>
            <a:endParaRPr lang="en-GB" sz="1400" dirty="0" smtClean="0"/>
          </a:p>
          <a:p>
            <a:pPr algn="thaiDist">
              <a:buFont typeface="Arial" pitchFamily="34" charset="0"/>
              <a:buChar char="•"/>
            </a:pPr>
            <a:r>
              <a:rPr lang="en-GB" sz="2500" dirty="0" smtClean="0"/>
              <a:t> </a:t>
            </a:r>
            <a:r>
              <a:rPr lang="en-GB" sz="2400" dirty="0" smtClean="0"/>
              <a:t>The Bureau of Academic Services, under the authorisation of the Secretariat of the House of Representatives, and the Bureau of Parliamentary Studies, under the Secretariat of the Senate, play significant roles in providing academic services to assist legislative tasks of the National Assembly Members and also make academic resources available for the public.</a:t>
            </a:r>
            <a:endParaRPr lang="en-US" sz="2400" dirty="0" smtClean="0"/>
          </a:p>
          <a:p>
            <a:pPr algn="thaiDist">
              <a:buFont typeface="Arial" pitchFamily="34" charset="0"/>
              <a:buChar char="•"/>
            </a:pPr>
            <a:endParaRPr lang="th-TH"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GB" sz="2600" dirty="0" smtClean="0"/>
              <a:t>    </a:t>
            </a:r>
            <a:r>
              <a:rPr lang="en-GB" sz="2600" dirty="0" smtClean="0">
                <a:latin typeface="Times New Roman" pitchFamily="18" charset="0"/>
                <a:cs typeface="Times New Roman" pitchFamily="18" charset="0"/>
              </a:rPr>
              <a:t>Academic Services for the Members</a:t>
            </a:r>
            <a:endParaRPr lang="th-TH" sz="2600" dirty="0">
              <a:latin typeface="Times New Roman" pitchFamily="18" charset="0"/>
            </a:endParaRPr>
          </a:p>
        </p:txBody>
      </p:sp>
      <p:sp>
        <p:nvSpPr>
          <p:cNvPr id="6" name="TextBox 5"/>
          <p:cNvSpPr txBox="1"/>
          <p:nvPr/>
        </p:nvSpPr>
        <p:spPr>
          <a:xfrm>
            <a:off x="827584" y="1168486"/>
            <a:ext cx="7704856" cy="5309146"/>
          </a:xfrm>
          <a:prstGeom prst="rect">
            <a:avLst/>
          </a:prstGeom>
          <a:noFill/>
        </p:spPr>
        <p:txBody>
          <a:bodyPr wrap="square" rtlCol="0">
            <a:spAutoFit/>
          </a:bodyPr>
          <a:lstStyle/>
          <a:p>
            <a:pPr marL="0" indent="0" algn="thaiDist"/>
            <a:endParaRPr lang="en-GB" sz="100" dirty="0" smtClean="0">
              <a:cs typeface="Times New Roman" pitchFamily="18" charset="0"/>
            </a:endParaRPr>
          </a:p>
          <a:p>
            <a:pPr marL="0" indent="0" algn="thaiDist"/>
            <a:r>
              <a:rPr lang="en-GB" sz="2400" dirty="0" smtClean="0"/>
              <a:t>The Bureau of Academic Services and the Bureau of Parliamentary Studies carry out similar functions :</a:t>
            </a:r>
          </a:p>
          <a:p>
            <a:pPr marL="0" indent="0" algn="thaiDist"/>
            <a:endParaRPr lang="en-GB" sz="800" dirty="0" smtClean="0"/>
          </a:p>
          <a:p>
            <a:pPr marL="0" indent="0" algn="thaiDist">
              <a:buFontTx/>
              <a:buChar char="-"/>
            </a:pPr>
            <a:r>
              <a:rPr lang="en-GB" sz="2400" dirty="0" smtClean="0"/>
              <a:t> to collect and disseminate information regarding legal, political, economic, social and policy issues</a:t>
            </a:r>
          </a:p>
          <a:p>
            <a:pPr marL="0" indent="0" algn="thaiDist"/>
            <a:endParaRPr lang="en-GB" sz="1100" dirty="0" smtClean="0"/>
          </a:p>
          <a:p>
            <a:pPr marL="0" indent="0" algn="thaiDist">
              <a:buFontTx/>
              <a:buChar char="-"/>
            </a:pPr>
            <a:r>
              <a:rPr lang="en-GB" sz="2400" dirty="0" smtClean="0"/>
              <a:t> to render opinions on matters of public concern</a:t>
            </a:r>
          </a:p>
          <a:p>
            <a:pPr marL="0" indent="0" algn="thaiDist"/>
            <a:endParaRPr lang="en-GB" sz="1100" dirty="0" smtClean="0"/>
          </a:p>
          <a:p>
            <a:pPr marL="0" indent="0" algn="thaiDist">
              <a:buFontTx/>
              <a:buChar char="-"/>
            </a:pPr>
            <a:r>
              <a:rPr lang="en-GB" sz="2400" dirty="0" smtClean="0"/>
              <a:t> to produce academic documents for the Members </a:t>
            </a:r>
          </a:p>
          <a:p>
            <a:pPr marL="0" indent="0" algn="thaiDist"/>
            <a:endParaRPr lang="en-GB" sz="1100" dirty="0" smtClean="0"/>
          </a:p>
          <a:p>
            <a:pPr marL="0" indent="0" algn="thaiDist">
              <a:buFontTx/>
              <a:buChar char="-"/>
            </a:pPr>
            <a:r>
              <a:rPr lang="en-GB" sz="2400" dirty="0" smtClean="0"/>
              <a:t> to conduct research projects</a:t>
            </a:r>
          </a:p>
          <a:p>
            <a:pPr marL="0" indent="0" algn="thaiDist"/>
            <a:endParaRPr lang="en-GB" sz="1100" dirty="0" smtClean="0"/>
          </a:p>
          <a:p>
            <a:pPr marL="0" indent="0" algn="thaiDist">
              <a:buFontTx/>
              <a:buChar char="-"/>
            </a:pPr>
            <a:r>
              <a:rPr lang="en-GB" sz="2400" dirty="0" smtClean="0"/>
              <a:t> to provide access to archives</a:t>
            </a:r>
          </a:p>
          <a:p>
            <a:pPr marL="0" indent="0" algn="thaiDist">
              <a:buFontTx/>
              <a:buChar char="-"/>
            </a:pPr>
            <a:endParaRPr lang="en-GB" sz="1100" dirty="0" smtClean="0"/>
          </a:p>
          <a:p>
            <a:pPr marL="0" indent="0" algn="thaiDist">
              <a:buFontTx/>
              <a:buChar char="-"/>
            </a:pPr>
            <a:r>
              <a:rPr lang="en-GB" sz="2400" dirty="0" smtClean="0"/>
              <a:t> to operate library</a:t>
            </a:r>
          </a:p>
          <a:p>
            <a:pPr marL="0" indent="0" algn="thaiDist"/>
            <a:endParaRPr lang="en-GB" sz="1100" dirty="0" smtClean="0"/>
          </a:p>
          <a:p>
            <a:pPr marL="0" indent="0" algn="thaiDist">
              <a:buFontTx/>
              <a:buChar char="-"/>
            </a:pPr>
            <a:r>
              <a:rPr lang="en-GB" sz="2400" dirty="0" smtClean="0"/>
              <a:t> to collect and maintain documents and materials regarding the legislative and democratic history of the country</a:t>
            </a:r>
            <a:endParaRPr lang="en-US" sz="2400" dirty="0">
              <a:cs typeface="Times New Roman" pitchFamily="18" charset="0"/>
            </a:endParaRPr>
          </a:p>
        </p:txBody>
      </p:sp>
      <p:pic>
        <p:nvPicPr>
          <p:cNvPr id="5"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6" name="Rectangle 44"/>
          <p:cNvSpPr>
            <a:spLocks noGrp="1" noChangeArrowheads="1"/>
          </p:cNvSpPr>
          <p:nvPr>
            <p:ph type="title"/>
          </p:nvPr>
        </p:nvSpPr>
        <p:spPr/>
        <p:txBody>
          <a:bodyPr/>
          <a:lstStyle/>
          <a:p>
            <a:r>
              <a:rPr lang="en-US" altLang="ko-KR" sz="3000" dirty="0" smtClean="0">
                <a:latin typeface="Times New Roman" pitchFamily="18" charset="0"/>
                <a:ea typeface="Gulim" pitchFamily="34" charset="-127"/>
                <a:cs typeface="Times New Roman" pitchFamily="18" charset="0"/>
              </a:rPr>
              <a:t>Bureau of Academic Services</a:t>
            </a:r>
            <a:endParaRPr lang="ko-KR" altLang="en-US" sz="3000" dirty="0">
              <a:ea typeface="Gulim" pitchFamily="34" charset="-127"/>
            </a:endParaRPr>
          </a:p>
        </p:txBody>
      </p:sp>
      <p:sp>
        <p:nvSpPr>
          <p:cNvPr id="45" name="TextBox 44"/>
          <p:cNvSpPr txBox="1"/>
          <p:nvPr/>
        </p:nvSpPr>
        <p:spPr>
          <a:xfrm>
            <a:off x="323528" y="1068735"/>
            <a:ext cx="8280920" cy="5924699"/>
          </a:xfrm>
          <a:prstGeom prst="rect">
            <a:avLst/>
          </a:prstGeom>
          <a:noFill/>
        </p:spPr>
        <p:txBody>
          <a:bodyPr wrap="square" rtlCol="0">
            <a:spAutoFit/>
          </a:bodyPr>
          <a:lstStyle/>
          <a:p>
            <a:pPr algn="ctr"/>
            <a:r>
              <a:rPr lang="en-GB" sz="2400" b="1" dirty="0" smtClean="0"/>
              <a:t> The Bureau of Academic Services</a:t>
            </a:r>
            <a:endParaRPr lang="en-US" sz="2400" dirty="0" smtClean="0"/>
          </a:p>
          <a:p>
            <a:pPr algn="ctr"/>
            <a:r>
              <a:rPr lang="en-GB" sz="2400" b="1" dirty="0" smtClean="0"/>
              <a:t>The Secretariat of the House of Representatives</a:t>
            </a:r>
          </a:p>
          <a:p>
            <a:pPr algn="ctr"/>
            <a:endParaRPr lang="en-US" sz="1400" dirty="0" smtClean="0"/>
          </a:p>
          <a:p>
            <a:r>
              <a:rPr lang="en-US" sz="2400" b="1" dirty="0" smtClean="0"/>
              <a:t> 8 divisions</a:t>
            </a:r>
            <a:r>
              <a:rPr lang="en-US" sz="2400" dirty="0" smtClean="0"/>
              <a:t> : General Administration Division</a:t>
            </a:r>
          </a:p>
          <a:p>
            <a:pPr>
              <a:lnSpc>
                <a:spcPct val="130000"/>
              </a:lnSpc>
            </a:pPr>
            <a:r>
              <a:rPr lang="en-US" sz="2400" dirty="0" smtClean="0"/>
              <a:t>	          Library Division</a:t>
            </a:r>
          </a:p>
          <a:p>
            <a:pPr>
              <a:lnSpc>
                <a:spcPct val="130000"/>
              </a:lnSpc>
            </a:pPr>
            <a:r>
              <a:rPr lang="en-US" sz="2200" dirty="0" smtClean="0"/>
              <a:t>                        </a:t>
            </a:r>
            <a:r>
              <a:rPr lang="en-US" sz="2100" dirty="0" smtClean="0"/>
              <a:t>Information Technology Resources Development Division</a:t>
            </a:r>
          </a:p>
          <a:p>
            <a:pPr>
              <a:lnSpc>
                <a:spcPct val="130000"/>
              </a:lnSpc>
            </a:pPr>
            <a:r>
              <a:rPr lang="en-US" sz="2400" dirty="0" smtClean="0"/>
              <a:t>                      Academic Services Division 1</a:t>
            </a:r>
          </a:p>
          <a:p>
            <a:pPr>
              <a:lnSpc>
                <a:spcPct val="130000"/>
              </a:lnSpc>
            </a:pPr>
            <a:r>
              <a:rPr lang="en-US" sz="2400" dirty="0" smtClean="0"/>
              <a:t>                      Academic Services Division 2</a:t>
            </a:r>
          </a:p>
          <a:p>
            <a:pPr>
              <a:lnSpc>
                <a:spcPct val="130000"/>
              </a:lnSpc>
            </a:pPr>
            <a:r>
              <a:rPr lang="en-US" sz="2400" dirty="0" smtClean="0"/>
              <a:t>                      Academic Services Division 3</a:t>
            </a:r>
          </a:p>
          <a:p>
            <a:pPr>
              <a:lnSpc>
                <a:spcPct val="130000"/>
              </a:lnSpc>
            </a:pPr>
            <a:r>
              <a:rPr lang="en-US" sz="2400" dirty="0" smtClean="0"/>
              <a:t>                      Research and Development Division</a:t>
            </a:r>
          </a:p>
          <a:p>
            <a:pPr>
              <a:lnSpc>
                <a:spcPct val="130000"/>
              </a:lnSpc>
            </a:pPr>
            <a:r>
              <a:rPr lang="en-US" sz="2400" dirty="0" smtClean="0"/>
              <a:t>                      Museum and Archives Division</a:t>
            </a:r>
          </a:p>
          <a:p>
            <a:pPr>
              <a:lnSpc>
                <a:spcPct val="130000"/>
              </a:lnSpc>
            </a:pPr>
            <a:r>
              <a:rPr lang="en-US" sz="2400" dirty="0" smtClean="0"/>
              <a:t> </a:t>
            </a:r>
          </a:p>
          <a:p>
            <a:pPr marL="342900" indent="-342900">
              <a:buAutoNum type="arabicPeriod"/>
            </a:pPr>
            <a:endParaRPr lang="en-US" dirty="0" smtClean="0"/>
          </a:p>
          <a:p>
            <a:endParaRPr lang="th-TH" dirty="0"/>
          </a:p>
        </p:txBody>
      </p:sp>
      <p:pic>
        <p:nvPicPr>
          <p:cNvPr id="46"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47" name="Picture 2" descr="F:\ภาพของรัฐสภาและสำนักวิชาการ\DSC_0116.JPG"/>
          <p:cNvPicPr>
            <a:picLocks noChangeAspect="1" noChangeArrowheads="1"/>
          </p:cNvPicPr>
          <p:nvPr/>
        </p:nvPicPr>
        <p:blipFill>
          <a:blip r:embed="rId4" cstate="print"/>
          <a:srcRect/>
          <a:stretch>
            <a:fillRect/>
          </a:stretch>
        </p:blipFill>
        <p:spPr bwMode="auto">
          <a:xfrm>
            <a:off x="6516216" y="4941168"/>
            <a:ext cx="2274159" cy="1512168"/>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altLang="ko-KR" sz="3000" dirty="0" smtClean="0">
                <a:latin typeface="Times New Roman" pitchFamily="18" charset="0"/>
                <a:ea typeface="Gulim" pitchFamily="34" charset="-127"/>
                <a:cs typeface="Times New Roman" pitchFamily="18" charset="0"/>
              </a:rPr>
              <a:t>Bureau of Academic Services</a:t>
            </a:r>
            <a:endParaRPr lang="th-TH" sz="3000" dirty="0"/>
          </a:p>
        </p:txBody>
      </p:sp>
      <p:sp>
        <p:nvSpPr>
          <p:cNvPr id="6" name="TextBox 5"/>
          <p:cNvSpPr txBox="1"/>
          <p:nvPr/>
        </p:nvSpPr>
        <p:spPr>
          <a:xfrm>
            <a:off x="395536" y="1056412"/>
            <a:ext cx="8208912" cy="4570482"/>
          </a:xfrm>
          <a:prstGeom prst="rect">
            <a:avLst/>
          </a:prstGeom>
          <a:noFill/>
        </p:spPr>
        <p:txBody>
          <a:bodyPr wrap="square" rtlCol="0">
            <a:spAutoFit/>
          </a:bodyPr>
          <a:lstStyle/>
          <a:p>
            <a:pPr marL="0" indent="0" algn="thaiDist"/>
            <a:endParaRPr lang="en-GB" sz="100" dirty="0" smtClean="0">
              <a:cs typeface="Times New Roman" pitchFamily="18" charset="0"/>
            </a:endParaRPr>
          </a:p>
          <a:p>
            <a:pPr algn="ctr"/>
            <a:r>
              <a:rPr lang="en-US" altLang="ko-KR" sz="2400" b="1" dirty="0">
                <a:ea typeface="Gulim" pitchFamily="34" charset="-127"/>
                <a:cs typeface="Times New Roman" pitchFamily="18" charset="0"/>
              </a:rPr>
              <a:t>Bureau of Academic Services</a:t>
            </a:r>
            <a:endParaRPr lang="en-GB" sz="2400" b="1" dirty="0" smtClean="0"/>
          </a:p>
          <a:p>
            <a:pPr algn="ctr"/>
            <a:r>
              <a:rPr lang="en-GB" sz="2400" b="1" dirty="0" smtClean="0"/>
              <a:t>The Secretariat of the House of Representatives</a:t>
            </a:r>
          </a:p>
          <a:p>
            <a:pPr lvl="0" latinLnBrk="1"/>
            <a:endParaRPr lang="en-GB" sz="1200" dirty="0" smtClean="0"/>
          </a:p>
          <a:p>
            <a:pPr lvl="0" algn="thaiDist" latinLnBrk="1">
              <a:buFont typeface="Arial" pitchFamily="34" charset="0"/>
              <a:buChar char="•"/>
            </a:pPr>
            <a:r>
              <a:rPr lang="en-GB" sz="2600" dirty="0" smtClean="0"/>
              <a:t> </a:t>
            </a:r>
            <a:r>
              <a:rPr lang="en-GB" sz="2400" dirty="0" smtClean="0"/>
              <a:t>127 officers, including 39 Parliamentary Officers (Academic        Officers), 10 Legal Officers and 21 Librarians</a:t>
            </a:r>
            <a:r>
              <a:rPr lang="en-GB" sz="2600" dirty="0" smtClean="0"/>
              <a:t>  </a:t>
            </a:r>
            <a:endParaRPr lang="en-US" sz="2600" dirty="0" smtClean="0"/>
          </a:p>
          <a:p>
            <a:pPr latinLnBrk="1"/>
            <a:r>
              <a:rPr lang="en-GB" sz="1200" dirty="0" smtClean="0"/>
              <a:t> </a:t>
            </a:r>
            <a:endParaRPr lang="en-US" sz="1200" dirty="0" smtClean="0"/>
          </a:p>
          <a:p>
            <a:pPr lvl="0" algn="thaiDist" latinLnBrk="1">
              <a:buFont typeface="Arial" pitchFamily="34" charset="0"/>
              <a:buChar char="•"/>
            </a:pPr>
            <a:r>
              <a:rPr lang="en-US" sz="2600" dirty="0" smtClean="0"/>
              <a:t> </a:t>
            </a:r>
            <a:r>
              <a:rPr lang="en-US" sz="2400" b="1" i="1" dirty="0" smtClean="0"/>
              <a:t>The Research and Development Committee</a:t>
            </a:r>
            <a:r>
              <a:rPr lang="en-US" sz="2400" dirty="0" smtClean="0"/>
              <a:t> is composed of 14 committee members, six of them are government officials from    the Secretariat of the House of </a:t>
            </a:r>
            <a:r>
              <a:rPr lang="en-US" sz="2400" spc="-30" dirty="0" smtClean="0"/>
              <a:t>Representatives</a:t>
            </a:r>
            <a:r>
              <a:rPr lang="en-US" sz="2400" dirty="0" smtClean="0"/>
              <a:t> and the rest are    professors who are expert in research methods from academic/     educational institutions.</a:t>
            </a:r>
          </a:p>
          <a:p>
            <a:pPr marL="342900" indent="-342900">
              <a:buAutoNum type="arabicPeriod"/>
            </a:pPr>
            <a:endParaRPr lang="en-US" dirty="0" smtClean="0"/>
          </a:p>
          <a:p>
            <a:endParaRPr lang="th-TH" dirty="0"/>
          </a:p>
        </p:txBody>
      </p:sp>
      <p:pic>
        <p:nvPicPr>
          <p:cNvPr id="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5" name="Picture 2" descr="http://www.dent.cmu.ac.th/thai/library/web/images/stories/imageicon/research.jpg"/>
          <p:cNvPicPr>
            <a:picLocks noChangeAspect="1" noChangeArrowheads="1"/>
          </p:cNvPicPr>
          <p:nvPr/>
        </p:nvPicPr>
        <p:blipFill>
          <a:blip r:embed="rId4" cstate="print"/>
          <a:srcRect/>
          <a:stretch>
            <a:fillRect/>
          </a:stretch>
        </p:blipFill>
        <p:spPr bwMode="auto">
          <a:xfrm>
            <a:off x="6228184" y="4725144"/>
            <a:ext cx="2088232" cy="1566174"/>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altLang="ko-KR" sz="3000" dirty="0" smtClean="0">
                <a:latin typeface="Times New Roman" pitchFamily="18" charset="0"/>
                <a:ea typeface="Gulim" pitchFamily="34" charset="-127"/>
                <a:cs typeface="Times New Roman" pitchFamily="18" charset="0"/>
              </a:rPr>
              <a:t>Bureau of Academic Services</a:t>
            </a:r>
            <a:endParaRPr lang="th-TH" sz="3000" dirty="0"/>
          </a:p>
        </p:txBody>
      </p:sp>
      <p:sp>
        <p:nvSpPr>
          <p:cNvPr id="7" name="TextBox 6"/>
          <p:cNvSpPr txBox="1"/>
          <p:nvPr/>
        </p:nvSpPr>
        <p:spPr>
          <a:xfrm>
            <a:off x="395536" y="1056412"/>
            <a:ext cx="8208912" cy="5863144"/>
          </a:xfrm>
          <a:prstGeom prst="rect">
            <a:avLst/>
          </a:prstGeom>
          <a:noFill/>
        </p:spPr>
        <p:txBody>
          <a:bodyPr wrap="square" rtlCol="0">
            <a:spAutoFit/>
          </a:bodyPr>
          <a:lstStyle/>
          <a:p>
            <a:pPr marL="0" indent="0" algn="thaiDist"/>
            <a:endParaRPr lang="en-GB" sz="100" dirty="0" smtClean="0">
              <a:cs typeface="Times New Roman" pitchFamily="18" charset="0"/>
            </a:endParaRPr>
          </a:p>
          <a:p>
            <a:pPr lvl="0" algn="ctr" latinLnBrk="0"/>
            <a:r>
              <a:rPr lang="en-GB" sz="2400" dirty="0" smtClean="0"/>
              <a:t>    </a:t>
            </a:r>
            <a:r>
              <a:rPr lang="en-GB" sz="2400" b="1" dirty="0" smtClean="0"/>
              <a:t>Academic/Research Services :</a:t>
            </a:r>
          </a:p>
          <a:p>
            <a:pPr lvl="0" latinLnBrk="0"/>
            <a:endParaRPr lang="en-GB" sz="800" dirty="0" smtClean="0"/>
          </a:p>
          <a:p>
            <a:pPr marL="457200" lvl="0" indent="-457200" algn="thaiDist" latinLnBrk="0">
              <a:buAutoNum type="arabicPeriod"/>
            </a:pPr>
            <a:r>
              <a:rPr lang="en-GB" sz="2400" dirty="0" smtClean="0"/>
              <a:t>to produce documents for the consideration of bills, motions, international agreements (supporting for the first reading of the House of Representatives and joint sittings of the both Houses);</a:t>
            </a:r>
          </a:p>
          <a:p>
            <a:pPr marL="457200" lvl="0" indent="-457200" latinLnBrk="0">
              <a:buAutoNum type="arabicPeriod"/>
            </a:pPr>
            <a:endParaRPr lang="en-GB" sz="1000" dirty="0" smtClean="0"/>
          </a:p>
          <a:p>
            <a:pPr marL="457200" lvl="0" indent="-457200" latinLnBrk="0">
              <a:buAutoNum type="arabicPeriod"/>
            </a:pPr>
            <a:r>
              <a:rPr lang="en-GB" sz="2400" dirty="0" smtClean="0"/>
              <a:t>to conduct quick research on the requests of the Members and Committees;</a:t>
            </a:r>
          </a:p>
          <a:p>
            <a:pPr marL="457200" lvl="0" indent="-457200" latinLnBrk="0">
              <a:buAutoNum type="arabicPeriod"/>
            </a:pPr>
            <a:endParaRPr lang="en-GB" sz="1000" dirty="0" smtClean="0"/>
          </a:p>
          <a:p>
            <a:pPr marL="457200" lvl="0" indent="-457200" algn="thaiDist" latinLnBrk="0">
              <a:buAutoNum type="arabicPeriod"/>
            </a:pPr>
            <a:r>
              <a:rPr lang="en-GB" sz="2400" spc="-20" dirty="0" smtClean="0"/>
              <a:t>to produce academic documents with the purpose of examining current and potential legislative, political, economic and social issues;</a:t>
            </a:r>
          </a:p>
          <a:p>
            <a:pPr marL="457200" lvl="0" indent="-457200" algn="thaiDist" latinLnBrk="0">
              <a:buAutoNum type="arabicPeriod"/>
            </a:pPr>
            <a:endParaRPr lang="en-US" sz="1000" dirty="0" smtClean="0"/>
          </a:p>
          <a:p>
            <a:pPr marL="342900" lvl="0" indent="-342900" algn="thaiDist">
              <a:buFontTx/>
              <a:buAutoNum type="arabicPeriod"/>
            </a:pPr>
            <a:r>
              <a:rPr lang="en-GB" sz="2400" spc="-10" dirty="0" smtClean="0"/>
              <a:t>to render opinions on bills, laws, regulations and specific issues of public awareness;</a:t>
            </a:r>
            <a:endParaRPr lang="en-US" sz="2400" spc="-10" dirty="0" smtClean="0"/>
          </a:p>
          <a:p>
            <a:pPr marL="342900" indent="-342900">
              <a:buAutoNum type="arabicPeriod"/>
            </a:pPr>
            <a:endParaRPr lang="en-US" sz="2400" dirty="0" smtClean="0"/>
          </a:p>
          <a:p>
            <a:endParaRPr lang="th-TH" sz="2400" dirty="0"/>
          </a:p>
        </p:txBody>
      </p:sp>
      <p:pic>
        <p:nvPicPr>
          <p:cNvPr id="8"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altLang="ko-KR" sz="3000" dirty="0" smtClean="0">
                <a:latin typeface="Times New Roman" pitchFamily="18" charset="0"/>
                <a:ea typeface="Gulim" pitchFamily="34" charset="-127"/>
                <a:cs typeface="Times New Roman" pitchFamily="18" charset="0"/>
              </a:rPr>
              <a:t>Bureau of Academic Services</a:t>
            </a:r>
            <a:endParaRPr lang="th-TH" sz="3000" dirty="0"/>
          </a:p>
        </p:txBody>
      </p:sp>
      <p:sp>
        <p:nvSpPr>
          <p:cNvPr id="7" name="TextBox 6"/>
          <p:cNvSpPr txBox="1"/>
          <p:nvPr/>
        </p:nvSpPr>
        <p:spPr>
          <a:xfrm>
            <a:off x="395536" y="908720"/>
            <a:ext cx="8208912" cy="5155257"/>
          </a:xfrm>
          <a:prstGeom prst="rect">
            <a:avLst/>
          </a:prstGeom>
          <a:noFill/>
        </p:spPr>
        <p:txBody>
          <a:bodyPr wrap="square" rtlCol="0">
            <a:spAutoFit/>
          </a:bodyPr>
          <a:lstStyle/>
          <a:p>
            <a:pPr marL="0" indent="0" algn="thaiDist"/>
            <a:endParaRPr lang="en-GB" sz="100" dirty="0" smtClean="0">
              <a:cs typeface="Times New Roman" pitchFamily="18" charset="0"/>
            </a:endParaRPr>
          </a:p>
          <a:p>
            <a:pPr lvl="0" algn="ctr" latinLnBrk="0"/>
            <a:r>
              <a:rPr lang="en-GB" sz="2400" dirty="0" smtClean="0"/>
              <a:t>    </a:t>
            </a:r>
            <a:r>
              <a:rPr lang="en-GB" sz="2400" b="1" dirty="0" smtClean="0"/>
              <a:t>Academic/Research Services :</a:t>
            </a:r>
          </a:p>
          <a:p>
            <a:pPr lvl="0" latinLnBrk="0"/>
            <a:endParaRPr lang="en-GB" sz="800" dirty="0" smtClean="0"/>
          </a:p>
          <a:p>
            <a:pPr marL="457200" lvl="0" indent="-457200" algn="thaiDist" latinLnBrk="0">
              <a:buAutoNum type="arabicPeriod" startAt="5"/>
            </a:pPr>
            <a:r>
              <a:rPr lang="en-GB" sz="2400" spc="-30" dirty="0" smtClean="0"/>
              <a:t>to translate academic documents on the requests of the Members and Committees;</a:t>
            </a:r>
          </a:p>
          <a:p>
            <a:pPr marL="457200" lvl="0" indent="-457200" algn="thaiDist" latinLnBrk="0">
              <a:buAutoNum type="arabicPeriod" startAt="5"/>
            </a:pPr>
            <a:endParaRPr lang="en-GB" sz="800" spc="-20" dirty="0" smtClean="0"/>
          </a:p>
          <a:p>
            <a:pPr marL="457200" lvl="0" indent="-457200" algn="thaiDist" latinLnBrk="0">
              <a:buAutoNum type="arabicPeriod" startAt="5"/>
            </a:pPr>
            <a:r>
              <a:rPr lang="en-GB" sz="2400" spc="-20" dirty="0" smtClean="0"/>
              <a:t>to work on research projects, particularly politics, public administration, legislation and the roles of legislative branch;</a:t>
            </a:r>
          </a:p>
          <a:p>
            <a:pPr marL="457200" lvl="0" indent="-457200" algn="thaiDist" latinLnBrk="0">
              <a:buAutoNum type="arabicPeriod" startAt="5"/>
            </a:pPr>
            <a:endParaRPr lang="en-GB" sz="800" spc="-20" dirty="0" smtClean="0"/>
          </a:p>
          <a:p>
            <a:pPr marL="457200" lvl="0" indent="-457200" algn="thaiDist" latinLnBrk="0">
              <a:buAutoNum type="arabicPeriod" startAt="5"/>
            </a:pPr>
            <a:r>
              <a:rPr lang="en-GB" sz="2400" spc="-20" dirty="0" smtClean="0"/>
              <a:t>to act as the coordinator among research institutions, professors and the Research and Development Committee in research projects; </a:t>
            </a:r>
          </a:p>
          <a:p>
            <a:pPr marL="457200" lvl="0" indent="-457200" algn="thaiDist" latinLnBrk="0">
              <a:buAutoNum type="arabicPeriod" startAt="5"/>
            </a:pPr>
            <a:endParaRPr lang="en-GB" sz="800" spc="-20" dirty="0" smtClean="0"/>
          </a:p>
          <a:p>
            <a:pPr marL="457200" indent="-457200" algn="thaiDist">
              <a:buFontTx/>
              <a:buAutoNum type="arabicPeriod" startAt="5"/>
            </a:pPr>
            <a:r>
              <a:rPr lang="en-GB" sz="2400" spc="-30" dirty="0" smtClean="0"/>
              <a:t>to promote research activities, for example,  providing financial supports to students who work on theses about democracy and parliamentary affairs, and disseminating research results; and</a:t>
            </a:r>
          </a:p>
          <a:p>
            <a:pPr marL="457200" indent="-457200" algn="thaiDist">
              <a:buFontTx/>
              <a:buAutoNum type="arabicPeriod" startAt="5"/>
            </a:pPr>
            <a:endParaRPr lang="en-GB" sz="800" dirty="0" smtClean="0"/>
          </a:p>
          <a:p>
            <a:pPr marL="457200" lvl="0" indent="-457200" algn="thaiDist">
              <a:buFontTx/>
              <a:buAutoNum type="arabicPeriod" startAt="5"/>
            </a:pPr>
            <a:r>
              <a:rPr lang="en-GB" sz="2400" dirty="0" smtClean="0"/>
              <a:t>to provide access to the archives collections.</a:t>
            </a:r>
            <a:endParaRPr lang="en-US" sz="2400" dirty="0" smtClean="0"/>
          </a:p>
        </p:txBody>
      </p:sp>
      <p:pic>
        <p:nvPicPr>
          <p:cNvPr id="8"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pPr latinLnBrk="1"/>
            <a:r>
              <a:rPr lang="en-GB" sz="2400" dirty="0" smtClean="0"/>
              <a:t>   </a:t>
            </a:r>
            <a:r>
              <a:rPr lang="en-GB" sz="3000" dirty="0" smtClean="0">
                <a:latin typeface="Times New Roman" pitchFamily="18" charset="0"/>
                <a:cs typeface="Times New Roman" pitchFamily="18" charset="0"/>
              </a:rPr>
              <a:t>The Bureau of Parliamentary Studies</a:t>
            </a:r>
            <a:endParaRPr lang="en-US" sz="3000" dirty="0">
              <a:latin typeface="Times New Roman" pitchFamily="18" charset="0"/>
              <a:cs typeface="Times New Roman" pitchFamily="18" charset="0"/>
            </a:endParaRPr>
          </a:p>
        </p:txBody>
      </p:sp>
      <p:sp>
        <p:nvSpPr>
          <p:cNvPr id="6" name="TextBox 5"/>
          <p:cNvSpPr txBox="1"/>
          <p:nvPr/>
        </p:nvSpPr>
        <p:spPr>
          <a:xfrm>
            <a:off x="899592" y="908720"/>
            <a:ext cx="7704856" cy="5740033"/>
          </a:xfrm>
          <a:prstGeom prst="rect">
            <a:avLst/>
          </a:prstGeom>
          <a:noFill/>
        </p:spPr>
        <p:txBody>
          <a:bodyPr wrap="square" rtlCol="0">
            <a:spAutoFit/>
          </a:bodyPr>
          <a:lstStyle/>
          <a:p>
            <a:pPr marL="0" indent="0" algn="thaiDist"/>
            <a:endParaRPr lang="en-GB" sz="100" dirty="0" smtClean="0">
              <a:cs typeface="Times New Roman" pitchFamily="18" charset="0"/>
            </a:endParaRPr>
          </a:p>
          <a:p>
            <a:pPr algn="ctr" latinLnBrk="1"/>
            <a:r>
              <a:rPr lang="en-GB" sz="2600" b="1" dirty="0" smtClean="0"/>
              <a:t>The Secretariat of the Senate</a:t>
            </a:r>
            <a:endParaRPr lang="en-US" sz="2600" dirty="0" smtClean="0"/>
          </a:p>
          <a:p>
            <a:pPr latinLnBrk="1"/>
            <a:endParaRPr lang="en-US" sz="800" dirty="0" smtClean="0"/>
          </a:p>
          <a:p>
            <a:pPr lvl="0" latinLnBrk="1">
              <a:buFont typeface="Arial" pitchFamily="34" charset="0"/>
              <a:buChar char="•"/>
            </a:pPr>
            <a:r>
              <a:rPr lang="en-US" sz="2400" dirty="0" smtClean="0"/>
              <a:t> 4 groups :</a:t>
            </a:r>
          </a:p>
          <a:p>
            <a:pPr lvl="0" latinLnBrk="1"/>
            <a:r>
              <a:rPr lang="en-US" sz="2400" dirty="0" smtClean="0"/>
              <a:t>   - General Administration Group</a:t>
            </a:r>
          </a:p>
          <a:p>
            <a:pPr lvl="0" latinLnBrk="1"/>
            <a:r>
              <a:rPr lang="en-US" sz="2400" dirty="0" smtClean="0"/>
              <a:t>   - Research and Information Group</a:t>
            </a:r>
          </a:p>
          <a:p>
            <a:pPr latinLnBrk="1"/>
            <a:r>
              <a:rPr lang="en-US" sz="2400" dirty="0" smtClean="0"/>
              <a:t>   - Library and Museum Group</a:t>
            </a:r>
          </a:p>
          <a:p>
            <a:pPr latinLnBrk="1"/>
            <a:r>
              <a:rPr lang="en-US" sz="2400" dirty="0" smtClean="0"/>
              <a:t>   - Monitoring and Evaluating the Senate </a:t>
            </a:r>
          </a:p>
          <a:p>
            <a:pPr latinLnBrk="1"/>
            <a:r>
              <a:rPr lang="en-US" sz="2400" dirty="0" smtClean="0"/>
              <a:t>     Outcome Group</a:t>
            </a:r>
          </a:p>
          <a:p>
            <a:pPr latinLnBrk="1"/>
            <a:endParaRPr lang="en-US" sz="800" dirty="0" smtClean="0"/>
          </a:p>
          <a:p>
            <a:pPr lvl="0" latinLnBrk="1">
              <a:buFont typeface="Arial" pitchFamily="34" charset="0"/>
              <a:buChar char="•"/>
            </a:pPr>
            <a:r>
              <a:rPr lang="en-GB" sz="2400" dirty="0" smtClean="0"/>
              <a:t> 36 officers, including 13 Parliamentary Officers (Academic Officers), 5 Legal Officers and 2 Librarians  </a:t>
            </a:r>
            <a:endParaRPr lang="en-US" sz="2400" dirty="0" smtClean="0"/>
          </a:p>
          <a:p>
            <a:pPr lvl="0" latinLnBrk="1"/>
            <a:endParaRPr lang="en-US" sz="800" b="1" i="1" dirty="0" smtClean="0"/>
          </a:p>
          <a:p>
            <a:pPr lvl="0" algn="thaiDist" latinLnBrk="1">
              <a:buFont typeface="Arial" pitchFamily="34" charset="0"/>
              <a:buChar char="•"/>
            </a:pPr>
            <a:r>
              <a:rPr lang="en-US" sz="2400" b="1" i="1" dirty="0" smtClean="0"/>
              <a:t> </a:t>
            </a:r>
            <a:r>
              <a:rPr lang="en-US" sz="2400" b="1" i="1" spc="-10" dirty="0" smtClean="0"/>
              <a:t>The Research and Development Committee</a:t>
            </a:r>
            <a:r>
              <a:rPr lang="en-US" sz="2400" spc="-10" dirty="0" smtClean="0"/>
              <a:t> </a:t>
            </a:r>
            <a:r>
              <a:rPr lang="en-US" sz="2200" spc="-10" dirty="0" smtClean="0"/>
              <a:t>is composed of  15 committee members, including Members of the Senate,              </a:t>
            </a:r>
            <a:r>
              <a:rPr lang="en-US" sz="2200" spc="-30" dirty="0" smtClean="0"/>
              <a:t>government officials from  the Secretariat of the Senate and  external</a:t>
            </a:r>
            <a:r>
              <a:rPr lang="en-US" sz="2200" spc="-10" dirty="0" smtClean="0"/>
              <a:t> experts. The Second Deputy Senate Speaker</a:t>
            </a:r>
            <a:r>
              <a:rPr lang="en-US" sz="2200" b="1" spc="-10" dirty="0" smtClean="0"/>
              <a:t> </a:t>
            </a:r>
            <a:r>
              <a:rPr lang="en-US" sz="2200" spc="-10" dirty="0" smtClean="0"/>
              <a:t>is the</a:t>
            </a:r>
            <a:r>
              <a:rPr lang="en-US" sz="2200" b="1" spc="-10" dirty="0" smtClean="0"/>
              <a:t> </a:t>
            </a:r>
            <a:r>
              <a:rPr lang="en-US" sz="2200" spc="-10" dirty="0" smtClean="0"/>
              <a:t>ex</a:t>
            </a:r>
            <a:r>
              <a:rPr lang="en-US" sz="2200" b="1" spc="-10" dirty="0" smtClean="0"/>
              <a:t>-</a:t>
            </a:r>
            <a:r>
              <a:rPr lang="en-US" sz="2200" spc="-10" dirty="0" smtClean="0"/>
              <a:t>officio</a:t>
            </a:r>
            <a:r>
              <a:rPr lang="en-US" sz="2200" b="1" spc="-10" dirty="0" smtClean="0"/>
              <a:t>           </a:t>
            </a:r>
            <a:r>
              <a:rPr lang="en-US" sz="2200" spc="-10" dirty="0" smtClean="0"/>
              <a:t>Chairman of the</a:t>
            </a:r>
            <a:r>
              <a:rPr lang="en-US" sz="2200" b="1" spc="-10" dirty="0" smtClean="0"/>
              <a:t> </a:t>
            </a:r>
            <a:r>
              <a:rPr lang="en-GB" sz="2200" spc="-10" dirty="0" smtClean="0"/>
              <a:t>committee</a:t>
            </a:r>
            <a:r>
              <a:rPr lang="en-GB" sz="2200" b="1" spc="-10" dirty="0" smtClean="0"/>
              <a:t>.</a:t>
            </a:r>
            <a:endParaRPr lang="en-US" sz="2200" spc="-10" dirty="0" smtClean="0"/>
          </a:p>
        </p:txBody>
      </p:sp>
      <p:pic>
        <p:nvPicPr>
          <p:cNvPr id="7" name="il_fi" descr="http://upload.wikimedia.org/wikipedia/en/thumb/9/9a/Seal_of_the_National_Assembly_of_Thailand.png/200px-Seal_of_the_National_Assembly_of_Thailand.png"/>
          <p:cNvPicPr>
            <a:picLocks noChangeAspect="1" noChangeArrowheads="1"/>
          </p:cNvPicPr>
          <p:nvPr/>
        </p:nvPicPr>
        <p:blipFill>
          <a:blip r:embed="rId2" r:link="rId3" cstate="print"/>
          <a:srcRect/>
          <a:stretch>
            <a:fillRect/>
          </a:stretch>
        </p:blipFill>
        <p:spPr bwMode="auto">
          <a:xfrm>
            <a:off x="65316" y="87088"/>
            <a:ext cx="1080120" cy="1080120"/>
          </a:xfrm>
          <a:prstGeom prst="rect">
            <a:avLst/>
          </a:prstGeom>
          <a:noFill/>
          <a:ln w="9525">
            <a:noFill/>
            <a:miter lim="800000"/>
            <a:headEnd/>
            <a:tailEnd/>
          </a:ln>
        </p:spPr>
      </p:pic>
      <p:pic>
        <p:nvPicPr>
          <p:cNvPr id="5" name="Picture 2" descr="http://o5.com/wp-content/uploads/2011/05/DeskPapers.jpg"/>
          <p:cNvPicPr>
            <a:picLocks noChangeAspect="1" noChangeArrowheads="1"/>
          </p:cNvPicPr>
          <p:nvPr/>
        </p:nvPicPr>
        <p:blipFill>
          <a:blip r:embed="rId4" cstate="print"/>
          <a:srcRect/>
          <a:stretch>
            <a:fillRect/>
          </a:stretch>
        </p:blipFill>
        <p:spPr bwMode="auto">
          <a:xfrm>
            <a:off x="5940152" y="1602081"/>
            <a:ext cx="2880320" cy="2145808"/>
          </a:xfrm>
          <a:prstGeom prst="rect">
            <a:avLst/>
          </a:prstGeom>
          <a:noFill/>
          <a:effectLst>
            <a:softEdge rad="3175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043tgp_diagram_light">
  <a:themeElements>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fontScheme name="041tgp_figure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41tgp_figure_blue 1">
        <a:dk1>
          <a:srgbClr val="000000"/>
        </a:dk1>
        <a:lt1>
          <a:srgbClr val="FFFFFF"/>
        </a:lt1>
        <a:dk2>
          <a:srgbClr val="000066"/>
        </a:dk2>
        <a:lt2>
          <a:srgbClr val="DDDDDD"/>
        </a:lt2>
        <a:accent1>
          <a:srgbClr val="E47F6E"/>
        </a:accent1>
        <a:accent2>
          <a:srgbClr val="0099CC"/>
        </a:accent2>
        <a:accent3>
          <a:srgbClr val="FFFFFF"/>
        </a:accent3>
        <a:accent4>
          <a:srgbClr val="000000"/>
        </a:accent4>
        <a:accent5>
          <a:srgbClr val="EFC0BA"/>
        </a:accent5>
        <a:accent6>
          <a:srgbClr val="008AB9"/>
        </a:accent6>
        <a:hlink>
          <a:srgbClr val="7648EA"/>
        </a:hlink>
        <a:folHlink>
          <a:srgbClr val="DFAE6D"/>
        </a:folHlink>
      </a:clrScheme>
      <a:clrMap bg1="lt1" tx1="dk1" bg2="lt2" tx2="dk2" accent1="accent1" accent2="accent2" accent3="accent3" accent4="accent4" accent5="accent5" accent6="accent6" hlink="hlink" folHlink="folHlink"/>
    </a:extraClrScheme>
    <a:extraClrScheme>
      <a:clrScheme name="041tgp_figure_blue 2">
        <a:dk1>
          <a:srgbClr val="333333"/>
        </a:dk1>
        <a:lt1>
          <a:srgbClr val="FFFFFF"/>
        </a:lt1>
        <a:dk2>
          <a:srgbClr val="003366"/>
        </a:dk2>
        <a:lt2>
          <a:srgbClr val="B2B2B2"/>
        </a:lt2>
        <a:accent1>
          <a:srgbClr val="4CA491"/>
        </a:accent1>
        <a:accent2>
          <a:srgbClr val="E2AF52"/>
        </a:accent2>
        <a:accent3>
          <a:srgbClr val="FFFFFF"/>
        </a:accent3>
        <a:accent4>
          <a:srgbClr val="2A2A2A"/>
        </a:accent4>
        <a:accent5>
          <a:srgbClr val="B2CFC7"/>
        </a:accent5>
        <a:accent6>
          <a:srgbClr val="CD9E49"/>
        </a:accent6>
        <a:hlink>
          <a:srgbClr val="576CD5"/>
        </a:hlink>
        <a:folHlink>
          <a:srgbClr val="D87252"/>
        </a:folHlink>
      </a:clrScheme>
      <a:clrMap bg1="lt1" tx1="dk1" bg2="lt2" tx2="dk2" accent1="accent1" accent2="accent2" accent3="accent3" accent4="accent4" accent5="accent5" accent6="accent6" hlink="hlink" folHlink="folHlink"/>
    </a:extraClrScheme>
    <a:extraClrScheme>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043tgp_diagram_light</Template>
  <TotalTime>500</TotalTime>
  <Words>933</Words>
  <Application>Microsoft Office PowerPoint</Application>
  <PresentationFormat>화면 슬라이드 쇼(4:3)</PresentationFormat>
  <Paragraphs>139</Paragraphs>
  <Slides>15</Slides>
  <Notes>0</Notes>
  <HiddenSlides>0</HiddenSlides>
  <MMClips>0</MMClips>
  <ScaleCrop>false</ScaleCrop>
  <HeadingPairs>
    <vt:vector size="4" baseType="variant">
      <vt:variant>
        <vt:lpstr>테마</vt:lpstr>
      </vt:variant>
      <vt:variant>
        <vt:i4>1</vt:i4>
      </vt:variant>
      <vt:variant>
        <vt:lpstr>슬라이드 제목</vt:lpstr>
      </vt:variant>
      <vt:variant>
        <vt:i4>15</vt:i4>
      </vt:variant>
    </vt:vector>
  </HeadingPairs>
  <TitlesOfParts>
    <vt:vector size="16" baseType="lpstr">
      <vt:lpstr>043tgp_diagram_light</vt:lpstr>
      <vt:lpstr> The Members of the National Assembly of Thailand</vt:lpstr>
      <vt:lpstr>   The National Assembly of the Kingdom of Thailand</vt:lpstr>
      <vt:lpstr>Secretariat Offices</vt:lpstr>
      <vt:lpstr>    Academic Services for the Members</vt:lpstr>
      <vt:lpstr>Bureau of Academic Services</vt:lpstr>
      <vt:lpstr>Bureau of Academic Services</vt:lpstr>
      <vt:lpstr>Bureau of Academic Services</vt:lpstr>
      <vt:lpstr>Bureau of Academic Services</vt:lpstr>
      <vt:lpstr>   The Bureau of Parliamentary Studies</vt:lpstr>
      <vt:lpstr>   The Bureau of Parliamentary Studies</vt:lpstr>
      <vt:lpstr>   The Bureau of Parliamentary Studies</vt:lpstr>
      <vt:lpstr>Service Efforts and  Accomplishments Performance Measures</vt:lpstr>
      <vt:lpstr>Service Efforts and  Accomplishments Performance Measures</vt:lpstr>
      <vt:lpstr>Sappaya  Sapasathan </vt:lpstr>
      <vt:lpstr>슬라이드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Bureau of Academic Services</dc:title>
  <dc:creator>Parliament</dc:creator>
  <cp:lastModifiedBy>USER</cp:lastModifiedBy>
  <cp:revision>166</cp:revision>
  <dcterms:created xsi:type="dcterms:W3CDTF">2013-05-03T06:05:20Z</dcterms:created>
  <dcterms:modified xsi:type="dcterms:W3CDTF">2013-10-16T04:42:53Z</dcterms:modified>
</cp:coreProperties>
</file>