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BF6EB4-7BB2-493F-A650-807F14DE5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702E63F-EB1F-4A91-8AF2-D33F358E0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35C294-D327-40B7-9D37-6FD232C9D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B9C818-E672-47C9-A24B-CA4C1035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D3AF97-BF21-4459-94F6-3F36A4B7F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170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B4AE09-5CC2-4FF5-9358-9B44FF754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851B441-4F08-40E8-8371-D5F5FE478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5C7182F-7921-414C-B55C-D0711D2C4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F38DE4-D974-44D7-A23A-24867057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41745A-5A36-4B13-804C-197203CD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904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EB235B-A6E7-4103-9891-6E89799E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2F24880-FEF5-4F46-AB21-EA9A3C9F5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2A339D-8E42-42BE-9866-3E1D1ADAF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C1412E4-F138-4320-B167-C2E07B062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1C3606-A007-4007-966A-F52F265C2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79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523474-C0F7-4664-BB2D-84168D3B5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9DA3C6-5D65-49C6-A0BD-FB386F2E6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BEC2DB-6EB4-4FAF-95BF-714C5A3CF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5699050-F041-4F49-910C-A1DBFBF2C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77FE24-215C-4691-98B9-980AB266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61BBC1-F562-4CC6-B06F-B8147E4D6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5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A03025-470E-40F4-A74F-1A913E14E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96C908-8263-40FA-9730-6E93F8AA9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4C2CD26-C1B7-4A54-82B4-A7AF7D358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4C84723-F69F-4328-B25C-D662736637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DEA3157-7ACE-43D5-B5F3-D968D1DEE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7C0B7E1-A029-4F36-BDFE-AE1A36E64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E64A63B-D754-4505-B0D5-283D4D1DF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8895C07-4306-4DE1-B70F-6E9500587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8588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252D73-A4AD-4212-A508-66F3CDB0A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1EADAD-2C74-4CF5-B338-CB734945E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65219B8-4F1C-4FD3-B38C-78D20F371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795C12D-B909-4D94-82E7-2D658D5A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094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2A47114-E334-426F-AF80-4AC91937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6F9CFC7-C9D9-418B-BBA8-2137F89E0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07BBAB-7CEE-4491-9057-90EDC52CA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263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9C081B-E60A-4902-A33A-39E8004BF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5B4AF6-7113-4064-97A3-96B9B0B67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F056931-0262-487E-9492-3A42F898B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67FA74A-6EBF-4D8C-A127-482C912AE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2F2CD28-D7BB-4C6D-9DA2-2D2FB3640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2DAAE1A-4CAF-4974-904B-EBC0EF9EB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155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F36C86-1DDD-4C7C-8DF7-41FE9A082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6FE04E5-5D59-4736-9FBC-467EBB82B4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69BB1DA-FE79-46CA-AD65-0ABCD8619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A1DF61B-E6CE-4FCF-B122-145F3914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142C08A-A35B-4CEF-BD1C-B66E47BDE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82A3FB-5C67-4F81-9A7C-E43B395BE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76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F439EC-7CDE-4B7C-B799-167EF0CF8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728D216-6A3F-4EBF-B68B-60ABF2EE5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CD265D-831E-403A-8C2F-81080C8E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0F175A-DAEA-4590-8505-D419B1D72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023850-B9C8-4C45-9B2C-4A4A27A1E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3664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F43E013-387A-443C-8061-3324BA341D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C430FB0-ED19-4536-98CA-B2FEBF9F4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A94678-51C0-4611-BD5F-807B7EB10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0A321A-43F6-49DC-AD62-661A8EEC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C69DEF-C77B-4D32-8DA1-618B3B560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45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B73B6A2-9E3F-4DB4-A3F9-C4DAD34E9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9A8BA48-56A0-4C82-B51E-BEF64609C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8B89FE-3A6E-4A8E-81A9-F3EDD7948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B1B61-B641-4BCE-B551-BC7A37056716}" type="datetimeFigureOut">
              <a:rPr lang="ko-KR" altLang="en-US" smtClean="0"/>
              <a:t>2019-03-14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1CD0A8-E39C-490C-8270-88D2AACDD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F7166B5-DB3B-47D2-9CB1-C20895460E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0C182-AC46-4F30-A3B6-382573FE55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62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A37712-48C8-4E13-A954-BA29C02FC9DD}"/>
              </a:ext>
            </a:extLst>
          </p:cNvPr>
          <p:cNvSpPr txBox="1"/>
          <p:nvPr/>
        </p:nvSpPr>
        <p:spPr>
          <a:xfrm>
            <a:off x="447472" y="1404264"/>
            <a:ext cx="11381361" cy="896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dirty="0"/>
              <a:t>민주화 이후 청와대 조직의 변화</a:t>
            </a:r>
            <a:endParaRPr lang="en-US" altLang="ko-KR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9705ED-2FC7-47C9-B8E1-331F6CF9829C}"/>
              </a:ext>
            </a:extLst>
          </p:cNvPr>
          <p:cNvSpPr txBox="1"/>
          <p:nvPr/>
        </p:nvSpPr>
        <p:spPr>
          <a:xfrm>
            <a:off x="2684834" y="4017523"/>
            <a:ext cx="6965004" cy="2156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/>
              <a:t>2019. 3. 15</a:t>
            </a:r>
          </a:p>
          <a:p>
            <a:pPr algn="ctr">
              <a:lnSpc>
                <a:spcPct val="150000"/>
              </a:lnSpc>
            </a:pPr>
            <a:endParaRPr lang="en-US" altLang="ko-KR" sz="2000" b="1" dirty="0"/>
          </a:p>
          <a:p>
            <a:pPr algn="ctr">
              <a:lnSpc>
                <a:spcPct val="150000"/>
              </a:lnSpc>
            </a:pPr>
            <a:r>
              <a:rPr lang="ko-KR" altLang="en-US" sz="3200" b="1" dirty="0"/>
              <a:t>신 현 기</a:t>
            </a:r>
            <a:endParaRPr lang="en-US" altLang="ko-KR" sz="3200" b="1" dirty="0"/>
          </a:p>
          <a:p>
            <a:pPr algn="ctr">
              <a:lnSpc>
                <a:spcPct val="150000"/>
              </a:lnSpc>
            </a:pPr>
            <a:r>
              <a:rPr lang="ko-KR" altLang="en-US" sz="2000" dirty="0"/>
              <a:t>가톨릭대학교</a:t>
            </a:r>
          </a:p>
        </p:txBody>
      </p:sp>
    </p:spTree>
    <p:extLst>
      <p:ext uri="{BB962C8B-B14F-4D97-AF65-F5344CB8AC3E}">
        <p14:creationId xmlns:p14="http://schemas.microsoft.com/office/powerpoint/2010/main" val="65509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5F61E91-1A92-48E0-BB87-6058C82DE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8" y="0"/>
            <a:ext cx="9017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4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A49A51-9835-4546-B88A-E4187DDDBD11}"/>
              </a:ext>
            </a:extLst>
          </p:cNvPr>
          <p:cNvSpPr txBox="1"/>
          <p:nvPr/>
        </p:nvSpPr>
        <p:spPr>
          <a:xfrm>
            <a:off x="411061" y="713065"/>
            <a:ext cx="6107185" cy="5215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미국 대통령부서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(presidential branch)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확대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- 1939,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Brownlow Commission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건의에 따라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EOP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창설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- 1946,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경제정책자문위원회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(CEA)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신설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- 1947,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국가안보위원회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(NSC)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신설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- 1973,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관리예산처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(OMB)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신설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기존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예산국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(BOB)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확대개편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백악관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(WH)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인력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아이젠하워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250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 →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2014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기준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450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한국 대통령부서의 특수성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- 1998,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대통령직속 기획예산위원회 시도 </a:t>
            </a:r>
            <a:r>
              <a:rPr lang="ko-KR" altLang="en-US" sz="16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☞ 위헌논란</a:t>
            </a:r>
            <a:endParaRPr lang="en-US" altLang="ko-KR" sz="16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/>
              <a:t>         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→ 총리 산하 기획예산처로 재편</a:t>
            </a:r>
            <a:r>
              <a:rPr lang="ko-KR" altLang="en-US" sz="1600" dirty="0"/>
              <a:t>   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05201BB-6EBD-4260-A82A-6AB4B0F46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118" y="929596"/>
            <a:ext cx="5187471" cy="443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84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A82CC3-962F-4B43-814D-E4F4AA3B012C}"/>
              </a:ext>
            </a:extLst>
          </p:cNvPr>
          <p:cNvSpPr txBox="1"/>
          <p:nvPr/>
        </p:nvSpPr>
        <p:spPr>
          <a:xfrm>
            <a:off x="444615" y="570452"/>
            <a:ext cx="7029975" cy="5954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민주화 이후 대통령이 처한 정치적 환경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임기의 제한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시간의 흐름에 따른 정치적 자본의 고갈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협상의 불확실성 증대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미국 대통령부서의 확대는 정치적 요인의 결과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(Dickinson, 2000; Dickinson &amp; </a:t>
            </a:r>
            <a:r>
              <a:rPr lang="en-US" altLang="ko-KR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Lebo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2007)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의회관계의 불확실성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분점정부의 상시화 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노태우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김대중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35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노무현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48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개혁입법의 좌절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언론관계의 불확실성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민주화 이후 언론의 정파화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이념적 양극화 강화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CD8C810-09B9-45B9-9FC0-6745A22F7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11" y="2089141"/>
            <a:ext cx="6405620" cy="410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2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DC5CDFA-3DAC-4A96-AAA2-7E42C3668AA9}"/>
              </a:ext>
            </a:extLst>
          </p:cNvPr>
          <p:cNvSpPr/>
          <p:nvPr/>
        </p:nvSpPr>
        <p:spPr>
          <a:xfrm>
            <a:off x="480965" y="586462"/>
            <a:ext cx="7371129" cy="5954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</a:rPr>
              <a:t>3. </a:t>
            </a:r>
            <a:r>
              <a:rPr lang="ko-KR" altLang="en-US" sz="1600" dirty="0">
                <a:latin typeface="맑은 고딕" panose="020B0503020000020004" pitchFamily="50" charset="-127"/>
              </a:rPr>
              <a:t>대중관계의 불확실성</a:t>
            </a:r>
            <a:endParaRPr lang="en-US" altLang="ko-KR" sz="1600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</a:rPr>
              <a:t>- </a:t>
            </a:r>
            <a:r>
              <a:rPr lang="ko-KR" altLang="en-US" sz="1600" dirty="0">
                <a:latin typeface="맑은 고딕" panose="020B0503020000020004" pitchFamily="50" charset="-127"/>
              </a:rPr>
              <a:t>대통령 지지율의 필연적 하락</a:t>
            </a:r>
            <a:endParaRPr lang="en-US" altLang="ko-KR" sz="1600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</a:rPr>
              <a:t>- </a:t>
            </a:r>
            <a:r>
              <a:rPr lang="ko-KR" altLang="en-US" sz="1600" dirty="0">
                <a:latin typeface="맑은 고딕" panose="020B0503020000020004" pitchFamily="50" charset="-127"/>
              </a:rPr>
              <a:t>허니문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→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환상깨기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→ 용서 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(Ragsdale, 2010)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관료관계의 불확실성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권위주의 대통령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충성과 미래의 보상을 교환 → 관료조직의 순응 확보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민주화 이후 대통령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과거식의 교환 관계 불가능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→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관료의 기회주의적 행태 등장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복지부동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관료 물갈이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관피아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대통령과 관료조직 간 이해 충돌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시간관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대통령은 잠시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관료조직은 영원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업무방식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대통령은 새로움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관료조직은 관성적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일처리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추구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정책영역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대통령은 부서간 협업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관료조직은 좁은 관할권 추구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우선순위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대통령은 정치적 관점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관료조직은 정책적 관점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dirty="0">
              <a:latin typeface="맑은 고딕" panose="020B0503020000020004" pitchFamily="50" charset="-127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A2C77BB-E0B8-4772-889C-F517BF3130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756248"/>
              </p:ext>
            </p:extLst>
          </p:nvPr>
        </p:nvGraphicFramePr>
        <p:xfrm>
          <a:off x="4404220" y="930411"/>
          <a:ext cx="7500690" cy="1670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38">
                  <a:extLst>
                    <a:ext uri="{9D8B030D-6E8A-4147-A177-3AD203B41FA5}">
                      <a16:colId xmlns:a16="http://schemas.microsoft.com/office/drawing/2014/main" val="3493709571"/>
                    </a:ext>
                  </a:extLst>
                </a:gridCol>
                <a:gridCol w="1500138">
                  <a:extLst>
                    <a:ext uri="{9D8B030D-6E8A-4147-A177-3AD203B41FA5}">
                      <a16:colId xmlns:a16="http://schemas.microsoft.com/office/drawing/2014/main" val="1416509660"/>
                    </a:ext>
                  </a:extLst>
                </a:gridCol>
                <a:gridCol w="1500138">
                  <a:extLst>
                    <a:ext uri="{9D8B030D-6E8A-4147-A177-3AD203B41FA5}">
                      <a16:colId xmlns:a16="http://schemas.microsoft.com/office/drawing/2014/main" val="886742892"/>
                    </a:ext>
                  </a:extLst>
                </a:gridCol>
                <a:gridCol w="1500138">
                  <a:extLst>
                    <a:ext uri="{9D8B030D-6E8A-4147-A177-3AD203B41FA5}">
                      <a16:colId xmlns:a16="http://schemas.microsoft.com/office/drawing/2014/main" val="3185749666"/>
                    </a:ext>
                  </a:extLst>
                </a:gridCol>
                <a:gridCol w="1500138">
                  <a:extLst>
                    <a:ext uri="{9D8B030D-6E8A-4147-A177-3AD203B41FA5}">
                      <a16:colId xmlns:a16="http://schemas.microsoft.com/office/drawing/2014/main" val="3313072647"/>
                    </a:ext>
                  </a:extLst>
                </a:gridCol>
              </a:tblGrid>
              <a:tr h="3536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대통령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취임시</a:t>
                      </a:r>
                      <a:r>
                        <a:rPr lang="ko-KR" altLang="en-US" sz="1400" dirty="0"/>
                        <a:t> 지지율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퇴임시</a:t>
                      </a:r>
                      <a:r>
                        <a:rPr lang="ko-KR" altLang="en-US" sz="1400" dirty="0"/>
                        <a:t> 지지율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최저 지지율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평균 지지율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40654"/>
                  </a:ext>
                </a:extLst>
              </a:tr>
              <a:tr h="3536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김영삼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70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14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14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53.9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469330"/>
                  </a:ext>
                </a:extLst>
              </a:tr>
              <a:tr h="3536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김대중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80.3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37.7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30.6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57.6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6851"/>
                  </a:ext>
                </a:extLst>
              </a:tr>
              <a:tr h="176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노무현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75.1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30.2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20.3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34.2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827647"/>
                  </a:ext>
                </a:extLst>
              </a:tr>
              <a:tr h="176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이명박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53.2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28.7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21.6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38.4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3652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25A554C-FE3F-488F-982F-2F0624C89893}"/>
              </a:ext>
            </a:extLst>
          </p:cNvPr>
          <p:cNvSpPr txBox="1"/>
          <p:nvPr/>
        </p:nvSpPr>
        <p:spPr>
          <a:xfrm>
            <a:off x="4404219" y="2701255"/>
            <a:ext cx="14429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자료</a:t>
            </a:r>
            <a:r>
              <a:rPr lang="en-US" altLang="ko-KR" sz="1200" dirty="0"/>
              <a:t>: R &amp; R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1057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DFDA6BA9-2292-4C81-9601-F7050F6C486E}"/>
              </a:ext>
            </a:extLst>
          </p:cNvPr>
          <p:cNvSpPr/>
          <p:nvPr/>
        </p:nvSpPr>
        <p:spPr>
          <a:xfrm>
            <a:off x="499033" y="559319"/>
            <a:ext cx="6836808" cy="5954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대통령의 전략적 선택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(1):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정치적 임명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(political appointment)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미국의 사례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아이젠하워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Schedule C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신설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중하위직 중 정치적 임명이 가능한 직위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카터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- 1978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공무원재조직법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Civil Service Commission → OPM + Merit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Systems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Protection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Board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고위공무원단제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(SES)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도입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가운데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10%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일반인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(noncareer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SES)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임명 가능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집권당의 정책변화가 급격할 때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정치적 임용 확대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(ex.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대처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레이건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민주화 이후 대통령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정치적 임용의 강도는 제한된 임기라는 제약에서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대통령의 정책적 우선순위와 직결 </a:t>
            </a:r>
            <a:endParaRPr lang="en-US" altLang="ko-KR" sz="1600" dirty="0">
              <a:latin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6FDE3F1-6B92-46E1-8A04-44A2ACCBF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594" y="1513915"/>
            <a:ext cx="3822838" cy="38327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12CC38-92FA-4792-8361-8AF62EE3145E}"/>
              </a:ext>
            </a:extLst>
          </p:cNvPr>
          <p:cNvSpPr txBox="1"/>
          <p:nvPr/>
        </p:nvSpPr>
        <p:spPr>
          <a:xfrm>
            <a:off x="8036656" y="5293456"/>
            <a:ext cx="14429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자료</a:t>
            </a:r>
            <a:r>
              <a:rPr lang="en-US" altLang="ko-KR" sz="1200" dirty="0"/>
              <a:t>: Shin(2017)</a:t>
            </a:r>
            <a:endParaRPr lang="ko-KR" alt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0EF5F6-5269-4334-ADF4-E0B923F2A8F7}"/>
              </a:ext>
            </a:extLst>
          </p:cNvPr>
          <p:cNvSpPr txBox="1"/>
          <p:nvPr/>
        </p:nvSpPr>
        <p:spPr>
          <a:xfrm>
            <a:off x="10445697" y="5076740"/>
            <a:ext cx="14429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/>
              <a:t>대통령의 우선순위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53903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DFDA6BA9-2292-4C81-9601-F7050F6C486E}"/>
              </a:ext>
            </a:extLst>
          </p:cNvPr>
          <p:cNvSpPr/>
          <p:nvPr/>
        </p:nvSpPr>
        <p:spPr>
          <a:xfrm>
            <a:off x="499033" y="559319"/>
            <a:ext cx="4674678" cy="4140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대통령의 전략적 선택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(2):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집권화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(centralization)</a:t>
            </a:r>
            <a:endParaRPr lang="en-US" altLang="ko-KR" sz="1600" dirty="0">
              <a:latin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D9A64D1-D325-4EC3-896F-6B41752AB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73" y="2045630"/>
            <a:ext cx="5248982" cy="399153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B889A04-8DE5-40B8-A4D4-6E766EAE1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70" y="2069410"/>
            <a:ext cx="6276707" cy="3915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80AE58-3C91-4EB6-81B8-481C835DF6CD}"/>
              </a:ext>
            </a:extLst>
          </p:cNvPr>
          <p:cNvSpPr txBox="1"/>
          <p:nvPr/>
        </p:nvSpPr>
        <p:spPr>
          <a:xfrm>
            <a:off x="1551963" y="1619075"/>
            <a:ext cx="2583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/>
              <a:t>청와대 비서실 조직 확대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831E82-953A-4F86-BE58-5B8CF8768B12}"/>
              </a:ext>
            </a:extLst>
          </p:cNvPr>
          <p:cNvSpPr txBox="1"/>
          <p:nvPr/>
        </p:nvSpPr>
        <p:spPr>
          <a:xfrm>
            <a:off x="7694109" y="1603695"/>
            <a:ext cx="2583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청와대 비서실 예산 확대</a:t>
            </a:r>
          </a:p>
        </p:txBody>
      </p:sp>
    </p:spTree>
    <p:extLst>
      <p:ext uri="{BB962C8B-B14F-4D97-AF65-F5344CB8AC3E}">
        <p14:creationId xmlns:p14="http://schemas.microsoft.com/office/powerpoint/2010/main" val="1889313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39098D9-DA35-42E9-A327-7AB311281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551" y="382566"/>
            <a:ext cx="7248855" cy="6344535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F7FA9C2-940B-4500-8B96-89F989079F8C}"/>
              </a:ext>
            </a:extLst>
          </p:cNvPr>
          <p:cNvSpPr/>
          <p:nvPr/>
        </p:nvSpPr>
        <p:spPr>
          <a:xfrm>
            <a:off x="314475" y="408317"/>
            <a:ext cx="3502882" cy="18913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민주화 이후 청와대 비서실의 변화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정책 기획 및 조정 기능 강화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소통 및 대외관계 기능 강화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인사 기능 강화</a:t>
            </a:r>
            <a:endParaRPr lang="en-US" altLang="ko-KR" sz="16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5160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7D35C46-E281-4C74-8AF3-099195653041}"/>
              </a:ext>
            </a:extLst>
          </p:cNvPr>
          <p:cNvSpPr/>
          <p:nvPr/>
        </p:nvSpPr>
        <p:spPr>
          <a:xfrm>
            <a:off x="561652" y="584486"/>
            <a:ext cx="5721701" cy="5215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</a:rPr>
              <a:t>• ‘</a:t>
            </a:r>
            <a:r>
              <a:rPr lang="ko-KR" altLang="en-US" sz="1600" dirty="0">
                <a:latin typeface="맑은 고딕" panose="020B0503020000020004" pitchFamily="50" charset="-127"/>
              </a:rPr>
              <a:t>청와대 정부</a:t>
            </a:r>
            <a:r>
              <a:rPr lang="en-US" altLang="ko-KR" sz="1600" dirty="0">
                <a:latin typeface="맑은 고딕" panose="020B0503020000020004" pitchFamily="50" charset="-127"/>
              </a:rPr>
              <a:t>’</a:t>
            </a:r>
            <a:r>
              <a:rPr lang="ko-KR" altLang="en-US" sz="1600" dirty="0">
                <a:latin typeface="맑은 고딕" panose="020B0503020000020004" pitchFamily="50" charset="-127"/>
              </a:rPr>
              <a:t>라는 비판에 대해</a:t>
            </a:r>
            <a:endParaRPr lang="en-US" altLang="ko-KR" sz="1600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청와대 정부의 두 가지 차원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1)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대통령과 대중의 직접적 결합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대중동원 정치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2)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청와대 주도의 국정운영과 내각의 무력화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내각정부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(cabinet government)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가능한가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규범적 차원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현실적 차원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문제는 대통령이 아니라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정치적 양극화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대결의 정치일 가능성은 없는가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en-US" altLang="ko-KR" sz="1600" dirty="0">
              <a:latin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9AA22B2-54A0-4A12-B948-7F9A34555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253" y="730891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33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A37712-48C8-4E13-A954-BA29C02FC9DD}"/>
              </a:ext>
            </a:extLst>
          </p:cNvPr>
          <p:cNvSpPr txBox="1"/>
          <p:nvPr/>
        </p:nvSpPr>
        <p:spPr>
          <a:xfrm>
            <a:off x="447472" y="2629058"/>
            <a:ext cx="11381361" cy="896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dirty="0"/>
              <a:t>감사합니다</a:t>
            </a:r>
            <a:r>
              <a:rPr lang="en-US" altLang="ko-KR" sz="40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55894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540</Words>
  <Application>Microsoft Office PowerPoint</Application>
  <PresentationFormat>와이드스크린</PresentationFormat>
  <Paragraphs>117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Hyunki Shin</dc:creator>
  <cp:lastModifiedBy>Hyunki Shin</cp:lastModifiedBy>
  <cp:revision>13</cp:revision>
  <dcterms:created xsi:type="dcterms:W3CDTF">2019-03-14T02:14:22Z</dcterms:created>
  <dcterms:modified xsi:type="dcterms:W3CDTF">2019-03-14T07:21:15Z</dcterms:modified>
</cp:coreProperties>
</file>