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Default Extension="jpg" ContentType="image/j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094" autoAdjust="0"/>
  </p:normalViewPr>
  <p:slideViewPr>
    <p:cSldViewPr>
      <p:cViewPr>
        <p:scale>
          <a:sx n="66" d="100"/>
          <a:sy n="66" d="100"/>
        </p:scale>
        <p:origin x="-2940" y="-9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Relationship Id="rId4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11.jpeg"/><Relationship Id="rId1" Type="http://schemas.openxmlformats.org/officeDocument/2006/relationships/image" Target="../media/image201.png"/><Relationship Id="rId4" Type="http://schemas.openxmlformats.org/officeDocument/2006/relationships/image" Target="../media/image2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96707C-2D82-4158-9CF3-849ECBAFF0AA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92512F8-9C22-4BA6-9C57-AA7C95C0B10E}">
      <dgm:prSet/>
      <dgm:spPr/>
      <dgm:t>
        <a:bodyPr/>
        <a:lstStyle/>
        <a:p>
          <a:pPr rtl="0" latinLnBrk="1"/>
          <a:r>
            <a:rPr lang="ko-KR" dirty="0" smtClean="0"/>
            <a:t>지금 미국 전역에서 발견되는 흐름은 더 정확하게는 새로운 차원의 </a:t>
          </a:r>
          <a:r>
            <a:rPr lang="en-US" dirty="0" smtClean="0"/>
            <a:t>68</a:t>
          </a:r>
          <a:r>
            <a:rPr lang="ko-KR" dirty="0" smtClean="0"/>
            <a:t>혁명으로의 진입이라 할 수 있음</a:t>
          </a:r>
          <a:r>
            <a:rPr lang="en-US" dirty="0" smtClean="0"/>
            <a:t>. </a:t>
          </a:r>
          <a:r>
            <a:rPr lang="ko-KR" dirty="0" smtClean="0"/>
            <a:t>과거 </a:t>
          </a:r>
          <a:r>
            <a:rPr lang="en-US" dirty="0" smtClean="0"/>
            <a:t>68</a:t>
          </a:r>
          <a:r>
            <a:rPr lang="ko-KR" dirty="0" smtClean="0"/>
            <a:t>혁명은 미국을 근대 혁신주의 시대 이후 이 시대의 질식할 것 같은 규율에 대한 저항을 통해 미국을 탈근대적 사회로 변모하는 계기를 만들었음</a:t>
          </a:r>
          <a:r>
            <a:rPr lang="en-US" dirty="0" smtClean="0"/>
            <a:t>. </a:t>
          </a:r>
          <a:r>
            <a:rPr lang="ko-KR" dirty="0" smtClean="0"/>
            <a:t>근대의 혁신주의는 진보주의가 그 핵심이 아니라 근대 문명의 안정적 질서 구축임</a:t>
          </a:r>
          <a:endParaRPr lang="ko-KR" dirty="0"/>
        </a:p>
      </dgm:t>
    </dgm:pt>
    <dgm:pt modelId="{2653E0F8-69F7-4243-9C1C-C57C18F98EDA}" type="parTrans" cxnId="{7393F1D8-0437-4BE8-924F-3A1D1C2CA77C}">
      <dgm:prSet/>
      <dgm:spPr/>
      <dgm:t>
        <a:bodyPr/>
        <a:lstStyle/>
        <a:p>
          <a:pPr latinLnBrk="1"/>
          <a:endParaRPr lang="ko-KR" altLang="en-US"/>
        </a:p>
      </dgm:t>
    </dgm:pt>
    <dgm:pt modelId="{C9A5EB87-29D9-48BE-9C25-4FD435AF651F}" type="sibTrans" cxnId="{7393F1D8-0437-4BE8-924F-3A1D1C2CA77C}">
      <dgm:prSet/>
      <dgm:spPr/>
      <dgm:t>
        <a:bodyPr/>
        <a:lstStyle/>
        <a:p>
          <a:pPr latinLnBrk="1"/>
          <a:endParaRPr lang="ko-KR" altLang="en-US"/>
        </a:p>
      </dgm:t>
    </dgm:pt>
    <dgm:pt modelId="{D82F362C-CB62-434C-938F-BBBAE35D766D}">
      <dgm:prSet/>
      <dgm:spPr/>
      <dgm:t>
        <a:bodyPr/>
        <a:lstStyle/>
        <a:p>
          <a:pPr rtl="0" latinLnBrk="1"/>
          <a:r>
            <a:rPr lang="ko-KR" dirty="0" smtClean="0"/>
            <a:t>반면에 </a:t>
          </a:r>
          <a:r>
            <a:rPr lang="en-US" dirty="0" smtClean="0"/>
            <a:t>68</a:t>
          </a:r>
          <a:r>
            <a:rPr lang="ko-KR" dirty="0" smtClean="0"/>
            <a:t>혁명의 핵심은 질서의 ‘파괴적 혁신’임</a:t>
          </a:r>
          <a:r>
            <a:rPr lang="en-US" dirty="0" smtClean="0"/>
            <a:t>. </a:t>
          </a:r>
          <a:r>
            <a:rPr lang="ko-KR" dirty="0" smtClean="0"/>
            <a:t>샌프란시스코에서 시작된 자유의 혁명은 이후 커뮤니케이션 혁명의 하나인 인터넷 혁명을 촉발시켰고 문화적 다양성을 꽃피웠음</a:t>
          </a:r>
          <a:r>
            <a:rPr lang="en-US" dirty="0" smtClean="0"/>
            <a:t>. </a:t>
          </a:r>
          <a:r>
            <a:rPr lang="ko-KR" dirty="0" smtClean="0"/>
            <a:t>마찬가지로 오늘날 </a:t>
          </a:r>
          <a:r>
            <a:rPr lang="ko-KR" dirty="0" err="1" smtClean="0"/>
            <a:t>오큐파이</a:t>
          </a:r>
          <a:r>
            <a:rPr lang="ko-KR" dirty="0" smtClean="0"/>
            <a:t> </a:t>
          </a:r>
          <a:r>
            <a:rPr lang="ko-KR" dirty="0" err="1" smtClean="0"/>
            <a:t>월스트리트는</a:t>
          </a:r>
          <a:r>
            <a:rPr lang="ko-KR" dirty="0" smtClean="0"/>
            <a:t> 근대 진보주의 시대의 안정성 구축과 달리</a:t>
          </a:r>
          <a:r>
            <a:rPr lang="en-US" dirty="0" smtClean="0"/>
            <a:t>, </a:t>
          </a:r>
          <a:r>
            <a:rPr lang="ko-KR" dirty="0" smtClean="0"/>
            <a:t>기존 자본 시스템 전체를 파괴적으로 혁신하고자 함</a:t>
          </a:r>
          <a:r>
            <a:rPr lang="en-US" dirty="0" smtClean="0"/>
            <a:t>. </a:t>
          </a:r>
          <a:endParaRPr lang="ko-KR" dirty="0"/>
        </a:p>
      </dgm:t>
    </dgm:pt>
    <dgm:pt modelId="{1364EF5F-995C-4106-A3E2-4862594E8EBD}" type="parTrans" cxnId="{E47656A5-D75D-41E8-90AA-08AC70B925BC}">
      <dgm:prSet/>
      <dgm:spPr/>
      <dgm:t>
        <a:bodyPr/>
        <a:lstStyle/>
        <a:p>
          <a:pPr latinLnBrk="1"/>
          <a:endParaRPr lang="ko-KR" altLang="en-US"/>
        </a:p>
      </dgm:t>
    </dgm:pt>
    <dgm:pt modelId="{203635A8-5B8C-4304-9143-96D55997DC5C}" type="sibTrans" cxnId="{E47656A5-D75D-41E8-90AA-08AC70B925BC}">
      <dgm:prSet/>
      <dgm:spPr/>
      <dgm:t>
        <a:bodyPr/>
        <a:lstStyle/>
        <a:p>
          <a:pPr latinLnBrk="1"/>
          <a:endParaRPr lang="ko-KR" altLang="en-US"/>
        </a:p>
      </dgm:t>
    </dgm:pt>
    <dgm:pt modelId="{BAD91E8E-7904-419D-AF7B-952C669213F9}">
      <dgm:prSet/>
      <dgm:spPr/>
      <dgm:t>
        <a:bodyPr/>
        <a:lstStyle/>
        <a:p>
          <a:pPr rtl="0" latinLnBrk="1"/>
          <a:r>
            <a:rPr lang="ko-KR" smtClean="0"/>
            <a:t>인터넷이 국방성 발명 이전에 이 </a:t>
          </a:r>
          <a:r>
            <a:rPr lang="en-US" smtClean="0"/>
            <a:t>68</a:t>
          </a:r>
          <a:r>
            <a:rPr lang="ko-KR" smtClean="0"/>
            <a:t>혁명의 아이라면 오큐파이 혁명의 아이는 인터넷이 진화한 공유경제임</a:t>
          </a:r>
          <a:r>
            <a:rPr lang="en-US" smtClean="0"/>
            <a:t>. </a:t>
          </a:r>
          <a:r>
            <a:rPr lang="ko-KR" smtClean="0"/>
            <a:t>오늘날 우버</a:t>
          </a:r>
          <a:r>
            <a:rPr lang="en-US" smtClean="0"/>
            <a:t>, </a:t>
          </a:r>
          <a:r>
            <a:rPr lang="ko-KR" smtClean="0"/>
            <a:t>페이스북</a:t>
          </a:r>
          <a:r>
            <a:rPr lang="en-US" smtClean="0"/>
            <a:t>, </a:t>
          </a:r>
          <a:r>
            <a:rPr lang="ko-KR" smtClean="0"/>
            <a:t>에어비앤비 등 근대적인 하드웨어를 소유하기보다는 매개하고 공유하는 방식의 자본주의가 갈수록 진화를 거듭하고 있음</a:t>
          </a:r>
          <a:r>
            <a:rPr lang="en-US" smtClean="0"/>
            <a:t>. </a:t>
          </a:r>
          <a:endParaRPr lang="ko-KR"/>
        </a:p>
      </dgm:t>
    </dgm:pt>
    <dgm:pt modelId="{D4E6FBEB-E940-4D35-9FB0-A0C2329ABD4E}" type="parTrans" cxnId="{229ED082-6289-46CA-90ED-9FD83A1493BE}">
      <dgm:prSet/>
      <dgm:spPr/>
      <dgm:t>
        <a:bodyPr/>
        <a:lstStyle/>
        <a:p>
          <a:pPr latinLnBrk="1"/>
          <a:endParaRPr lang="ko-KR" altLang="en-US"/>
        </a:p>
      </dgm:t>
    </dgm:pt>
    <dgm:pt modelId="{0FD84D2B-B351-48CC-AE7D-656BB07505FB}" type="sibTrans" cxnId="{229ED082-6289-46CA-90ED-9FD83A1493BE}">
      <dgm:prSet/>
      <dgm:spPr/>
      <dgm:t>
        <a:bodyPr/>
        <a:lstStyle/>
        <a:p>
          <a:pPr latinLnBrk="1"/>
          <a:endParaRPr lang="ko-KR" altLang="en-US"/>
        </a:p>
      </dgm:t>
    </dgm:pt>
    <dgm:pt modelId="{54CE93DF-2F54-4AC2-B2AE-386620376FFC}" type="pres">
      <dgm:prSet presAssocID="{2F96707C-2D82-4158-9CF3-849ECBAFF0A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AAD9408-97EB-4F01-917B-77ADA47AE45C}" type="pres">
      <dgm:prSet presAssocID="{992512F8-9C22-4BA6-9C57-AA7C95C0B10E}" presName="composite" presStyleCnt="0"/>
      <dgm:spPr/>
    </dgm:pt>
    <dgm:pt modelId="{C8424CC8-2CA9-48C7-B3EA-F95F7E011126}" type="pres">
      <dgm:prSet presAssocID="{992512F8-9C22-4BA6-9C57-AA7C95C0B10E}" presName="imgShp" presStyleLbl="fgImgPlace1" presStyleIdx="0" presStyleCnt="3" custLinFactNeighborX="-47723" custLinFactNeighborY="-53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0000" r="-30000"/>
          </a:stretch>
        </a:blipFill>
      </dgm:spPr>
    </dgm:pt>
    <dgm:pt modelId="{5D86344B-8E77-4B39-AA8C-6E044253C35E}" type="pres">
      <dgm:prSet presAssocID="{992512F8-9C22-4BA6-9C57-AA7C95C0B10E}" presName="txShp" presStyleLbl="node1" presStyleIdx="0" presStyleCnt="3" custScaleX="128578" custScaleY="90053" custLinFactNeighborX="9669" custLinFactNeighborY="-26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0EA15E-F980-4D14-833D-CAD4AA34E0BF}" type="pres">
      <dgm:prSet presAssocID="{C9A5EB87-29D9-48BE-9C25-4FD435AF651F}" presName="spacing" presStyleCnt="0"/>
      <dgm:spPr/>
    </dgm:pt>
    <dgm:pt modelId="{69BF99E7-2890-4D69-8A36-47D37D636C50}" type="pres">
      <dgm:prSet presAssocID="{D82F362C-CB62-434C-938F-BBBAE35D766D}" presName="composite" presStyleCnt="0"/>
      <dgm:spPr/>
    </dgm:pt>
    <dgm:pt modelId="{56133A08-CEF0-4F91-B2D4-0BABAB965452}" type="pres">
      <dgm:prSet presAssocID="{D82F362C-CB62-434C-938F-BBBAE35D766D}" presName="imgShp" presStyleLbl="fgImgPlace1" presStyleIdx="1" presStyleCnt="3" custLinFactNeighborX="-47723" custLinFactNeighborY="-657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</dgm:pt>
    <dgm:pt modelId="{8EE54639-30D4-486E-BB38-EA8036A91E7F}" type="pres">
      <dgm:prSet presAssocID="{D82F362C-CB62-434C-938F-BBBAE35D766D}" presName="txShp" presStyleLbl="node1" presStyleIdx="1" presStyleCnt="3" custScaleX="128947" custScaleY="82296" custLinFactNeighborX="8735" custLinFactNeighborY="-514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99C9BAA-B23B-49E9-967B-A421AC4D549F}" type="pres">
      <dgm:prSet presAssocID="{203635A8-5B8C-4304-9143-96D55997DC5C}" presName="spacing" presStyleCnt="0"/>
      <dgm:spPr/>
    </dgm:pt>
    <dgm:pt modelId="{127E9B6C-155B-4DDF-9424-D7DD6F297401}" type="pres">
      <dgm:prSet presAssocID="{BAD91E8E-7904-419D-AF7B-952C669213F9}" presName="composite" presStyleCnt="0"/>
      <dgm:spPr/>
    </dgm:pt>
    <dgm:pt modelId="{DE252FD6-13B4-4B24-B5F2-11F61A9D43A1}" type="pres">
      <dgm:prSet presAssocID="{BAD91E8E-7904-419D-AF7B-952C669213F9}" presName="imgShp" presStyleLbl="fgImgPlace1" presStyleIdx="2" presStyleCnt="3" custLinFactNeighborX="-77866" custLinFactNeighborY="244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4000" r="-44000"/>
          </a:stretch>
        </a:blipFill>
      </dgm:spPr>
    </dgm:pt>
    <dgm:pt modelId="{49A7D138-1882-433B-9419-F42B1DA339BD}" type="pres">
      <dgm:prSet presAssocID="{BAD91E8E-7904-419D-AF7B-952C669213F9}" presName="txShp" presStyleLbl="node1" presStyleIdx="2" presStyleCnt="3" custScaleX="134576" custScaleY="100533" custLinFactNeighborX="5447" custLinFactNeighborY="-228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47656A5-D75D-41E8-90AA-08AC70B925BC}" srcId="{2F96707C-2D82-4158-9CF3-849ECBAFF0AA}" destId="{D82F362C-CB62-434C-938F-BBBAE35D766D}" srcOrd="1" destOrd="0" parTransId="{1364EF5F-995C-4106-A3E2-4862594E8EBD}" sibTransId="{203635A8-5B8C-4304-9143-96D55997DC5C}"/>
    <dgm:cxn modelId="{02D3B230-F9FB-43B3-AB6D-C22AB53D93BE}" type="presOf" srcId="{D82F362C-CB62-434C-938F-BBBAE35D766D}" destId="{8EE54639-30D4-486E-BB38-EA8036A91E7F}" srcOrd="0" destOrd="0" presId="urn:microsoft.com/office/officeart/2005/8/layout/vList3#1"/>
    <dgm:cxn modelId="{D4A6E079-E78B-4602-9ED1-245842AD410B}" type="presOf" srcId="{992512F8-9C22-4BA6-9C57-AA7C95C0B10E}" destId="{5D86344B-8E77-4B39-AA8C-6E044253C35E}" srcOrd="0" destOrd="0" presId="urn:microsoft.com/office/officeart/2005/8/layout/vList3#1"/>
    <dgm:cxn modelId="{7393F1D8-0437-4BE8-924F-3A1D1C2CA77C}" srcId="{2F96707C-2D82-4158-9CF3-849ECBAFF0AA}" destId="{992512F8-9C22-4BA6-9C57-AA7C95C0B10E}" srcOrd="0" destOrd="0" parTransId="{2653E0F8-69F7-4243-9C1C-C57C18F98EDA}" sibTransId="{C9A5EB87-29D9-48BE-9C25-4FD435AF651F}"/>
    <dgm:cxn modelId="{AB68A6EC-8A94-4FA3-BBF1-F548FD0AE6DC}" type="presOf" srcId="{2F96707C-2D82-4158-9CF3-849ECBAFF0AA}" destId="{54CE93DF-2F54-4AC2-B2AE-386620376FFC}" srcOrd="0" destOrd="0" presId="urn:microsoft.com/office/officeart/2005/8/layout/vList3#1"/>
    <dgm:cxn modelId="{229ED082-6289-46CA-90ED-9FD83A1493BE}" srcId="{2F96707C-2D82-4158-9CF3-849ECBAFF0AA}" destId="{BAD91E8E-7904-419D-AF7B-952C669213F9}" srcOrd="2" destOrd="0" parTransId="{D4E6FBEB-E940-4D35-9FB0-A0C2329ABD4E}" sibTransId="{0FD84D2B-B351-48CC-AE7D-656BB07505FB}"/>
    <dgm:cxn modelId="{AD39BE3B-A094-4A34-9924-988B5FF43E48}" type="presOf" srcId="{BAD91E8E-7904-419D-AF7B-952C669213F9}" destId="{49A7D138-1882-433B-9419-F42B1DA339BD}" srcOrd="0" destOrd="0" presId="urn:microsoft.com/office/officeart/2005/8/layout/vList3#1"/>
    <dgm:cxn modelId="{A998747E-1374-4CCC-9AC6-77A705C06DAC}" type="presParOf" srcId="{54CE93DF-2F54-4AC2-B2AE-386620376FFC}" destId="{5AAD9408-97EB-4F01-917B-77ADA47AE45C}" srcOrd="0" destOrd="0" presId="urn:microsoft.com/office/officeart/2005/8/layout/vList3#1"/>
    <dgm:cxn modelId="{4E430E93-D4E5-4A14-A636-B34816C36B0D}" type="presParOf" srcId="{5AAD9408-97EB-4F01-917B-77ADA47AE45C}" destId="{C8424CC8-2CA9-48C7-B3EA-F95F7E011126}" srcOrd="0" destOrd="0" presId="urn:microsoft.com/office/officeart/2005/8/layout/vList3#1"/>
    <dgm:cxn modelId="{01C06796-736F-4CA6-83C4-46A31993ABB5}" type="presParOf" srcId="{5AAD9408-97EB-4F01-917B-77ADA47AE45C}" destId="{5D86344B-8E77-4B39-AA8C-6E044253C35E}" srcOrd="1" destOrd="0" presId="urn:microsoft.com/office/officeart/2005/8/layout/vList3#1"/>
    <dgm:cxn modelId="{844B8402-B2CD-44D4-9072-8BE477C9AE48}" type="presParOf" srcId="{54CE93DF-2F54-4AC2-B2AE-386620376FFC}" destId="{740EA15E-F980-4D14-833D-CAD4AA34E0BF}" srcOrd="1" destOrd="0" presId="urn:microsoft.com/office/officeart/2005/8/layout/vList3#1"/>
    <dgm:cxn modelId="{906677A7-4BBC-4F54-954C-BD2CE104D832}" type="presParOf" srcId="{54CE93DF-2F54-4AC2-B2AE-386620376FFC}" destId="{69BF99E7-2890-4D69-8A36-47D37D636C50}" srcOrd="2" destOrd="0" presId="urn:microsoft.com/office/officeart/2005/8/layout/vList3#1"/>
    <dgm:cxn modelId="{868F380F-DA0A-4D41-BB96-63B10D689A60}" type="presParOf" srcId="{69BF99E7-2890-4D69-8A36-47D37D636C50}" destId="{56133A08-CEF0-4F91-B2D4-0BABAB965452}" srcOrd="0" destOrd="0" presId="urn:microsoft.com/office/officeart/2005/8/layout/vList3#1"/>
    <dgm:cxn modelId="{F78560FE-ED8C-4DA2-8F99-910A19AFC3C4}" type="presParOf" srcId="{69BF99E7-2890-4D69-8A36-47D37D636C50}" destId="{8EE54639-30D4-486E-BB38-EA8036A91E7F}" srcOrd="1" destOrd="0" presId="urn:microsoft.com/office/officeart/2005/8/layout/vList3#1"/>
    <dgm:cxn modelId="{9F79106A-6DF2-4DD5-A4C1-81F82B5BC4B2}" type="presParOf" srcId="{54CE93DF-2F54-4AC2-B2AE-386620376FFC}" destId="{D99C9BAA-B23B-49E9-967B-A421AC4D549F}" srcOrd="3" destOrd="0" presId="urn:microsoft.com/office/officeart/2005/8/layout/vList3#1"/>
    <dgm:cxn modelId="{6D66470F-95F8-435E-ABAA-3DFC410E2DF0}" type="presParOf" srcId="{54CE93DF-2F54-4AC2-B2AE-386620376FFC}" destId="{127E9B6C-155B-4DDF-9424-D7DD6F297401}" srcOrd="4" destOrd="0" presId="urn:microsoft.com/office/officeart/2005/8/layout/vList3#1"/>
    <dgm:cxn modelId="{9564970A-BED7-4AD6-A78E-4287207AF2A2}" type="presParOf" srcId="{127E9B6C-155B-4DDF-9424-D7DD6F297401}" destId="{DE252FD6-13B4-4B24-B5F2-11F61A9D43A1}" srcOrd="0" destOrd="0" presId="urn:microsoft.com/office/officeart/2005/8/layout/vList3#1"/>
    <dgm:cxn modelId="{D64AC207-D187-4E2C-A9A0-DF30AB73BF0E}" type="presParOf" srcId="{127E9B6C-155B-4DDF-9424-D7DD6F297401}" destId="{49A7D138-1882-433B-9419-F42B1DA339B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F7746A-EB66-44DC-AF72-99459345C92E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7412A719-54D5-4DC7-B48F-C0B399710514}">
      <dgm:prSet phldrT="[텍스트]"/>
      <dgm:spPr/>
      <dgm:t>
        <a:bodyPr/>
        <a:lstStyle/>
        <a:p>
          <a:pPr latinLnBrk="1"/>
          <a:r>
            <a:rPr lang="ko-KR" altLang="en-US" dirty="0" smtClean="0"/>
            <a:t>이 새로운 </a:t>
          </a:r>
          <a:r>
            <a:rPr lang="en-US" altLang="ko-KR" dirty="0" smtClean="0"/>
            <a:t>68</a:t>
          </a:r>
          <a:r>
            <a:rPr lang="ko-KR" altLang="en-US" dirty="0" smtClean="0"/>
            <a:t>혁명의 시대와 가치혁신의 중심에 도시가 있음</a:t>
          </a:r>
          <a:r>
            <a:rPr lang="en-US" altLang="ko-KR" dirty="0" smtClean="0"/>
            <a:t>. </a:t>
          </a:r>
          <a:r>
            <a:rPr lang="ko-KR" altLang="en-US" dirty="0" err="1" smtClean="0"/>
            <a:t>페이스북</a:t>
          </a:r>
          <a:r>
            <a:rPr lang="en-US" altLang="ko-KR" dirty="0" smtClean="0"/>
            <a:t>, </a:t>
          </a:r>
          <a:r>
            <a:rPr lang="ko-KR" altLang="en-US" dirty="0" err="1" smtClean="0"/>
            <a:t>구글</a:t>
          </a:r>
          <a:r>
            <a:rPr lang="ko-KR" altLang="en-US" dirty="0" smtClean="0"/>
            <a:t> 등 혁신 기업들은 다양한 이민자들과 새천년 세대가 만들어가는 새로운 상상력의 보물섬이자 매력적 문화 공간이기에 도시에 주목함</a:t>
          </a:r>
          <a:r>
            <a:rPr lang="en-US" altLang="ko-KR" dirty="0" smtClean="0"/>
            <a:t>. </a:t>
          </a:r>
          <a:endParaRPr lang="ko-KR" altLang="en-US" dirty="0"/>
        </a:p>
      </dgm:t>
    </dgm:pt>
    <dgm:pt modelId="{F1BE90BF-2B5D-406F-AD01-C751296F12BE}" type="parTrans" cxnId="{11F8C9D1-4737-4D24-B81D-6F765FB8C165}">
      <dgm:prSet/>
      <dgm:spPr/>
      <dgm:t>
        <a:bodyPr/>
        <a:lstStyle/>
        <a:p>
          <a:pPr latinLnBrk="1"/>
          <a:endParaRPr lang="ko-KR" altLang="en-US"/>
        </a:p>
      </dgm:t>
    </dgm:pt>
    <dgm:pt modelId="{B92E4DB4-B614-4F44-9D49-EA6A50C216C9}" type="sibTrans" cxnId="{11F8C9D1-4737-4D24-B81D-6F765FB8C165}">
      <dgm:prSet/>
      <dgm:spPr/>
      <dgm:t>
        <a:bodyPr/>
        <a:lstStyle/>
        <a:p>
          <a:pPr latinLnBrk="1"/>
          <a:endParaRPr lang="ko-KR" altLang="en-US"/>
        </a:p>
      </dgm:t>
    </dgm:pt>
    <dgm:pt modelId="{7725FBE0-83E7-42CF-9CB2-25BDFB37E5CC}">
      <dgm:prSet phldrT="[텍스트]"/>
      <dgm:spPr/>
      <dgm:t>
        <a:bodyPr/>
        <a:lstStyle/>
        <a:p>
          <a:pPr latinLnBrk="1"/>
          <a:r>
            <a:rPr lang="ko-KR" altLang="en-US" dirty="0" smtClean="0"/>
            <a:t>창조도시라 불리는 뉴욕 인구의 </a:t>
          </a:r>
          <a:r>
            <a:rPr lang="en-US" altLang="ko-KR" dirty="0" smtClean="0"/>
            <a:t>40%</a:t>
          </a:r>
          <a:r>
            <a:rPr lang="ko-KR" altLang="en-US" dirty="0" smtClean="0"/>
            <a:t>가 해외 이민자 출신이고 시애틀 등의 매력 도시들도 마찬가지로 개방성을 보여줌</a:t>
          </a:r>
          <a:r>
            <a:rPr lang="en-US" altLang="ko-KR" dirty="0" smtClean="0"/>
            <a:t>. </a:t>
          </a:r>
          <a:r>
            <a:rPr lang="ko-KR" altLang="en-US" dirty="0" smtClean="0"/>
            <a:t>지금의 시기를 단지 경제적 차원의 진보주의 시대로 이해하면 협소한 이유가 여기에 있음</a:t>
          </a:r>
          <a:r>
            <a:rPr lang="en-US" altLang="ko-KR" dirty="0" smtClean="0"/>
            <a:t>. </a:t>
          </a:r>
          <a:r>
            <a:rPr lang="ko-KR" altLang="en-US" dirty="0" smtClean="0"/>
            <a:t>오늘날은 </a:t>
          </a:r>
          <a:r>
            <a:rPr lang="ko-KR" altLang="en-US" dirty="0" err="1" smtClean="0"/>
            <a:t>오큐파이</a:t>
          </a:r>
          <a:r>
            <a:rPr lang="ko-KR" altLang="en-US" dirty="0" smtClean="0"/>
            <a:t> </a:t>
          </a:r>
          <a:r>
            <a:rPr lang="ko-KR" altLang="en-US" dirty="0" err="1" smtClean="0"/>
            <a:t>월스트리트</a:t>
          </a:r>
          <a:r>
            <a:rPr lang="ko-KR" altLang="en-US" dirty="0" smtClean="0"/>
            <a:t> 운동만큼 이 도시 재생 운동에 주목할 필요가 있음</a:t>
          </a:r>
          <a:r>
            <a:rPr lang="en-US" altLang="ko-KR" dirty="0" smtClean="0"/>
            <a:t>. </a:t>
          </a:r>
          <a:endParaRPr lang="ko-KR" altLang="en-US" dirty="0"/>
        </a:p>
      </dgm:t>
    </dgm:pt>
    <dgm:pt modelId="{A4243475-877D-4E61-A566-48B7F201A0DF}" type="parTrans" cxnId="{C32A924C-459D-4FB9-8E55-8DEF9BCFEA09}">
      <dgm:prSet/>
      <dgm:spPr/>
      <dgm:t>
        <a:bodyPr/>
        <a:lstStyle/>
        <a:p>
          <a:pPr latinLnBrk="1"/>
          <a:endParaRPr lang="ko-KR" altLang="en-US"/>
        </a:p>
      </dgm:t>
    </dgm:pt>
    <dgm:pt modelId="{985DE559-9C64-4739-B4BD-438D4CF94861}" type="sibTrans" cxnId="{C32A924C-459D-4FB9-8E55-8DEF9BCFEA09}">
      <dgm:prSet/>
      <dgm:spPr/>
      <dgm:t>
        <a:bodyPr/>
        <a:lstStyle/>
        <a:p>
          <a:pPr latinLnBrk="1"/>
          <a:endParaRPr lang="ko-KR" altLang="en-US"/>
        </a:p>
      </dgm:t>
    </dgm:pt>
    <dgm:pt modelId="{03B3FBD2-9DFF-428A-B63A-A0ED19143E61}">
      <dgm:prSet phldrT="[텍스트]"/>
      <dgm:spPr/>
      <dgm:t>
        <a:bodyPr/>
        <a:lstStyle/>
        <a:p>
          <a:pPr latinLnBrk="1"/>
          <a:r>
            <a:rPr lang="ko-KR" altLang="en-US" dirty="0" smtClean="0"/>
            <a:t>더구나 도시는 더 이상 과거처럼 지역 농업과 괴리된 긴 탄소 발자국의 비인간적 공간이 아님</a:t>
          </a:r>
          <a:r>
            <a:rPr lang="en-US" altLang="ko-KR" dirty="0" smtClean="0"/>
            <a:t>. </a:t>
          </a:r>
          <a:r>
            <a:rPr lang="ko-KR" altLang="en-US" dirty="0" smtClean="0"/>
            <a:t>로컬 생산자와 결합된 도시의 식당과 도시 농업은 도시와 농촌의 새로운 결합을 만들어 내고 있음</a:t>
          </a:r>
          <a:r>
            <a:rPr lang="en-US" altLang="ko-KR" dirty="0" smtClean="0"/>
            <a:t>. </a:t>
          </a:r>
          <a:r>
            <a:rPr lang="ko-KR" altLang="en-US" dirty="0" smtClean="0"/>
            <a:t>시애틀</a:t>
          </a:r>
          <a:r>
            <a:rPr lang="en-US" altLang="ko-KR" dirty="0" smtClean="0"/>
            <a:t>, </a:t>
          </a:r>
          <a:r>
            <a:rPr lang="ko-KR" altLang="en-US" dirty="0" err="1" smtClean="0"/>
            <a:t>포틀랜드</a:t>
          </a:r>
          <a:r>
            <a:rPr lang="ko-KR" altLang="en-US" dirty="0" smtClean="0"/>
            <a:t> 등이 유행시킨 에이스 호텔은 이 새로운 문명의 감수성을 잘 반영함</a:t>
          </a:r>
          <a:r>
            <a:rPr lang="en-US" altLang="ko-KR" dirty="0" smtClean="0"/>
            <a:t>. </a:t>
          </a:r>
        </a:p>
      </dgm:t>
    </dgm:pt>
    <dgm:pt modelId="{58E1A6C6-51C0-499A-8170-07F8D74DCB90}" type="parTrans" cxnId="{25825684-D53F-4C08-AE13-48F62F309292}">
      <dgm:prSet/>
      <dgm:spPr/>
      <dgm:t>
        <a:bodyPr/>
        <a:lstStyle/>
        <a:p>
          <a:pPr latinLnBrk="1"/>
          <a:endParaRPr lang="ko-KR" altLang="en-US"/>
        </a:p>
      </dgm:t>
    </dgm:pt>
    <dgm:pt modelId="{0636B87F-DF7F-4E94-BE17-E92C8E42F667}" type="sibTrans" cxnId="{25825684-D53F-4C08-AE13-48F62F309292}">
      <dgm:prSet/>
      <dgm:spPr/>
      <dgm:t>
        <a:bodyPr/>
        <a:lstStyle/>
        <a:p>
          <a:pPr latinLnBrk="1"/>
          <a:endParaRPr lang="ko-KR" altLang="en-US"/>
        </a:p>
      </dgm:t>
    </dgm:pt>
    <dgm:pt modelId="{E2FF4427-498E-4002-B714-8731975D771E}">
      <dgm:prSet phldrT="[텍스트]"/>
      <dgm:spPr/>
      <dgm:t>
        <a:bodyPr/>
        <a:lstStyle/>
        <a:p>
          <a:pPr latinLnBrk="1"/>
          <a:r>
            <a:rPr lang="ko-KR" altLang="en-US" smtClean="0"/>
            <a:t>농촌도 더 이상 과거 근대산업주의의 미국이 아님</a:t>
          </a:r>
          <a:r>
            <a:rPr lang="en-US" altLang="ko-KR" smtClean="0"/>
            <a:t>. </a:t>
          </a:r>
          <a:r>
            <a:rPr lang="ko-KR" altLang="en-US" smtClean="0"/>
            <a:t>파리기후 변화 협정 타결 및 오바마 정부의 가속화한 생태적 규제 방향으로 아이오아 등에서 신재생 에너지 산업이 크게 성장하고 있음</a:t>
          </a:r>
          <a:r>
            <a:rPr lang="en-US" altLang="ko-KR" smtClean="0"/>
            <a:t>.</a:t>
          </a:r>
        </a:p>
      </dgm:t>
    </dgm:pt>
    <dgm:pt modelId="{4E87001F-E318-4FED-AA9D-3D05ACDE4425}" type="parTrans" cxnId="{39711224-7116-4135-A4F7-45C2F91AAAA5}">
      <dgm:prSet/>
      <dgm:spPr/>
      <dgm:t>
        <a:bodyPr/>
        <a:lstStyle/>
        <a:p>
          <a:pPr latinLnBrk="1"/>
          <a:endParaRPr lang="ko-KR" altLang="en-US"/>
        </a:p>
      </dgm:t>
    </dgm:pt>
    <dgm:pt modelId="{25259642-0550-4802-AD83-BDFB9929C3D5}" type="sibTrans" cxnId="{39711224-7116-4135-A4F7-45C2F91AAAA5}">
      <dgm:prSet/>
      <dgm:spPr/>
      <dgm:t>
        <a:bodyPr/>
        <a:lstStyle/>
        <a:p>
          <a:pPr latinLnBrk="1"/>
          <a:endParaRPr lang="ko-KR" altLang="en-US"/>
        </a:p>
      </dgm:t>
    </dgm:pt>
    <dgm:pt modelId="{91CD6784-3C6B-4561-ABB0-751A75FEA713}" type="pres">
      <dgm:prSet presAssocID="{08F7746A-EB66-44DC-AF72-99459345C92E}" presName="linearFlow" presStyleCnt="0">
        <dgm:presLayoutVars>
          <dgm:dir/>
          <dgm:resizeHandles val="exact"/>
        </dgm:presLayoutVars>
      </dgm:prSet>
      <dgm:spPr/>
    </dgm:pt>
    <dgm:pt modelId="{82968FB4-ACFD-48BF-BA4D-FC38D0017B85}" type="pres">
      <dgm:prSet presAssocID="{7412A719-54D5-4DC7-B48F-C0B399710514}" presName="composite" presStyleCnt="0"/>
      <dgm:spPr/>
    </dgm:pt>
    <dgm:pt modelId="{1CE57CB0-091E-4932-80AF-C7BF22EB3E1F}" type="pres">
      <dgm:prSet presAssocID="{7412A719-54D5-4DC7-B48F-C0B399710514}" presName="imgShp" presStyleLbl="fgImgPlace1" presStyleIdx="0" presStyleCnt="4" custLinFactNeighborX="-720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9000" r="-39000"/>
          </a:stretch>
        </a:blipFill>
      </dgm:spPr>
    </dgm:pt>
    <dgm:pt modelId="{5F505D73-8412-4A05-984C-1E72E0FE11CE}" type="pres">
      <dgm:prSet presAssocID="{7412A719-54D5-4DC7-B48F-C0B399710514}" presName="txShp" presStyleLbl="node1" presStyleIdx="0" presStyleCnt="4" custScaleX="137662" custScaleY="91964" custLinFactNeighborX="6990" custLinFactNeighborY="13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847E78-248D-48D7-8A1E-21E3FC72B233}" type="pres">
      <dgm:prSet presAssocID="{B92E4DB4-B614-4F44-9D49-EA6A50C216C9}" presName="spacing" presStyleCnt="0"/>
      <dgm:spPr/>
    </dgm:pt>
    <dgm:pt modelId="{51ABADE9-1FA9-474A-BF8A-E322CFFAE171}" type="pres">
      <dgm:prSet presAssocID="{7725FBE0-83E7-42CF-9CB2-25BDFB37E5CC}" presName="composite" presStyleCnt="0"/>
      <dgm:spPr/>
    </dgm:pt>
    <dgm:pt modelId="{25637C43-FCC3-44DA-9AB2-3C2D42E1AAD6}" type="pres">
      <dgm:prSet presAssocID="{7725FBE0-83E7-42CF-9CB2-25BDFB37E5CC}" presName="imgShp" presStyleLbl="fgImgPlace1" presStyleIdx="1" presStyleCnt="4" custLinFactNeighborX="-7971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8000" r="-28000"/>
          </a:stretch>
        </a:blipFill>
      </dgm:spPr>
    </dgm:pt>
    <dgm:pt modelId="{B497169B-1737-47BF-940C-B9C14E8B14A6}" type="pres">
      <dgm:prSet presAssocID="{7725FBE0-83E7-42CF-9CB2-25BDFB37E5CC}" presName="txShp" presStyleLbl="node1" presStyleIdx="1" presStyleCnt="4" custScaleX="137662" custScaleY="113786" custLinFactNeighborX="6990" custLinFactNeighborY="30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3C1F87-ACAE-4FA6-B681-2C6281409CCF}" type="pres">
      <dgm:prSet presAssocID="{985DE559-9C64-4739-B4BD-438D4CF94861}" presName="spacing" presStyleCnt="0"/>
      <dgm:spPr/>
    </dgm:pt>
    <dgm:pt modelId="{8C4B4A1A-FF85-48E1-9324-442292EA01E6}" type="pres">
      <dgm:prSet presAssocID="{03B3FBD2-9DFF-428A-B63A-A0ED19143E61}" presName="composite" presStyleCnt="0"/>
      <dgm:spPr/>
    </dgm:pt>
    <dgm:pt modelId="{FAB372CD-A8E6-4E00-BD39-F26CE4ED116E}" type="pres">
      <dgm:prSet presAssocID="{03B3FBD2-9DFF-428A-B63A-A0ED19143E61}" presName="imgShp" presStyleLbl="fgImgPlace1" presStyleIdx="2" presStyleCnt="4" custLinFactNeighborX="-7971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9000" r="-9000"/>
          </a:stretch>
        </a:blipFill>
      </dgm:spPr>
    </dgm:pt>
    <dgm:pt modelId="{4C6B9884-DF1C-4BA8-8A48-EBE07302FC63}" type="pres">
      <dgm:prSet presAssocID="{03B3FBD2-9DFF-428A-B63A-A0ED19143E61}" presName="txShp" presStyleLbl="node1" presStyleIdx="2" presStyleCnt="4" custScaleX="138117" custLinFactNeighborX="5901" custLinFactNeighborY="33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0478AC1-5EFB-47CD-95AE-CFF16F9FEFDA}" type="pres">
      <dgm:prSet presAssocID="{0636B87F-DF7F-4E94-BE17-E92C8E42F667}" presName="spacing" presStyleCnt="0"/>
      <dgm:spPr/>
    </dgm:pt>
    <dgm:pt modelId="{E62AD200-16F6-488E-A57B-A9078E301692}" type="pres">
      <dgm:prSet presAssocID="{E2FF4427-498E-4002-B714-8731975D771E}" presName="composite" presStyleCnt="0"/>
      <dgm:spPr/>
    </dgm:pt>
    <dgm:pt modelId="{5889D53D-C820-4FFE-A4D0-64F0957CE6E4}" type="pres">
      <dgm:prSet presAssocID="{E2FF4427-498E-4002-B714-8731975D771E}" presName="imgShp" presStyleLbl="fgImgPlace1" presStyleIdx="3" presStyleCnt="4" custLinFactNeighborX="-7208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6000" r="-16000"/>
          </a:stretch>
        </a:blipFill>
      </dgm:spPr>
    </dgm:pt>
    <dgm:pt modelId="{789A974A-87A4-4E15-AD07-2969A10555D3}" type="pres">
      <dgm:prSet presAssocID="{E2FF4427-498E-4002-B714-8731975D771E}" presName="txShp" presStyleLbl="node1" presStyleIdx="3" presStyleCnt="4" custScaleX="141192" custScaleY="111109" custLinFactNeighborX="6123" custLinFactNeighborY="96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9711224-7116-4135-A4F7-45C2F91AAAA5}" srcId="{08F7746A-EB66-44DC-AF72-99459345C92E}" destId="{E2FF4427-498E-4002-B714-8731975D771E}" srcOrd="3" destOrd="0" parTransId="{4E87001F-E318-4FED-AA9D-3D05ACDE4425}" sibTransId="{25259642-0550-4802-AD83-BDFB9929C3D5}"/>
    <dgm:cxn modelId="{A9A721A2-BD15-4666-BE44-19862DCBD780}" type="presOf" srcId="{E2FF4427-498E-4002-B714-8731975D771E}" destId="{789A974A-87A4-4E15-AD07-2969A10555D3}" srcOrd="0" destOrd="0" presId="urn:microsoft.com/office/officeart/2005/8/layout/vList3#2"/>
    <dgm:cxn modelId="{BFDC25FF-940D-4171-9C0A-0D78705EE481}" type="presOf" srcId="{7725FBE0-83E7-42CF-9CB2-25BDFB37E5CC}" destId="{B497169B-1737-47BF-940C-B9C14E8B14A6}" srcOrd="0" destOrd="0" presId="urn:microsoft.com/office/officeart/2005/8/layout/vList3#2"/>
    <dgm:cxn modelId="{25825684-D53F-4C08-AE13-48F62F309292}" srcId="{08F7746A-EB66-44DC-AF72-99459345C92E}" destId="{03B3FBD2-9DFF-428A-B63A-A0ED19143E61}" srcOrd="2" destOrd="0" parTransId="{58E1A6C6-51C0-499A-8170-07F8D74DCB90}" sibTransId="{0636B87F-DF7F-4E94-BE17-E92C8E42F667}"/>
    <dgm:cxn modelId="{11F8C9D1-4737-4D24-B81D-6F765FB8C165}" srcId="{08F7746A-EB66-44DC-AF72-99459345C92E}" destId="{7412A719-54D5-4DC7-B48F-C0B399710514}" srcOrd="0" destOrd="0" parTransId="{F1BE90BF-2B5D-406F-AD01-C751296F12BE}" sibTransId="{B92E4DB4-B614-4F44-9D49-EA6A50C216C9}"/>
    <dgm:cxn modelId="{C0E1BD34-F97F-4EFB-A6DF-AA5E3895B63C}" type="presOf" srcId="{03B3FBD2-9DFF-428A-B63A-A0ED19143E61}" destId="{4C6B9884-DF1C-4BA8-8A48-EBE07302FC63}" srcOrd="0" destOrd="0" presId="urn:microsoft.com/office/officeart/2005/8/layout/vList3#2"/>
    <dgm:cxn modelId="{D86E4517-3D7B-4D48-9A1B-78403E77141F}" type="presOf" srcId="{7412A719-54D5-4DC7-B48F-C0B399710514}" destId="{5F505D73-8412-4A05-984C-1E72E0FE11CE}" srcOrd="0" destOrd="0" presId="urn:microsoft.com/office/officeart/2005/8/layout/vList3#2"/>
    <dgm:cxn modelId="{C32A924C-459D-4FB9-8E55-8DEF9BCFEA09}" srcId="{08F7746A-EB66-44DC-AF72-99459345C92E}" destId="{7725FBE0-83E7-42CF-9CB2-25BDFB37E5CC}" srcOrd="1" destOrd="0" parTransId="{A4243475-877D-4E61-A566-48B7F201A0DF}" sibTransId="{985DE559-9C64-4739-B4BD-438D4CF94861}"/>
    <dgm:cxn modelId="{365B638A-7BC1-4731-B341-979F6A381C26}" type="presOf" srcId="{08F7746A-EB66-44DC-AF72-99459345C92E}" destId="{91CD6784-3C6B-4561-ABB0-751A75FEA713}" srcOrd="0" destOrd="0" presId="urn:microsoft.com/office/officeart/2005/8/layout/vList3#2"/>
    <dgm:cxn modelId="{60F85202-D806-483D-A901-202CE4F2C5A5}" type="presParOf" srcId="{91CD6784-3C6B-4561-ABB0-751A75FEA713}" destId="{82968FB4-ACFD-48BF-BA4D-FC38D0017B85}" srcOrd="0" destOrd="0" presId="urn:microsoft.com/office/officeart/2005/8/layout/vList3#2"/>
    <dgm:cxn modelId="{E974AC07-C1E6-4723-84EB-F2289E29F723}" type="presParOf" srcId="{82968FB4-ACFD-48BF-BA4D-FC38D0017B85}" destId="{1CE57CB0-091E-4932-80AF-C7BF22EB3E1F}" srcOrd="0" destOrd="0" presId="urn:microsoft.com/office/officeart/2005/8/layout/vList3#2"/>
    <dgm:cxn modelId="{239924CC-719A-4CAD-9D35-42DA89AE990E}" type="presParOf" srcId="{82968FB4-ACFD-48BF-BA4D-FC38D0017B85}" destId="{5F505D73-8412-4A05-984C-1E72E0FE11CE}" srcOrd="1" destOrd="0" presId="urn:microsoft.com/office/officeart/2005/8/layout/vList3#2"/>
    <dgm:cxn modelId="{B73D6BDA-D817-41F7-8A7D-BFF2782BC0DA}" type="presParOf" srcId="{91CD6784-3C6B-4561-ABB0-751A75FEA713}" destId="{6C847E78-248D-48D7-8A1E-21E3FC72B233}" srcOrd="1" destOrd="0" presId="urn:microsoft.com/office/officeart/2005/8/layout/vList3#2"/>
    <dgm:cxn modelId="{02781545-8459-48B7-858C-CDECE7642C72}" type="presParOf" srcId="{91CD6784-3C6B-4561-ABB0-751A75FEA713}" destId="{51ABADE9-1FA9-474A-BF8A-E322CFFAE171}" srcOrd="2" destOrd="0" presId="urn:microsoft.com/office/officeart/2005/8/layout/vList3#2"/>
    <dgm:cxn modelId="{DF84B5DD-720D-46C9-8EA7-6581D1142EF6}" type="presParOf" srcId="{51ABADE9-1FA9-474A-BF8A-E322CFFAE171}" destId="{25637C43-FCC3-44DA-9AB2-3C2D42E1AAD6}" srcOrd="0" destOrd="0" presId="urn:microsoft.com/office/officeart/2005/8/layout/vList3#2"/>
    <dgm:cxn modelId="{4C3DD0B5-7E1B-47BA-BBAC-E9DBAFCF95C4}" type="presParOf" srcId="{51ABADE9-1FA9-474A-BF8A-E322CFFAE171}" destId="{B497169B-1737-47BF-940C-B9C14E8B14A6}" srcOrd="1" destOrd="0" presId="urn:microsoft.com/office/officeart/2005/8/layout/vList3#2"/>
    <dgm:cxn modelId="{E631215D-FF01-4807-BD50-C15B3C557E2C}" type="presParOf" srcId="{91CD6784-3C6B-4561-ABB0-751A75FEA713}" destId="{A83C1F87-ACAE-4FA6-B681-2C6281409CCF}" srcOrd="3" destOrd="0" presId="urn:microsoft.com/office/officeart/2005/8/layout/vList3#2"/>
    <dgm:cxn modelId="{864190D8-CE05-4E2D-AF5A-24E5F5905461}" type="presParOf" srcId="{91CD6784-3C6B-4561-ABB0-751A75FEA713}" destId="{8C4B4A1A-FF85-48E1-9324-442292EA01E6}" srcOrd="4" destOrd="0" presId="urn:microsoft.com/office/officeart/2005/8/layout/vList3#2"/>
    <dgm:cxn modelId="{1AD9BA5E-F48B-4AB0-B3A8-ECB480CFEAAF}" type="presParOf" srcId="{8C4B4A1A-FF85-48E1-9324-442292EA01E6}" destId="{FAB372CD-A8E6-4E00-BD39-F26CE4ED116E}" srcOrd="0" destOrd="0" presId="urn:microsoft.com/office/officeart/2005/8/layout/vList3#2"/>
    <dgm:cxn modelId="{189E0AD2-BCB8-4EFF-8C33-5C461D46121A}" type="presParOf" srcId="{8C4B4A1A-FF85-48E1-9324-442292EA01E6}" destId="{4C6B9884-DF1C-4BA8-8A48-EBE07302FC63}" srcOrd="1" destOrd="0" presId="urn:microsoft.com/office/officeart/2005/8/layout/vList3#2"/>
    <dgm:cxn modelId="{43C16421-B73F-4EEC-BDD1-5996EEEB0D52}" type="presParOf" srcId="{91CD6784-3C6B-4561-ABB0-751A75FEA713}" destId="{50478AC1-5EFB-47CD-95AE-CFF16F9FEFDA}" srcOrd="5" destOrd="0" presId="urn:microsoft.com/office/officeart/2005/8/layout/vList3#2"/>
    <dgm:cxn modelId="{9725F658-2BC0-4DCF-82FF-6C26DD5851E1}" type="presParOf" srcId="{91CD6784-3C6B-4561-ABB0-751A75FEA713}" destId="{E62AD200-16F6-488E-A57B-A9078E301692}" srcOrd="6" destOrd="0" presId="urn:microsoft.com/office/officeart/2005/8/layout/vList3#2"/>
    <dgm:cxn modelId="{2111A168-3090-4ED3-B1B6-D962B9006112}" type="presParOf" srcId="{E62AD200-16F6-488E-A57B-A9078E301692}" destId="{5889D53D-C820-4FFE-A4D0-64F0957CE6E4}" srcOrd="0" destOrd="0" presId="urn:microsoft.com/office/officeart/2005/8/layout/vList3#2"/>
    <dgm:cxn modelId="{98932EAB-A0E0-49DA-BF71-B5E6032EEC00}" type="presParOf" srcId="{E62AD200-16F6-488E-A57B-A9078E301692}" destId="{789A974A-87A4-4E15-AD07-2969A10555D3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61CD2A-4D24-4BAC-985D-53E926AFB21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857AD7F7-9934-419E-9EEB-69FD42FC368B}">
      <dgm:prSet/>
      <dgm:spPr/>
      <dgm:t>
        <a:bodyPr/>
        <a:lstStyle/>
        <a:p>
          <a:pPr rtl="0" latinLnBrk="1"/>
          <a:r>
            <a:rPr lang="ko-KR" smtClean="0"/>
            <a:t>힐러리는 보다 진보주의적 노선을 분명히 하면서 선거 캠페인을 전개하고 집권 후 다시 오바마적 점진주의로 복귀할 것임</a:t>
          </a:r>
          <a:r>
            <a:rPr lang="en-US" smtClean="0"/>
            <a:t>. </a:t>
          </a:r>
          <a:r>
            <a:rPr lang="ko-KR" smtClean="0"/>
            <a:t>다만 이 경우 샌더스 지지기반과 부단한 갈등을 겪을 것임</a:t>
          </a:r>
          <a:r>
            <a:rPr lang="en-US" smtClean="0"/>
            <a:t>. </a:t>
          </a:r>
          <a:r>
            <a:rPr lang="ko-KR" smtClean="0"/>
            <a:t>오늘날 시대정신이 인사이더에 대한 거부와 아웃사이더들의 반란이란 점에서 점진주의적 아젠다와 태도를 가진 정치세력들은 당분간 집권과 거버넌스에서 어려운 상황에 처할 수밖에 없음</a:t>
          </a:r>
          <a:r>
            <a:rPr lang="en-US" smtClean="0"/>
            <a:t>. </a:t>
          </a:r>
          <a:r>
            <a:rPr lang="ko-KR" smtClean="0"/>
            <a:t>캠페인은 더욱 시적으로 해야만 집권하고 거버넌스는 더욱 산문적으로 운용될 수밖에 없는 격차 속에서 오늘날 수권을 추구하는 정치세력들은 전 지구적으로 지속가능의 어려움에 처해있음 </a:t>
          </a:r>
          <a:endParaRPr lang="ko-KR"/>
        </a:p>
      </dgm:t>
    </dgm:pt>
    <dgm:pt modelId="{65763673-4C20-4A0B-913D-4FEC405015DE}" type="parTrans" cxnId="{BF856970-4314-4FEE-9880-4AEC8AF0C0CC}">
      <dgm:prSet/>
      <dgm:spPr/>
      <dgm:t>
        <a:bodyPr/>
        <a:lstStyle/>
        <a:p>
          <a:pPr latinLnBrk="1"/>
          <a:endParaRPr lang="ko-KR" altLang="en-US"/>
        </a:p>
      </dgm:t>
    </dgm:pt>
    <dgm:pt modelId="{A754A7D5-54A4-44C2-8489-70FADD35725C}" type="sibTrans" cxnId="{BF856970-4314-4FEE-9880-4AEC8AF0C0CC}">
      <dgm:prSet/>
      <dgm:spPr/>
      <dgm:t>
        <a:bodyPr/>
        <a:lstStyle/>
        <a:p>
          <a:pPr latinLnBrk="1"/>
          <a:endParaRPr lang="ko-KR" altLang="en-US"/>
        </a:p>
      </dgm:t>
    </dgm:pt>
    <dgm:pt modelId="{BAD959F0-6E73-487D-A7EC-6777FA3472E6}">
      <dgm:prSet/>
      <dgm:spPr/>
      <dgm:t>
        <a:bodyPr/>
        <a:lstStyle/>
        <a:p>
          <a:pPr rtl="0" latinLnBrk="1"/>
          <a:r>
            <a:rPr lang="ko-KR" smtClean="0"/>
            <a:t>미국의 새로이 상승하는 세력인 오바마</a:t>
          </a:r>
          <a:r>
            <a:rPr lang="en-US" smtClean="0"/>
            <a:t>, </a:t>
          </a:r>
          <a:r>
            <a:rPr lang="ko-KR" smtClean="0"/>
            <a:t>힐러리</a:t>
          </a:r>
          <a:r>
            <a:rPr lang="en-US" smtClean="0"/>
            <a:t>, </a:t>
          </a:r>
          <a:r>
            <a:rPr lang="ko-KR" smtClean="0"/>
            <a:t>그리고 스페이스 </a:t>
          </a:r>
          <a:r>
            <a:rPr lang="en-US" smtClean="0"/>
            <a:t>x </a:t>
          </a:r>
          <a:r>
            <a:rPr lang="ko-KR" smtClean="0"/>
            <a:t>의 앨런 머스크 회장 등의 기업 세력은 근대를 넘어 미국을 미래 기업국가로 진화하고자 하는 흐름임</a:t>
          </a:r>
          <a:r>
            <a:rPr lang="en-US" smtClean="0"/>
            <a:t>. </a:t>
          </a:r>
          <a:r>
            <a:rPr lang="ko-KR" smtClean="0"/>
            <a:t>이들은 상승하는 세력인 새천년 세대 및 진보적 백인</a:t>
          </a:r>
          <a:r>
            <a:rPr lang="en-US" smtClean="0"/>
            <a:t>, </a:t>
          </a:r>
          <a:r>
            <a:rPr lang="ko-KR" smtClean="0"/>
            <a:t>히스패닉 등 문화 인종</a:t>
          </a:r>
          <a:r>
            <a:rPr lang="en-US" smtClean="0"/>
            <a:t>(ethnic)</a:t>
          </a:r>
          <a:r>
            <a:rPr lang="ko-KR" smtClean="0"/>
            <a:t>간 다원주의 연합의 미래 세력을 대변하며 미국의 헤게모니를 가지고자 함</a:t>
          </a:r>
          <a:r>
            <a:rPr lang="en-US" smtClean="0"/>
            <a:t>. </a:t>
          </a:r>
          <a:endParaRPr lang="ko-KR"/>
        </a:p>
      </dgm:t>
    </dgm:pt>
    <dgm:pt modelId="{F7989BFC-B7CC-4059-AEDC-13E7F195A1BB}" type="parTrans" cxnId="{8E4B9C21-FEE5-4AF0-B84A-4E1E1BAF9344}">
      <dgm:prSet/>
      <dgm:spPr/>
      <dgm:t>
        <a:bodyPr/>
        <a:lstStyle/>
        <a:p>
          <a:pPr latinLnBrk="1"/>
          <a:endParaRPr lang="ko-KR" altLang="en-US"/>
        </a:p>
      </dgm:t>
    </dgm:pt>
    <dgm:pt modelId="{F48C9156-E51E-48F7-84B1-E6251F7FE8BE}" type="sibTrans" cxnId="{8E4B9C21-FEE5-4AF0-B84A-4E1E1BAF9344}">
      <dgm:prSet/>
      <dgm:spPr/>
      <dgm:t>
        <a:bodyPr/>
        <a:lstStyle/>
        <a:p>
          <a:pPr latinLnBrk="1"/>
          <a:endParaRPr lang="ko-KR" altLang="en-US"/>
        </a:p>
      </dgm:t>
    </dgm:pt>
    <dgm:pt modelId="{3A2DAA8B-D597-4979-A9F8-4D18F906442D}">
      <dgm:prSet/>
      <dgm:spPr/>
      <dgm:t>
        <a:bodyPr/>
        <a:lstStyle/>
        <a:p>
          <a:pPr rtl="0" latinLnBrk="1"/>
          <a:r>
            <a:rPr lang="ko-KR" smtClean="0"/>
            <a:t>생태적이란 힐러리 대통령의 시대가 기존 근대 민족국가의 틀을 넘어서는 지속가능성</a:t>
          </a:r>
          <a:r>
            <a:rPr lang="en-US" smtClean="0"/>
            <a:t>, </a:t>
          </a:r>
          <a:r>
            <a:rPr lang="ko-KR" smtClean="0"/>
            <a:t>지구행성적 시야</a:t>
          </a:r>
          <a:r>
            <a:rPr lang="en-US" smtClean="0"/>
            <a:t>, </a:t>
          </a:r>
          <a:r>
            <a:rPr lang="ko-KR" smtClean="0"/>
            <a:t>네트워크 등의 미래 가치와 성장동력이 미국 사회 전반의 작동원리로 뿌리내린다는 의미임</a:t>
          </a:r>
          <a:r>
            <a:rPr lang="en-US" smtClean="0"/>
            <a:t>. </a:t>
          </a:r>
          <a:r>
            <a:rPr lang="ko-KR" smtClean="0"/>
            <a:t>기업국가란 이 새로운 미래가치의 국가가 구글 등 글로벌 기업과 철저히 파트너십으로 진행되며 이들이 지구적 주도권을 쥐게 된다는 의미임</a:t>
          </a:r>
          <a:r>
            <a:rPr lang="en-US" smtClean="0"/>
            <a:t>. </a:t>
          </a:r>
          <a:endParaRPr lang="ko-KR"/>
        </a:p>
      </dgm:t>
    </dgm:pt>
    <dgm:pt modelId="{B9AD1608-1BDB-4B92-9C67-6EF2C642D84B}" type="parTrans" cxnId="{BE27BC67-065A-4C6B-825C-5489588ECE49}">
      <dgm:prSet/>
      <dgm:spPr/>
      <dgm:t>
        <a:bodyPr/>
        <a:lstStyle/>
        <a:p>
          <a:pPr latinLnBrk="1"/>
          <a:endParaRPr lang="ko-KR" altLang="en-US"/>
        </a:p>
      </dgm:t>
    </dgm:pt>
    <dgm:pt modelId="{38A3B607-3EA5-4A66-8059-0196D73D27D0}" type="sibTrans" cxnId="{BE27BC67-065A-4C6B-825C-5489588ECE49}">
      <dgm:prSet/>
      <dgm:spPr/>
      <dgm:t>
        <a:bodyPr/>
        <a:lstStyle/>
        <a:p>
          <a:pPr latinLnBrk="1"/>
          <a:endParaRPr lang="ko-KR" altLang="en-US"/>
        </a:p>
      </dgm:t>
    </dgm:pt>
    <dgm:pt modelId="{7E65B495-A448-4B35-B389-14854BFB3E83}" type="pres">
      <dgm:prSet presAssocID="{F761CD2A-4D24-4BAC-985D-53E926AFB21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35C1768-65F9-4786-82FC-C6442CF90A67}" type="pres">
      <dgm:prSet presAssocID="{857AD7F7-9934-419E-9EEB-69FD42FC368B}" presName="thickLine" presStyleLbl="alignNode1" presStyleIdx="0" presStyleCnt="3"/>
      <dgm:spPr/>
    </dgm:pt>
    <dgm:pt modelId="{8101C7DC-F126-4DB3-B1FD-9BE38977090B}" type="pres">
      <dgm:prSet presAssocID="{857AD7F7-9934-419E-9EEB-69FD42FC368B}" presName="horz1" presStyleCnt="0"/>
      <dgm:spPr/>
    </dgm:pt>
    <dgm:pt modelId="{EAA50235-EEC8-4D83-BDF6-8549AF2DE147}" type="pres">
      <dgm:prSet presAssocID="{857AD7F7-9934-419E-9EEB-69FD42FC368B}" presName="tx1" presStyleLbl="revTx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AF81210-91FA-422F-813E-5E7EF066096F}" type="pres">
      <dgm:prSet presAssocID="{857AD7F7-9934-419E-9EEB-69FD42FC368B}" presName="vert1" presStyleCnt="0"/>
      <dgm:spPr/>
    </dgm:pt>
    <dgm:pt modelId="{F40C79EF-23A9-4647-892C-EBB6E72FC9E5}" type="pres">
      <dgm:prSet presAssocID="{BAD959F0-6E73-487D-A7EC-6777FA3472E6}" presName="thickLine" presStyleLbl="alignNode1" presStyleIdx="1" presStyleCnt="3"/>
      <dgm:spPr/>
    </dgm:pt>
    <dgm:pt modelId="{0F903DF7-B5EB-455F-A8B8-B754E79DF39B}" type="pres">
      <dgm:prSet presAssocID="{BAD959F0-6E73-487D-A7EC-6777FA3472E6}" presName="horz1" presStyleCnt="0"/>
      <dgm:spPr/>
    </dgm:pt>
    <dgm:pt modelId="{2BC602BA-B232-4DF5-851F-94E93A4E2D5C}" type="pres">
      <dgm:prSet presAssocID="{BAD959F0-6E73-487D-A7EC-6777FA3472E6}" presName="tx1" presStyleLbl="revTx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42A8CF6-199F-4725-AC7A-B9108356273F}" type="pres">
      <dgm:prSet presAssocID="{BAD959F0-6E73-487D-A7EC-6777FA3472E6}" presName="vert1" presStyleCnt="0"/>
      <dgm:spPr/>
    </dgm:pt>
    <dgm:pt modelId="{4CC47AAB-3CD2-491A-AB4F-67F307BE5460}" type="pres">
      <dgm:prSet presAssocID="{3A2DAA8B-D597-4979-A9F8-4D18F906442D}" presName="thickLine" presStyleLbl="alignNode1" presStyleIdx="2" presStyleCnt="3"/>
      <dgm:spPr/>
    </dgm:pt>
    <dgm:pt modelId="{E2DD2FDC-CC2E-46E1-8454-6F07C490554E}" type="pres">
      <dgm:prSet presAssocID="{3A2DAA8B-D597-4979-A9F8-4D18F906442D}" presName="horz1" presStyleCnt="0"/>
      <dgm:spPr/>
    </dgm:pt>
    <dgm:pt modelId="{2927B15E-6E77-4E7E-AAAD-C2776282411E}" type="pres">
      <dgm:prSet presAssocID="{3A2DAA8B-D597-4979-A9F8-4D18F906442D}" presName="tx1" presStyleLbl="revTx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7E3C1E94-AC2F-4263-B111-811620090EAA}" type="pres">
      <dgm:prSet presAssocID="{3A2DAA8B-D597-4979-A9F8-4D18F906442D}" presName="vert1" presStyleCnt="0"/>
      <dgm:spPr/>
    </dgm:pt>
  </dgm:ptLst>
  <dgm:cxnLst>
    <dgm:cxn modelId="{9ED58E26-8517-4E48-B279-B31CEAF9AD15}" type="presOf" srcId="{BAD959F0-6E73-487D-A7EC-6777FA3472E6}" destId="{2BC602BA-B232-4DF5-851F-94E93A4E2D5C}" srcOrd="0" destOrd="0" presId="urn:microsoft.com/office/officeart/2008/layout/LinedList"/>
    <dgm:cxn modelId="{BE7A4F16-0525-4EC8-B21D-C0E7002BB66C}" type="presOf" srcId="{857AD7F7-9934-419E-9EEB-69FD42FC368B}" destId="{EAA50235-EEC8-4D83-BDF6-8549AF2DE147}" srcOrd="0" destOrd="0" presId="urn:microsoft.com/office/officeart/2008/layout/LinedList"/>
    <dgm:cxn modelId="{039EE264-1D36-48A2-A243-9DA748C7B42E}" type="presOf" srcId="{F761CD2A-4D24-4BAC-985D-53E926AFB213}" destId="{7E65B495-A448-4B35-B389-14854BFB3E83}" srcOrd="0" destOrd="0" presId="urn:microsoft.com/office/officeart/2008/layout/LinedList"/>
    <dgm:cxn modelId="{BE27BC67-065A-4C6B-825C-5489588ECE49}" srcId="{F761CD2A-4D24-4BAC-985D-53E926AFB213}" destId="{3A2DAA8B-D597-4979-A9F8-4D18F906442D}" srcOrd="2" destOrd="0" parTransId="{B9AD1608-1BDB-4B92-9C67-6EF2C642D84B}" sibTransId="{38A3B607-3EA5-4A66-8059-0196D73D27D0}"/>
    <dgm:cxn modelId="{BF856970-4314-4FEE-9880-4AEC8AF0C0CC}" srcId="{F761CD2A-4D24-4BAC-985D-53E926AFB213}" destId="{857AD7F7-9934-419E-9EEB-69FD42FC368B}" srcOrd="0" destOrd="0" parTransId="{65763673-4C20-4A0B-913D-4FEC405015DE}" sibTransId="{A754A7D5-54A4-44C2-8489-70FADD35725C}"/>
    <dgm:cxn modelId="{8E4B9C21-FEE5-4AF0-B84A-4E1E1BAF9344}" srcId="{F761CD2A-4D24-4BAC-985D-53E926AFB213}" destId="{BAD959F0-6E73-487D-A7EC-6777FA3472E6}" srcOrd="1" destOrd="0" parTransId="{F7989BFC-B7CC-4059-AEDC-13E7F195A1BB}" sibTransId="{F48C9156-E51E-48F7-84B1-E6251F7FE8BE}"/>
    <dgm:cxn modelId="{14400E0C-FA9F-41BE-BB48-01BE1727855A}" type="presOf" srcId="{3A2DAA8B-D597-4979-A9F8-4D18F906442D}" destId="{2927B15E-6E77-4E7E-AAAD-C2776282411E}" srcOrd="0" destOrd="0" presId="urn:microsoft.com/office/officeart/2008/layout/LinedList"/>
    <dgm:cxn modelId="{9D9004E5-2495-4065-8E46-D819E418E6E3}" type="presParOf" srcId="{7E65B495-A448-4B35-B389-14854BFB3E83}" destId="{B35C1768-65F9-4786-82FC-C6442CF90A67}" srcOrd="0" destOrd="0" presId="urn:microsoft.com/office/officeart/2008/layout/LinedList"/>
    <dgm:cxn modelId="{6CACA476-851E-4D91-A92D-421624D99243}" type="presParOf" srcId="{7E65B495-A448-4B35-B389-14854BFB3E83}" destId="{8101C7DC-F126-4DB3-B1FD-9BE38977090B}" srcOrd="1" destOrd="0" presId="urn:microsoft.com/office/officeart/2008/layout/LinedList"/>
    <dgm:cxn modelId="{85816ACA-06AC-4AA6-BB5B-811326C343FD}" type="presParOf" srcId="{8101C7DC-F126-4DB3-B1FD-9BE38977090B}" destId="{EAA50235-EEC8-4D83-BDF6-8549AF2DE147}" srcOrd="0" destOrd="0" presId="urn:microsoft.com/office/officeart/2008/layout/LinedList"/>
    <dgm:cxn modelId="{DF000331-F32F-475D-A835-74EE71405EF5}" type="presParOf" srcId="{8101C7DC-F126-4DB3-B1FD-9BE38977090B}" destId="{6AF81210-91FA-422F-813E-5E7EF066096F}" srcOrd="1" destOrd="0" presId="urn:microsoft.com/office/officeart/2008/layout/LinedList"/>
    <dgm:cxn modelId="{B42661CD-8DE2-45F6-B251-12033A56A3D7}" type="presParOf" srcId="{7E65B495-A448-4B35-B389-14854BFB3E83}" destId="{F40C79EF-23A9-4647-892C-EBB6E72FC9E5}" srcOrd="2" destOrd="0" presId="urn:microsoft.com/office/officeart/2008/layout/LinedList"/>
    <dgm:cxn modelId="{909A6B47-F320-476A-BA5A-6145848A06F6}" type="presParOf" srcId="{7E65B495-A448-4B35-B389-14854BFB3E83}" destId="{0F903DF7-B5EB-455F-A8B8-B754E79DF39B}" srcOrd="3" destOrd="0" presId="urn:microsoft.com/office/officeart/2008/layout/LinedList"/>
    <dgm:cxn modelId="{228501C2-819F-4BE2-A376-E6F5BCB483B2}" type="presParOf" srcId="{0F903DF7-B5EB-455F-A8B8-B754E79DF39B}" destId="{2BC602BA-B232-4DF5-851F-94E93A4E2D5C}" srcOrd="0" destOrd="0" presId="urn:microsoft.com/office/officeart/2008/layout/LinedList"/>
    <dgm:cxn modelId="{5F6B0EAC-D945-4816-919B-F3AA5AA6B3F3}" type="presParOf" srcId="{0F903DF7-B5EB-455F-A8B8-B754E79DF39B}" destId="{F42A8CF6-199F-4725-AC7A-B9108356273F}" srcOrd="1" destOrd="0" presId="urn:microsoft.com/office/officeart/2008/layout/LinedList"/>
    <dgm:cxn modelId="{7334E48F-32F4-45F3-BFC0-B93EBBEDE074}" type="presParOf" srcId="{7E65B495-A448-4B35-B389-14854BFB3E83}" destId="{4CC47AAB-3CD2-491A-AB4F-67F307BE5460}" srcOrd="4" destOrd="0" presId="urn:microsoft.com/office/officeart/2008/layout/LinedList"/>
    <dgm:cxn modelId="{BE0CE48E-7873-4BB1-8C81-3FE0BC9F3D04}" type="presParOf" srcId="{7E65B495-A448-4B35-B389-14854BFB3E83}" destId="{E2DD2FDC-CC2E-46E1-8454-6F07C490554E}" srcOrd="5" destOrd="0" presId="urn:microsoft.com/office/officeart/2008/layout/LinedList"/>
    <dgm:cxn modelId="{BEFA5A85-7763-4A33-93F9-2089236752F7}" type="presParOf" srcId="{E2DD2FDC-CC2E-46E1-8454-6F07C490554E}" destId="{2927B15E-6E77-4E7E-AAAD-C2776282411E}" srcOrd="0" destOrd="0" presId="urn:microsoft.com/office/officeart/2008/layout/LinedList"/>
    <dgm:cxn modelId="{2BB422E2-A98F-414F-A28E-E983B6140906}" type="presParOf" srcId="{E2DD2FDC-CC2E-46E1-8454-6F07C490554E}" destId="{7E3C1E94-AC2F-4263-B111-811620090EA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FFC0FF-6BB3-4FE1-8835-5145C5B034F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FD937A9-0DD8-4D8C-94C9-B53013550F8F}">
      <dgm:prSet custT="1"/>
      <dgm:spPr/>
      <dgm:t>
        <a:bodyPr/>
        <a:lstStyle/>
        <a:p>
          <a:pPr rtl="0" latinLnBrk="1"/>
          <a:r>
            <a:rPr lang="ko-KR" sz="2800" dirty="0" smtClean="0"/>
            <a:t>트럼프는 고립주의자라서 한국에 유리</a:t>
          </a:r>
          <a:r>
            <a:rPr lang="en-US" sz="2800" dirty="0" smtClean="0"/>
            <a:t>?</a:t>
          </a:r>
        </a:p>
        <a:p>
          <a:pPr rtl="0" latinLnBrk="1"/>
          <a:r>
            <a:rPr lang="en-US" sz="2800" dirty="0" smtClean="0"/>
            <a:t>(</a:t>
          </a:r>
          <a:r>
            <a:rPr lang="ko-KR" sz="2800" dirty="0" smtClean="0"/>
            <a:t>문정인 연세대 교수의 진단</a:t>
          </a:r>
          <a:r>
            <a:rPr lang="en-US" sz="2800" dirty="0" smtClean="0"/>
            <a:t>)</a:t>
          </a:r>
          <a:endParaRPr lang="ko-KR" sz="2800" dirty="0"/>
        </a:p>
      </dgm:t>
    </dgm:pt>
    <dgm:pt modelId="{A23E86D1-F685-4A53-AE78-20C9A77E34AD}" type="parTrans" cxnId="{64314B02-718D-4C04-8E65-A46B6E749FAF}">
      <dgm:prSet/>
      <dgm:spPr/>
      <dgm:t>
        <a:bodyPr/>
        <a:lstStyle/>
        <a:p>
          <a:pPr latinLnBrk="1"/>
          <a:endParaRPr lang="ko-KR" altLang="en-US"/>
        </a:p>
      </dgm:t>
    </dgm:pt>
    <dgm:pt modelId="{FDEF29AF-E54A-4CC1-B430-28C57C1BABCC}" type="sibTrans" cxnId="{64314B02-718D-4C04-8E65-A46B6E749FAF}">
      <dgm:prSet/>
      <dgm:spPr/>
      <dgm:t>
        <a:bodyPr/>
        <a:lstStyle/>
        <a:p>
          <a:pPr latinLnBrk="1"/>
          <a:endParaRPr lang="ko-KR" altLang="en-US"/>
        </a:p>
      </dgm:t>
    </dgm:pt>
    <dgm:pt modelId="{4F83EBF8-53DE-4718-A8B5-BDDF2C6BF2E2}">
      <dgm:prSet custT="1"/>
      <dgm:spPr/>
      <dgm:t>
        <a:bodyPr/>
        <a:lstStyle/>
        <a:p>
          <a:pPr rtl="0" latinLnBrk="1"/>
          <a:r>
            <a:rPr lang="ko-KR" sz="2800" dirty="0" err="1" smtClean="0"/>
            <a:t>힐러리가</a:t>
          </a:r>
          <a:r>
            <a:rPr lang="ko-KR" sz="2800" dirty="0" smtClean="0"/>
            <a:t> 되면 한반도 전쟁의 필연성</a:t>
          </a:r>
          <a:r>
            <a:rPr lang="en-US" sz="2800" dirty="0" smtClean="0"/>
            <a:t>? </a:t>
          </a:r>
        </a:p>
        <a:p>
          <a:pPr rtl="0" latinLnBrk="1"/>
          <a:r>
            <a:rPr lang="en-US" sz="2800" dirty="0" smtClean="0"/>
            <a:t>(</a:t>
          </a:r>
          <a:r>
            <a:rPr lang="ko-KR" sz="2800" dirty="0" smtClean="0"/>
            <a:t>요한 </a:t>
          </a:r>
          <a:r>
            <a:rPr lang="ko-KR" sz="2800" dirty="0" err="1" smtClean="0"/>
            <a:t>갈퉁의</a:t>
          </a:r>
          <a:r>
            <a:rPr lang="ko-KR" sz="2800" dirty="0" smtClean="0"/>
            <a:t> 진단</a:t>
          </a:r>
          <a:r>
            <a:rPr lang="en-US" sz="2800" dirty="0" smtClean="0"/>
            <a:t>)</a:t>
          </a:r>
          <a:endParaRPr lang="ko-KR" sz="2800" dirty="0"/>
        </a:p>
      </dgm:t>
    </dgm:pt>
    <dgm:pt modelId="{2F75AA26-8CD3-4F72-8CDC-FD46F37C85CA}" type="parTrans" cxnId="{EEEFB66C-78D1-4DE9-BB21-49797F402FAF}">
      <dgm:prSet/>
      <dgm:spPr/>
      <dgm:t>
        <a:bodyPr/>
        <a:lstStyle/>
        <a:p>
          <a:pPr latinLnBrk="1"/>
          <a:endParaRPr lang="ko-KR" altLang="en-US"/>
        </a:p>
      </dgm:t>
    </dgm:pt>
    <dgm:pt modelId="{1591DB0B-FA16-4D7D-98B1-056A7D09341B}" type="sibTrans" cxnId="{EEEFB66C-78D1-4DE9-BB21-49797F402FAF}">
      <dgm:prSet/>
      <dgm:spPr/>
      <dgm:t>
        <a:bodyPr/>
        <a:lstStyle/>
        <a:p>
          <a:pPr latinLnBrk="1"/>
          <a:endParaRPr lang="ko-KR" altLang="en-US"/>
        </a:p>
      </dgm:t>
    </dgm:pt>
    <dgm:pt modelId="{F3BB1B9D-6948-4002-83D4-7CC3FFA82725}" type="pres">
      <dgm:prSet presAssocID="{81FFC0FF-6BB3-4FE1-8835-5145C5B034F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6783591-D86F-4414-9156-EADA29E010F3}" type="pres">
      <dgm:prSet presAssocID="{1FD937A9-0DD8-4D8C-94C9-B53013550F8F}" presName="thickLine" presStyleLbl="alignNode1" presStyleIdx="0" presStyleCnt="2"/>
      <dgm:spPr/>
    </dgm:pt>
    <dgm:pt modelId="{AA3D7039-BB85-45EA-A926-505544002A3C}" type="pres">
      <dgm:prSet presAssocID="{1FD937A9-0DD8-4D8C-94C9-B53013550F8F}" presName="horz1" presStyleCnt="0"/>
      <dgm:spPr/>
    </dgm:pt>
    <dgm:pt modelId="{D5D0822F-E916-4F72-8B8E-5B397DD495B8}" type="pres">
      <dgm:prSet presAssocID="{1FD937A9-0DD8-4D8C-94C9-B53013550F8F}" presName="tx1" presStyleLbl="revTx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A5A7F26-2D40-4B43-B5CC-D6367150D838}" type="pres">
      <dgm:prSet presAssocID="{1FD937A9-0DD8-4D8C-94C9-B53013550F8F}" presName="vert1" presStyleCnt="0"/>
      <dgm:spPr/>
    </dgm:pt>
    <dgm:pt modelId="{D41607E3-3F0A-401C-B05B-7C17EC64B6D6}" type="pres">
      <dgm:prSet presAssocID="{4F83EBF8-53DE-4718-A8B5-BDDF2C6BF2E2}" presName="thickLine" presStyleLbl="alignNode1" presStyleIdx="1" presStyleCnt="2"/>
      <dgm:spPr/>
    </dgm:pt>
    <dgm:pt modelId="{DC7D646A-080B-4414-95A5-8E562D80046C}" type="pres">
      <dgm:prSet presAssocID="{4F83EBF8-53DE-4718-A8B5-BDDF2C6BF2E2}" presName="horz1" presStyleCnt="0"/>
      <dgm:spPr/>
    </dgm:pt>
    <dgm:pt modelId="{EF2E02D1-AAD4-4C72-86ED-A0E6AEECCC05}" type="pres">
      <dgm:prSet presAssocID="{4F83EBF8-53DE-4718-A8B5-BDDF2C6BF2E2}" presName="tx1" presStyleLbl="revTx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93ABE38C-38BD-49BD-9308-8C9D04C92EBD}" type="pres">
      <dgm:prSet presAssocID="{4F83EBF8-53DE-4718-A8B5-BDDF2C6BF2E2}" presName="vert1" presStyleCnt="0"/>
      <dgm:spPr/>
    </dgm:pt>
  </dgm:ptLst>
  <dgm:cxnLst>
    <dgm:cxn modelId="{FFF94F8B-F0ED-40D2-AD88-4D71D098ABEA}" type="presOf" srcId="{4F83EBF8-53DE-4718-A8B5-BDDF2C6BF2E2}" destId="{EF2E02D1-AAD4-4C72-86ED-A0E6AEECCC05}" srcOrd="0" destOrd="0" presId="urn:microsoft.com/office/officeart/2008/layout/LinedList"/>
    <dgm:cxn modelId="{EEEFB66C-78D1-4DE9-BB21-49797F402FAF}" srcId="{81FFC0FF-6BB3-4FE1-8835-5145C5B034FE}" destId="{4F83EBF8-53DE-4718-A8B5-BDDF2C6BF2E2}" srcOrd="1" destOrd="0" parTransId="{2F75AA26-8CD3-4F72-8CDC-FD46F37C85CA}" sibTransId="{1591DB0B-FA16-4D7D-98B1-056A7D09341B}"/>
    <dgm:cxn modelId="{64314B02-718D-4C04-8E65-A46B6E749FAF}" srcId="{81FFC0FF-6BB3-4FE1-8835-5145C5B034FE}" destId="{1FD937A9-0DD8-4D8C-94C9-B53013550F8F}" srcOrd="0" destOrd="0" parTransId="{A23E86D1-F685-4A53-AE78-20C9A77E34AD}" sibTransId="{FDEF29AF-E54A-4CC1-B430-28C57C1BABCC}"/>
    <dgm:cxn modelId="{6ADEAEF4-7E28-4F81-8647-43A88840423E}" type="presOf" srcId="{81FFC0FF-6BB3-4FE1-8835-5145C5B034FE}" destId="{F3BB1B9D-6948-4002-83D4-7CC3FFA82725}" srcOrd="0" destOrd="0" presId="urn:microsoft.com/office/officeart/2008/layout/LinedList"/>
    <dgm:cxn modelId="{E136862C-5C12-4B67-93E5-2EB5A7F7912E}" type="presOf" srcId="{1FD937A9-0DD8-4D8C-94C9-B53013550F8F}" destId="{D5D0822F-E916-4F72-8B8E-5B397DD495B8}" srcOrd="0" destOrd="0" presId="urn:microsoft.com/office/officeart/2008/layout/LinedList"/>
    <dgm:cxn modelId="{41546770-1F2F-4CDE-A880-6B87663476BA}" type="presParOf" srcId="{F3BB1B9D-6948-4002-83D4-7CC3FFA82725}" destId="{36783591-D86F-4414-9156-EADA29E010F3}" srcOrd="0" destOrd="0" presId="urn:microsoft.com/office/officeart/2008/layout/LinedList"/>
    <dgm:cxn modelId="{53D2A09F-9379-47FA-82EA-59EF97215A47}" type="presParOf" srcId="{F3BB1B9D-6948-4002-83D4-7CC3FFA82725}" destId="{AA3D7039-BB85-45EA-A926-505544002A3C}" srcOrd="1" destOrd="0" presId="urn:microsoft.com/office/officeart/2008/layout/LinedList"/>
    <dgm:cxn modelId="{6F2A854B-6C42-4992-823D-F005AD839F28}" type="presParOf" srcId="{AA3D7039-BB85-45EA-A926-505544002A3C}" destId="{D5D0822F-E916-4F72-8B8E-5B397DD495B8}" srcOrd="0" destOrd="0" presId="urn:microsoft.com/office/officeart/2008/layout/LinedList"/>
    <dgm:cxn modelId="{D648E422-CA82-4FB1-B8EF-7262F7490781}" type="presParOf" srcId="{AA3D7039-BB85-45EA-A926-505544002A3C}" destId="{3A5A7F26-2D40-4B43-B5CC-D6367150D838}" srcOrd="1" destOrd="0" presId="urn:microsoft.com/office/officeart/2008/layout/LinedList"/>
    <dgm:cxn modelId="{293A3526-5056-4BD2-AB7D-A426648D899B}" type="presParOf" srcId="{F3BB1B9D-6948-4002-83D4-7CC3FFA82725}" destId="{D41607E3-3F0A-401C-B05B-7C17EC64B6D6}" srcOrd="2" destOrd="0" presId="urn:microsoft.com/office/officeart/2008/layout/LinedList"/>
    <dgm:cxn modelId="{55B048FF-4934-437E-BA03-1E38E26BDB6E}" type="presParOf" srcId="{F3BB1B9D-6948-4002-83D4-7CC3FFA82725}" destId="{DC7D646A-080B-4414-95A5-8E562D80046C}" srcOrd="3" destOrd="0" presId="urn:microsoft.com/office/officeart/2008/layout/LinedList"/>
    <dgm:cxn modelId="{3BD738D5-6CFC-41D0-B965-5D77D40D06D8}" type="presParOf" srcId="{DC7D646A-080B-4414-95A5-8E562D80046C}" destId="{EF2E02D1-AAD4-4C72-86ED-A0E6AEECCC05}" srcOrd="0" destOrd="0" presId="urn:microsoft.com/office/officeart/2008/layout/LinedList"/>
    <dgm:cxn modelId="{4A63EF4C-6D63-4E7A-ABC3-B54D98AD55D5}" type="presParOf" srcId="{DC7D646A-080B-4414-95A5-8E562D80046C}" destId="{93ABE38C-38BD-49BD-9308-8C9D04C92EB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6344B-8E77-4B39-AA8C-6E044253C35E}">
      <dsp:nvSpPr>
        <dsp:cNvPr id="0" name=""/>
        <dsp:cNvSpPr/>
      </dsp:nvSpPr>
      <dsp:spPr>
        <a:xfrm rot="10800000">
          <a:off x="1125619" y="36463"/>
          <a:ext cx="7036667" cy="1258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2" tIns="45720" rIns="85344" bIns="45720" numCol="1" spcCol="1270" anchor="ctr" anchorCtr="0">
          <a:noAutofit/>
        </a:bodyPr>
        <a:lstStyle/>
        <a:p>
          <a:pPr lvl="0" algn="ctr" defTabSz="533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200" kern="1200" dirty="0" smtClean="0"/>
            <a:t>지금 미국 전역에서 발견되는 흐름은 더 정확하게는 새로운 차원의 </a:t>
          </a:r>
          <a:r>
            <a:rPr lang="en-US" sz="1200" kern="1200" dirty="0" smtClean="0"/>
            <a:t>68</a:t>
          </a:r>
          <a:r>
            <a:rPr lang="ko-KR" sz="1200" kern="1200" dirty="0" smtClean="0"/>
            <a:t>혁명으로의 진입이라 할 수 있음</a:t>
          </a:r>
          <a:r>
            <a:rPr lang="en-US" sz="1200" kern="1200" dirty="0" smtClean="0"/>
            <a:t>. </a:t>
          </a:r>
          <a:r>
            <a:rPr lang="ko-KR" sz="1200" kern="1200" dirty="0" smtClean="0"/>
            <a:t>과거 </a:t>
          </a:r>
          <a:r>
            <a:rPr lang="en-US" sz="1200" kern="1200" dirty="0" smtClean="0"/>
            <a:t>68</a:t>
          </a:r>
          <a:r>
            <a:rPr lang="ko-KR" sz="1200" kern="1200" dirty="0" smtClean="0"/>
            <a:t>혁명은 미국을 근대 혁신주의 시대 이후 이 시대의 질식할 것 같은 규율에 대한 저항을 통해 미국을 탈근대적 사회로 변모하는 계기를 만들었음</a:t>
          </a:r>
          <a:r>
            <a:rPr lang="en-US" sz="1200" kern="1200" dirty="0" smtClean="0"/>
            <a:t>. </a:t>
          </a:r>
          <a:r>
            <a:rPr lang="ko-KR" sz="1200" kern="1200" dirty="0" smtClean="0"/>
            <a:t>근대의 혁신주의는 진보주의가 그 핵심이 아니라 근대 문명의 안정적 질서 구축임</a:t>
          </a:r>
          <a:endParaRPr lang="ko-KR" sz="1200" kern="1200" dirty="0"/>
        </a:p>
      </dsp:txBody>
      <dsp:txXfrm rot="10800000">
        <a:off x="1440197" y="36463"/>
        <a:ext cx="6722089" cy="1258314"/>
      </dsp:txXfrm>
    </dsp:sp>
    <dsp:sp modelId="{C8424CC8-2CA9-48C7-B3EA-F95F7E011126}">
      <dsp:nvSpPr>
        <dsp:cNvPr id="0" name=""/>
        <dsp:cNvSpPr/>
      </dsp:nvSpPr>
      <dsp:spPr>
        <a:xfrm>
          <a:off x="12970" y="0"/>
          <a:ext cx="1397304" cy="13973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54639-30D4-486E-BB38-EA8036A91E7F}">
      <dsp:nvSpPr>
        <dsp:cNvPr id="0" name=""/>
        <dsp:cNvSpPr/>
      </dsp:nvSpPr>
      <dsp:spPr>
        <a:xfrm rot="10800000">
          <a:off x="1064408" y="1869716"/>
          <a:ext cx="7056861" cy="11499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2" tIns="45720" rIns="85344" bIns="45720" numCol="1" spcCol="1270" anchor="ctr" anchorCtr="0">
          <a:noAutofit/>
        </a:bodyPr>
        <a:lstStyle/>
        <a:p>
          <a:pPr lvl="0" algn="ctr" defTabSz="533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200" kern="1200" dirty="0" smtClean="0"/>
            <a:t>반면에 </a:t>
          </a:r>
          <a:r>
            <a:rPr lang="en-US" sz="1200" kern="1200" dirty="0" smtClean="0"/>
            <a:t>68</a:t>
          </a:r>
          <a:r>
            <a:rPr lang="ko-KR" sz="1200" kern="1200" dirty="0" smtClean="0"/>
            <a:t>혁명의 핵심은 질서의 ‘파괴적 혁신’임</a:t>
          </a:r>
          <a:r>
            <a:rPr lang="en-US" sz="1200" kern="1200" dirty="0" smtClean="0"/>
            <a:t>. </a:t>
          </a:r>
          <a:r>
            <a:rPr lang="ko-KR" sz="1200" kern="1200" dirty="0" smtClean="0"/>
            <a:t>샌프란시스코에서 시작된 자유의 혁명은 이후 커뮤니케이션 혁명의 하나인 인터넷 혁명을 촉발시켰고 문화적 다양성을 꽃피웠음</a:t>
          </a:r>
          <a:r>
            <a:rPr lang="en-US" sz="1200" kern="1200" dirty="0" smtClean="0"/>
            <a:t>. </a:t>
          </a:r>
          <a:r>
            <a:rPr lang="ko-KR" sz="1200" kern="1200" dirty="0" smtClean="0"/>
            <a:t>마찬가지로 오늘날 </a:t>
          </a:r>
          <a:r>
            <a:rPr lang="ko-KR" sz="1200" kern="1200" dirty="0" err="1" smtClean="0"/>
            <a:t>오큐파이</a:t>
          </a:r>
          <a:r>
            <a:rPr lang="ko-KR" sz="1200" kern="1200" dirty="0" smtClean="0"/>
            <a:t> </a:t>
          </a:r>
          <a:r>
            <a:rPr lang="ko-KR" sz="1200" kern="1200" dirty="0" err="1" smtClean="0"/>
            <a:t>월스트리트는</a:t>
          </a:r>
          <a:r>
            <a:rPr lang="ko-KR" sz="1200" kern="1200" dirty="0" smtClean="0"/>
            <a:t> 근대 진보주의 시대의 안정성 구축과 달리</a:t>
          </a:r>
          <a:r>
            <a:rPr lang="en-US" sz="1200" kern="1200" dirty="0" smtClean="0"/>
            <a:t>, </a:t>
          </a:r>
          <a:r>
            <a:rPr lang="ko-KR" sz="1200" kern="1200" dirty="0" smtClean="0"/>
            <a:t>기존 자본 시스템 전체를 파괴적으로 혁신하고자 함</a:t>
          </a:r>
          <a:r>
            <a:rPr lang="en-US" sz="1200" kern="1200" dirty="0" smtClean="0"/>
            <a:t>. </a:t>
          </a:r>
          <a:endParaRPr lang="ko-KR" sz="1200" kern="1200" dirty="0"/>
        </a:p>
      </dsp:txBody>
      <dsp:txXfrm rot="10800000">
        <a:off x="1351889" y="1869716"/>
        <a:ext cx="6769380" cy="1149925"/>
      </dsp:txXfrm>
    </dsp:sp>
    <dsp:sp modelId="{56133A08-CEF0-4F91-B2D4-0BABAB965452}">
      <dsp:nvSpPr>
        <dsp:cNvPr id="0" name=""/>
        <dsp:cNvSpPr/>
      </dsp:nvSpPr>
      <dsp:spPr>
        <a:xfrm>
          <a:off x="12970" y="1725989"/>
          <a:ext cx="1397304" cy="139730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7D138-1882-433B-9419-F42B1DA339BD}">
      <dsp:nvSpPr>
        <dsp:cNvPr id="0" name=""/>
        <dsp:cNvSpPr/>
      </dsp:nvSpPr>
      <dsp:spPr>
        <a:xfrm rot="10800000">
          <a:off x="730437" y="3600399"/>
          <a:ext cx="7364919" cy="14047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2" tIns="45720" rIns="85344" bIns="45720" numCol="1" spcCol="1270" anchor="ctr" anchorCtr="0">
          <a:noAutofit/>
        </a:bodyPr>
        <a:lstStyle/>
        <a:p>
          <a:pPr lvl="0" algn="ctr" defTabSz="533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200" kern="1200" smtClean="0"/>
            <a:t>인터넷이 국방성 발명 이전에 이 </a:t>
          </a:r>
          <a:r>
            <a:rPr lang="en-US" sz="1200" kern="1200" smtClean="0"/>
            <a:t>68</a:t>
          </a:r>
          <a:r>
            <a:rPr lang="ko-KR" sz="1200" kern="1200" smtClean="0"/>
            <a:t>혁명의 아이라면 오큐파이 혁명의 아이는 인터넷이 진화한 공유경제임</a:t>
          </a:r>
          <a:r>
            <a:rPr lang="en-US" sz="1200" kern="1200" smtClean="0"/>
            <a:t>. </a:t>
          </a:r>
          <a:r>
            <a:rPr lang="ko-KR" sz="1200" kern="1200" smtClean="0"/>
            <a:t>오늘날 우버</a:t>
          </a:r>
          <a:r>
            <a:rPr lang="en-US" sz="1200" kern="1200" smtClean="0"/>
            <a:t>, </a:t>
          </a:r>
          <a:r>
            <a:rPr lang="ko-KR" sz="1200" kern="1200" smtClean="0"/>
            <a:t>페이스북</a:t>
          </a:r>
          <a:r>
            <a:rPr lang="en-US" sz="1200" kern="1200" smtClean="0"/>
            <a:t>, </a:t>
          </a:r>
          <a:r>
            <a:rPr lang="ko-KR" sz="1200" kern="1200" smtClean="0"/>
            <a:t>에어비앤비 등 근대적인 하드웨어를 소유하기보다는 매개하고 공유하는 방식의 자본주의가 갈수록 진화를 거듭하고 있음</a:t>
          </a:r>
          <a:r>
            <a:rPr lang="en-US" sz="1200" kern="1200" smtClean="0"/>
            <a:t>. </a:t>
          </a:r>
          <a:endParaRPr lang="ko-KR" sz="1200" kern="1200"/>
        </a:p>
      </dsp:txBody>
      <dsp:txXfrm rot="10800000">
        <a:off x="1081625" y="3600399"/>
        <a:ext cx="7013731" cy="1404751"/>
      </dsp:txXfrm>
    </dsp:sp>
    <dsp:sp modelId="{DE252FD6-13B4-4B24-B5F2-11F61A9D43A1}">
      <dsp:nvSpPr>
        <dsp:cNvPr id="0" name=""/>
        <dsp:cNvSpPr/>
      </dsp:nvSpPr>
      <dsp:spPr>
        <a:xfrm>
          <a:off x="0" y="3643255"/>
          <a:ext cx="1397304" cy="139730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0" r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05D73-8412-4A05-984C-1E72E0FE11CE}">
      <dsp:nvSpPr>
        <dsp:cNvPr id="0" name=""/>
        <dsp:cNvSpPr/>
      </dsp:nvSpPr>
      <dsp:spPr>
        <a:xfrm rot="10800000">
          <a:off x="707095" y="58677"/>
          <a:ext cx="7656176" cy="9775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8731" tIns="45720" rIns="85344" bIns="457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이 새로운 </a:t>
          </a:r>
          <a:r>
            <a:rPr lang="en-US" altLang="ko-KR" sz="1200" kern="1200" dirty="0" smtClean="0"/>
            <a:t>68</a:t>
          </a:r>
          <a:r>
            <a:rPr lang="ko-KR" altLang="en-US" sz="1200" kern="1200" dirty="0" smtClean="0"/>
            <a:t>혁명의 시대와 가치혁신의 중심에 도시가 있음</a:t>
          </a:r>
          <a:r>
            <a:rPr lang="en-US" altLang="ko-KR" sz="1200" kern="1200" dirty="0" smtClean="0"/>
            <a:t>. </a:t>
          </a:r>
          <a:r>
            <a:rPr lang="ko-KR" altLang="en-US" sz="1200" kern="1200" dirty="0" err="1" smtClean="0"/>
            <a:t>페이스북</a:t>
          </a:r>
          <a:r>
            <a:rPr lang="en-US" altLang="ko-KR" sz="1200" kern="1200" dirty="0" smtClean="0"/>
            <a:t>, </a:t>
          </a:r>
          <a:r>
            <a:rPr lang="ko-KR" altLang="en-US" sz="1200" kern="1200" dirty="0" err="1" smtClean="0"/>
            <a:t>구글</a:t>
          </a:r>
          <a:r>
            <a:rPr lang="ko-KR" altLang="en-US" sz="1200" kern="1200" dirty="0" smtClean="0"/>
            <a:t> 등 혁신 기업들은 다양한 이민자들과 새천년 세대가 만들어가는 새로운 상상력의 보물섬이자 매력적 문화 공간이기에 도시에 주목함</a:t>
          </a:r>
          <a:r>
            <a:rPr lang="en-US" altLang="ko-KR" sz="1200" kern="1200" dirty="0" smtClean="0"/>
            <a:t>. </a:t>
          </a:r>
          <a:endParaRPr lang="ko-KR" altLang="en-US" sz="1200" kern="1200" dirty="0"/>
        </a:p>
      </dsp:txBody>
      <dsp:txXfrm rot="10800000">
        <a:off x="951477" y="58677"/>
        <a:ext cx="7411794" cy="977529"/>
      </dsp:txXfrm>
    </dsp:sp>
    <dsp:sp modelId="{1CE57CB0-091E-4932-80AF-C7BF22EB3E1F}">
      <dsp:nvSpPr>
        <dsp:cNvPr id="0" name=""/>
        <dsp:cNvSpPr/>
      </dsp:nvSpPr>
      <dsp:spPr>
        <a:xfrm>
          <a:off x="103105" y="2150"/>
          <a:ext cx="1062948" cy="106294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97169B-1737-47BF-940C-B9C14E8B14A6}">
      <dsp:nvSpPr>
        <dsp:cNvPr id="0" name=""/>
        <dsp:cNvSpPr/>
      </dsp:nvSpPr>
      <dsp:spPr>
        <a:xfrm rot="10800000">
          <a:off x="707095" y="1414678"/>
          <a:ext cx="7656176" cy="12094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8731" tIns="41910" rIns="78232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창조도시라 불리는 뉴욕 인구의 </a:t>
          </a:r>
          <a:r>
            <a:rPr lang="en-US" altLang="ko-KR" sz="1100" kern="1200" dirty="0" smtClean="0"/>
            <a:t>40%</a:t>
          </a:r>
          <a:r>
            <a:rPr lang="ko-KR" altLang="en-US" sz="1100" kern="1200" dirty="0" smtClean="0"/>
            <a:t>가 해외 이민자 출신이고 시애틀 등의 매력 도시들도 마찬가지로 개방성을 보여줌</a:t>
          </a:r>
          <a:r>
            <a:rPr lang="en-US" altLang="ko-KR" sz="1100" kern="1200" dirty="0" smtClean="0"/>
            <a:t>. </a:t>
          </a:r>
          <a:r>
            <a:rPr lang="ko-KR" altLang="en-US" sz="1100" kern="1200" dirty="0" smtClean="0"/>
            <a:t>지금의 시기를 단지 경제적 차원의 진보주의 시대로 이해하면 협소한 이유가 여기에 있음</a:t>
          </a:r>
          <a:r>
            <a:rPr lang="en-US" altLang="ko-KR" sz="1100" kern="1200" dirty="0" smtClean="0"/>
            <a:t>. </a:t>
          </a:r>
          <a:r>
            <a:rPr lang="ko-KR" altLang="en-US" sz="1100" kern="1200" dirty="0" smtClean="0"/>
            <a:t>오늘날은 </a:t>
          </a:r>
          <a:r>
            <a:rPr lang="ko-KR" altLang="en-US" sz="1100" kern="1200" dirty="0" err="1" smtClean="0"/>
            <a:t>오큐파이</a:t>
          </a:r>
          <a:r>
            <a:rPr lang="ko-KR" altLang="en-US" sz="1100" kern="1200" dirty="0" smtClean="0"/>
            <a:t> </a:t>
          </a:r>
          <a:r>
            <a:rPr lang="ko-KR" altLang="en-US" sz="1100" kern="1200" dirty="0" err="1" smtClean="0"/>
            <a:t>월스트리트</a:t>
          </a:r>
          <a:r>
            <a:rPr lang="ko-KR" altLang="en-US" sz="1100" kern="1200" dirty="0" smtClean="0"/>
            <a:t> 운동만큼 이 도시 재생 운동에 주목할 필요가 있음</a:t>
          </a:r>
          <a:r>
            <a:rPr lang="en-US" altLang="ko-KR" sz="1100" kern="1200" dirty="0" smtClean="0"/>
            <a:t>. </a:t>
          </a:r>
          <a:endParaRPr lang="ko-KR" altLang="en-US" sz="1100" kern="1200" dirty="0"/>
        </a:p>
      </dsp:txBody>
      <dsp:txXfrm rot="10800000">
        <a:off x="1009466" y="1414678"/>
        <a:ext cx="7353805" cy="1209486"/>
      </dsp:txXfrm>
    </dsp:sp>
    <dsp:sp modelId="{25637C43-FCC3-44DA-9AB2-3C2D42E1AAD6}">
      <dsp:nvSpPr>
        <dsp:cNvPr id="0" name=""/>
        <dsp:cNvSpPr/>
      </dsp:nvSpPr>
      <dsp:spPr>
        <a:xfrm>
          <a:off x="22012" y="1455665"/>
          <a:ext cx="1062948" cy="106294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B9884-DF1C-4BA8-8A48-EBE07302FC63}">
      <dsp:nvSpPr>
        <dsp:cNvPr id="0" name=""/>
        <dsp:cNvSpPr/>
      </dsp:nvSpPr>
      <dsp:spPr>
        <a:xfrm rot="10800000">
          <a:off x="669083" y="2945044"/>
          <a:ext cx="7681481" cy="10629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8731" tIns="41910" rIns="78232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더구나 도시는 더 이상 과거처럼 지역 농업과 괴리된 긴 탄소 발자국의 비인간적 공간이 아님</a:t>
          </a:r>
          <a:r>
            <a:rPr lang="en-US" altLang="ko-KR" sz="1100" kern="1200" dirty="0" smtClean="0"/>
            <a:t>. </a:t>
          </a:r>
          <a:r>
            <a:rPr lang="ko-KR" altLang="en-US" sz="1100" kern="1200" dirty="0" smtClean="0"/>
            <a:t>로컬 생산자와 결합된 도시의 식당과 도시 농업은 도시와 농촌의 새로운 결합을 만들어 내고 있음</a:t>
          </a:r>
          <a:r>
            <a:rPr lang="en-US" altLang="ko-KR" sz="1100" kern="1200" dirty="0" smtClean="0"/>
            <a:t>. </a:t>
          </a:r>
          <a:r>
            <a:rPr lang="ko-KR" altLang="en-US" sz="1100" kern="1200" dirty="0" smtClean="0"/>
            <a:t>시애틀</a:t>
          </a:r>
          <a:r>
            <a:rPr lang="en-US" altLang="ko-KR" sz="1100" kern="1200" dirty="0" smtClean="0"/>
            <a:t>, </a:t>
          </a:r>
          <a:r>
            <a:rPr lang="ko-KR" altLang="en-US" sz="1100" kern="1200" dirty="0" err="1" smtClean="0"/>
            <a:t>포틀랜드</a:t>
          </a:r>
          <a:r>
            <a:rPr lang="ko-KR" altLang="en-US" sz="1100" kern="1200" dirty="0" smtClean="0"/>
            <a:t> 등이 유행시킨 에이스 호텔은 이 새로운 문명의 감수성을 잘 반영함</a:t>
          </a:r>
          <a:r>
            <a:rPr lang="en-US" altLang="ko-KR" sz="1100" kern="1200" dirty="0" smtClean="0"/>
            <a:t>. </a:t>
          </a:r>
        </a:p>
      </dsp:txBody>
      <dsp:txXfrm rot="10800000">
        <a:off x="934820" y="2945044"/>
        <a:ext cx="7415744" cy="1062948"/>
      </dsp:txXfrm>
    </dsp:sp>
    <dsp:sp modelId="{FAB372CD-A8E6-4E00-BD39-F26CE4ED116E}">
      <dsp:nvSpPr>
        <dsp:cNvPr id="0" name=""/>
        <dsp:cNvSpPr/>
      </dsp:nvSpPr>
      <dsp:spPr>
        <a:xfrm>
          <a:off x="22002" y="2909180"/>
          <a:ext cx="1062948" cy="106294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A974A-87A4-4E15-AD07-2969A10555D3}">
      <dsp:nvSpPr>
        <dsp:cNvPr id="0" name=""/>
        <dsp:cNvSpPr/>
      </dsp:nvSpPr>
      <dsp:spPr>
        <a:xfrm rot="10800000">
          <a:off x="510771" y="4291576"/>
          <a:ext cx="7852500" cy="118103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8731" tIns="41910" rIns="78232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smtClean="0"/>
            <a:t>농촌도 더 이상 과거 근대산업주의의 미국이 아님</a:t>
          </a:r>
          <a:r>
            <a:rPr lang="en-US" altLang="ko-KR" sz="1100" kern="1200" smtClean="0"/>
            <a:t>. </a:t>
          </a:r>
          <a:r>
            <a:rPr lang="ko-KR" altLang="en-US" sz="1100" kern="1200" smtClean="0"/>
            <a:t>파리기후 변화 협정 타결 및 오바마 정부의 가속화한 생태적 규제 방향으로 아이오아 등에서 신재생 에너지 산업이 크게 성장하고 있음</a:t>
          </a:r>
          <a:r>
            <a:rPr lang="en-US" altLang="ko-KR" sz="1100" kern="1200" smtClean="0"/>
            <a:t>.</a:t>
          </a:r>
        </a:p>
      </dsp:txBody>
      <dsp:txXfrm rot="10800000">
        <a:off x="806029" y="4291576"/>
        <a:ext cx="7557242" cy="1181031"/>
      </dsp:txXfrm>
    </dsp:sp>
    <dsp:sp modelId="{5889D53D-C820-4FFE-A4D0-64F0957CE6E4}">
      <dsp:nvSpPr>
        <dsp:cNvPr id="0" name=""/>
        <dsp:cNvSpPr/>
      </dsp:nvSpPr>
      <dsp:spPr>
        <a:xfrm>
          <a:off x="103115" y="4348468"/>
          <a:ext cx="1062948" cy="106294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C1768-65F9-4786-82FC-C6442CF90A67}">
      <dsp:nvSpPr>
        <dsp:cNvPr id="0" name=""/>
        <dsp:cNvSpPr/>
      </dsp:nvSpPr>
      <dsp:spPr>
        <a:xfrm>
          <a:off x="0" y="2742"/>
          <a:ext cx="84969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50235-EEC8-4D83-BDF6-8549AF2DE147}">
      <dsp:nvSpPr>
        <dsp:cNvPr id="0" name=""/>
        <dsp:cNvSpPr/>
      </dsp:nvSpPr>
      <dsp:spPr>
        <a:xfrm>
          <a:off x="0" y="2742"/>
          <a:ext cx="8496944" cy="1870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400" kern="1200" smtClean="0"/>
            <a:t>힐러리는 보다 진보주의적 노선을 분명히 하면서 선거 캠페인을 전개하고 집권 후 다시 오바마적 점진주의로 복귀할 것임</a:t>
          </a:r>
          <a:r>
            <a:rPr lang="en-US" sz="1400" kern="1200" smtClean="0"/>
            <a:t>. </a:t>
          </a:r>
          <a:r>
            <a:rPr lang="ko-KR" sz="1400" kern="1200" smtClean="0"/>
            <a:t>다만 이 경우 샌더스 지지기반과 부단한 갈등을 겪을 것임</a:t>
          </a:r>
          <a:r>
            <a:rPr lang="en-US" sz="1400" kern="1200" smtClean="0"/>
            <a:t>. </a:t>
          </a:r>
          <a:r>
            <a:rPr lang="ko-KR" sz="1400" kern="1200" smtClean="0"/>
            <a:t>오늘날 시대정신이 인사이더에 대한 거부와 아웃사이더들의 반란이란 점에서 점진주의적 아젠다와 태도를 가진 정치세력들은 당분간 집권과 거버넌스에서 어려운 상황에 처할 수밖에 없음</a:t>
          </a:r>
          <a:r>
            <a:rPr lang="en-US" sz="1400" kern="1200" smtClean="0"/>
            <a:t>. </a:t>
          </a:r>
          <a:r>
            <a:rPr lang="ko-KR" sz="1400" kern="1200" smtClean="0"/>
            <a:t>캠페인은 더욱 시적으로 해야만 집권하고 거버넌스는 더욱 산문적으로 운용될 수밖에 없는 격차 속에서 오늘날 수권을 추구하는 정치세력들은 전 지구적으로 지속가능의 어려움에 처해있음 </a:t>
          </a:r>
          <a:endParaRPr lang="ko-KR" sz="1400" kern="1200"/>
        </a:p>
      </dsp:txBody>
      <dsp:txXfrm>
        <a:off x="0" y="2742"/>
        <a:ext cx="8496944" cy="1870379"/>
      </dsp:txXfrm>
    </dsp:sp>
    <dsp:sp modelId="{F40C79EF-23A9-4647-892C-EBB6E72FC9E5}">
      <dsp:nvSpPr>
        <dsp:cNvPr id="0" name=""/>
        <dsp:cNvSpPr/>
      </dsp:nvSpPr>
      <dsp:spPr>
        <a:xfrm>
          <a:off x="0" y="1873122"/>
          <a:ext cx="84969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602BA-B232-4DF5-851F-94E93A4E2D5C}">
      <dsp:nvSpPr>
        <dsp:cNvPr id="0" name=""/>
        <dsp:cNvSpPr/>
      </dsp:nvSpPr>
      <dsp:spPr>
        <a:xfrm>
          <a:off x="0" y="1873122"/>
          <a:ext cx="8496944" cy="1870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400" kern="1200" smtClean="0"/>
            <a:t>미국의 새로이 상승하는 세력인 오바마</a:t>
          </a:r>
          <a:r>
            <a:rPr lang="en-US" sz="1400" kern="1200" smtClean="0"/>
            <a:t>, </a:t>
          </a:r>
          <a:r>
            <a:rPr lang="ko-KR" sz="1400" kern="1200" smtClean="0"/>
            <a:t>힐러리</a:t>
          </a:r>
          <a:r>
            <a:rPr lang="en-US" sz="1400" kern="1200" smtClean="0"/>
            <a:t>, </a:t>
          </a:r>
          <a:r>
            <a:rPr lang="ko-KR" sz="1400" kern="1200" smtClean="0"/>
            <a:t>그리고 스페이스 </a:t>
          </a:r>
          <a:r>
            <a:rPr lang="en-US" sz="1400" kern="1200" smtClean="0"/>
            <a:t>x </a:t>
          </a:r>
          <a:r>
            <a:rPr lang="ko-KR" sz="1400" kern="1200" smtClean="0"/>
            <a:t>의 앨런 머스크 회장 등의 기업 세력은 근대를 넘어 미국을 미래 기업국가로 진화하고자 하는 흐름임</a:t>
          </a:r>
          <a:r>
            <a:rPr lang="en-US" sz="1400" kern="1200" smtClean="0"/>
            <a:t>. </a:t>
          </a:r>
          <a:r>
            <a:rPr lang="ko-KR" sz="1400" kern="1200" smtClean="0"/>
            <a:t>이들은 상승하는 세력인 새천년 세대 및 진보적 백인</a:t>
          </a:r>
          <a:r>
            <a:rPr lang="en-US" sz="1400" kern="1200" smtClean="0"/>
            <a:t>, </a:t>
          </a:r>
          <a:r>
            <a:rPr lang="ko-KR" sz="1400" kern="1200" smtClean="0"/>
            <a:t>히스패닉 등 문화 인종</a:t>
          </a:r>
          <a:r>
            <a:rPr lang="en-US" sz="1400" kern="1200" smtClean="0"/>
            <a:t>(ethnic)</a:t>
          </a:r>
          <a:r>
            <a:rPr lang="ko-KR" sz="1400" kern="1200" smtClean="0"/>
            <a:t>간 다원주의 연합의 미래 세력을 대변하며 미국의 헤게모니를 가지고자 함</a:t>
          </a:r>
          <a:r>
            <a:rPr lang="en-US" sz="1400" kern="1200" smtClean="0"/>
            <a:t>. </a:t>
          </a:r>
          <a:endParaRPr lang="ko-KR" sz="1400" kern="1200"/>
        </a:p>
      </dsp:txBody>
      <dsp:txXfrm>
        <a:off x="0" y="1873122"/>
        <a:ext cx="8496944" cy="1870379"/>
      </dsp:txXfrm>
    </dsp:sp>
    <dsp:sp modelId="{4CC47AAB-3CD2-491A-AB4F-67F307BE5460}">
      <dsp:nvSpPr>
        <dsp:cNvPr id="0" name=""/>
        <dsp:cNvSpPr/>
      </dsp:nvSpPr>
      <dsp:spPr>
        <a:xfrm>
          <a:off x="0" y="3743501"/>
          <a:ext cx="84969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7B15E-6E77-4E7E-AAAD-C2776282411E}">
      <dsp:nvSpPr>
        <dsp:cNvPr id="0" name=""/>
        <dsp:cNvSpPr/>
      </dsp:nvSpPr>
      <dsp:spPr>
        <a:xfrm>
          <a:off x="0" y="3743501"/>
          <a:ext cx="8496944" cy="1870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400" kern="1200" smtClean="0"/>
            <a:t>생태적이란 힐러리 대통령의 시대가 기존 근대 민족국가의 틀을 넘어서는 지속가능성</a:t>
          </a:r>
          <a:r>
            <a:rPr lang="en-US" sz="1400" kern="1200" smtClean="0"/>
            <a:t>, </a:t>
          </a:r>
          <a:r>
            <a:rPr lang="ko-KR" sz="1400" kern="1200" smtClean="0"/>
            <a:t>지구행성적 시야</a:t>
          </a:r>
          <a:r>
            <a:rPr lang="en-US" sz="1400" kern="1200" smtClean="0"/>
            <a:t>, </a:t>
          </a:r>
          <a:r>
            <a:rPr lang="ko-KR" sz="1400" kern="1200" smtClean="0"/>
            <a:t>네트워크 등의 미래 가치와 성장동력이 미국 사회 전반의 작동원리로 뿌리내린다는 의미임</a:t>
          </a:r>
          <a:r>
            <a:rPr lang="en-US" sz="1400" kern="1200" smtClean="0"/>
            <a:t>. </a:t>
          </a:r>
          <a:r>
            <a:rPr lang="ko-KR" sz="1400" kern="1200" smtClean="0"/>
            <a:t>기업국가란 이 새로운 미래가치의 국가가 구글 등 글로벌 기업과 철저히 파트너십으로 진행되며 이들이 지구적 주도권을 쥐게 된다는 의미임</a:t>
          </a:r>
          <a:r>
            <a:rPr lang="en-US" sz="1400" kern="1200" smtClean="0"/>
            <a:t>. </a:t>
          </a:r>
          <a:endParaRPr lang="ko-KR" sz="1400" kern="1200"/>
        </a:p>
      </dsp:txBody>
      <dsp:txXfrm>
        <a:off x="0" y="3743501"/>
        <a:ext cx="8496944" cy="18703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3591-D86F-4414-9156-EADA29E010F3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0822F-E916-4F72-8B8E-5B397DD495B8}">
      <dsp:nvSpPr>
        <dsp:cNvPr id="0" name=""/>
        <dsp:cNvSpPr/>
      </dsp:nvSpPr>
      <dsp:spPr>
        <a:xfrm>
          <a:off x="0" y="0"/>
          <a:ext cx="8229600" cy="22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800" kern="1200" dirty="0" smtClean="0"/>
            <a:t>트럼프는 고립주의자라서 한국에 유리</a:t>
          </a:r>
          <a:r>
            <a:rPr lang="en-US" sz="2800" kern="1200" dirty="0" smtClean="0"/>
            <a:t>?</a:t>
          </a:r>
        </a:p>
        <a:p>
          <a:pPr lvl="0" algn="l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(</a:t>
          </a:r>
          <a:r>
            <a:rPr lang="ko-KR" sz="2800" kern="1200" dirty="0" smtClean="0"/>
            <a:t>문정인 연세대 교수의 진단</a:t>
          </a:r>
          <a:r>
            <a:rPr lang="en-US" sz="2800" kern="1200" dirty="0" smtClean="0"/>
            <a:t>)</a:t>
          </a:r>
          <a:endParaRPr lang="ko-KR" sz="2800" kern="1200" dirty="0"/>
        </a:p>
      </dsp:txBody>
      <dsp:txXfrm>
        <a:off x="0" y="0"/>
        <a:ext cx="8229600" cy="2262981"/>
      </dsp:txXfrm>
    </dsp:sp>
    <dsp:sp modelId="{D41607E3-3F0A-401C-B05B-7C17EC64B6D6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E02D1-AAD4-4C72-86ED-A0E6AEECCC05}">
      <dsp:nvSpPr>
        <dsp:cNvPr id="0" name=""/>
        <dsp:cNvSpPr/>
      </dsp:nvSpPr>
      <dsp:spPr>
        <a:xfrm>
          <a:off x="0" y="2262981"/>
          <a:ext cx="8229600" cy="22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800" kern="1200" dirty="0" err="1" smtClean="0"/>
            <a:t>힐러리가</a:t>
          </a:r>
          <a:r>
            <a:rPr lang="ko-KR" sz="2800" kern="1200" dirty="0" smtClean="0"/>
            <a:t> 되면 한반도 전쟁의 필연성</a:t>
          </a:r>
          <a:r>
            <a:rPr lang="en-US" sz="2800" kern="1200" dirty="0" smtClean="0"/>
            <a:t>? </a:t>
          </a:r>
        </a:p>
        <a:p>
          <a:pPr lvl="0" algn="l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(</a:t>
          </a:r>
          <a:r>
            <a:rPr lang="ko-KR" sz="2800" kern="1200" dirty="0" smtClean="0"/>
            <a:t>요한 </a:t>
          </a:r>
          <a:r>
            <a:rPr lang="ko-KR" sz="2800" kern="1200" dirty="0" err="1" smtClean="0"/>
            <a:t>갈퉁의</a:t>
          </a:r>
          <a:r>
            <a:rPr lang="ko-KR" sz="2800" kern="1200" dirty="0" smtClean="0"/>
            <a:t> 진단</a:t>
          </a:r>
          <a:r>
            <a:rPr lang="en-US" sz="2800" kern="1200" dirty="0" smtClean="0"/>
            <a:t>)</a:t>
          </a:r>
          <a:endParaRPr lang="ko-KR" sz="2800" kern="1200" dirty="0"/>
        </a:p>
      </dsp:txBody>
      <dsp:txXfrm>
        <a:off x="0" y="2262981"/>
        <a:ext cx="8229600" cy="2262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717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270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30029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4163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9315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623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280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752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7008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0023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2865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5BF-410A-46B9-935C-28C501F9838B}" type="datetimeFigureOut">
              <a:rPr lang="ko-KR" altLang="en-US" smtClean="0"/>
              <a:pPr/>
              <a:t>2016-07-06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CE466-FE9B-4DB0-857D-5905FDA04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2256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>
            <a:normAutofit/>
          </a:bodyPr>
          <a:lstStyle/>
          <a:p>
            <a:r>
              <a:rPr lang="ko-KR" altLang="en-US" sz="4200" b="1" dirty="0"/>
              <a:t>비전과 가치</a:t>
            </a:r>
            <a:r>
              <a:rPr lang="en-US" altLang="ko-KR" sz="4200" b="1" dirty="0"/>
              <a:t>: </a:t>
            </a:r>
            <a:r>
              <a:rPr lang="ko-KR" altLang="en-US" sz="4200" b="1" dirty="0"/>
              <a:t>문명사적 대전환기</a:t>
            </a:r>
            <a:r>
              <a:rPr lang="en-US" altLang="ko-KR" sz="4200" b="1" dirty="0"/>
              <a:t>, </a:t>
            </a:r>
            <a:r>
              <a:rPr lang="ko-KR" altLang="en-US" sz="4200" b="1" dirty="0"/>
              <a:t>미국의 선택과 </a:t>
            </a:r>
            <a:r>
              <a:rPr lang="ko-KR" altLang="en-US" sz="4200" b="1" dirty="0" smtClean="0"/>
              <a:t>미래</a:t>
            </a:r>
            <a:endParaRPr lang="ko-KR" altLang="en-US" sz="4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19064"/>
          </a:xfrm>
        </p:spPr>
        <p:txBody>
          <a:bodyPr>
            <a:normAutofit fontScale="325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4500" dirty="0"/>
              <a:t>안병진 </a:t>
            </a:r>
            <a:r>
              <a:rPr lang="ko-KR" altLang="en-US" sz="4500" dirty="0" err="1"/>
              <a:t>경희사이버대</a:t>
            </a:r>
            <a:r>
              <a:rPr lang="ko-KR" altLang="en-US" sz="4500" dirty="0"/>
              <a:t> 부총장</a:t>
            </a:r>
          </a:p>
          <a:p>
            <a:pPr fontAlgn="base">
              <a:lnSpc>
                <a:spcPct val="170000"/>
              </a:lnSpc>
            </a:pPr>
            <a:r>
              <a:rPr lang="ko-KR" altLang="en-US" sz="4500" dirty="0"/>
              <a:t>미국학과 </a:t>
            </a:r>
            <a:r>
              <a:rPr lang="ko-KR" altLang="en-US" sz="4500" dirty="0" smtClean="0"/>
              <a:t>교수</a:t>
            </a:r>
            <a:endParaRPr lang="en-US" altLang="ko-KR" sz="4500" dirty="0" smtClean="0"/>
          </a:p>
          <a:p>
            <a:pPr fontAlgn="base">
              <a:lnSpc>
                <a:spcPct val="170000"/>
              </a:lnSpc>
            </a:pPr>
            <a:endParaRPr lang="ko-KR" altLang="en-US" sz="4500" dirty="0"/>
          </a:p>
          <a:p>
            <a:pPr fontAlgn="base">
              <a:lnSpc>
                <a:spcPct val="170000"/>
              </a:lnSpc>
            </a:pPr>
            <a:r>
              <a:rPr lang="ko-KR" altLang="en-US" sz="3700" dirty="0"/>
              <a:t>*오늘 발표 내용은 </a:t>
            </a:r>
            <a:r>
              <a:rPr lang="en-US" altLang="ko-KR" sz="3700" dirty="0"/>
              <a:t>7</a:t>
            </a:r>
            <a:r>
              <a:rPr lang="ko-KR" altLang="en-US" sz="3700" dirty="0"/>
              <a:t>월 </a:t>
            </a:r>
            <a:r>
              <a:rPr lang="en-US" altLang="ko-KR" sz="3700" dirty="0"/>
              <a:t>13</a:t>
            </a:r>
            <a:r>
              <a:rPr lang="ko-KR" altLang="en-US" sz="3700" dirty="0"/>
              <a:t>일 경 출간되는 본인의 졸고 </a:t>
            </a:r>
            <a:r>
              <a:rPr lang="en-US" altLang="ko-KR" sz="3700" dirty="0"/>
              <a:t>『</a:t>
            </a:r>
            <a:r>
              <a:rPr lang="ko-KR" altLang="en-US" sz="3700" dirty="0"/>
              <a:t>미국의 주인이 바뀐다</a:t>
            </a:r>
            <a:r>
              <a:rPr lang="en-US" altLang="ko-KR" sz="3700" dirty="0"/>
              <a:t>: </a:t>
            </a:r>
            <a:r>
              <a:rPr lang="ko-KR" altLang="en-US" sz="3700" dirty="0"/>
              <a:t>문명사적 </a:t>
            </a:r>
            <a:endParaRPr lang="en-US" altLang="ko-KR" sz="3700" dirty="0" smtClean="0"/>
          </a:p>
          <a:p>
            <a:pPr fontAlgn="base">
              <a:lnSpc>
                <a:spcPct val="170000"/>
              </a:lnSpc>
            </a:pPr>
            <a:r>
              <a:rPr lang="ko-KR" altLang="en-US" sz="3700" dirty="0" smtClean="0"/>
              <a:t>대전환기 </a:t>
            </a:r>
            <a:r>
              <a:rPr lang="ko-KR" altLang="en-US" sz="3700" dirty="0"/>
              <a:t>미국의 선택과 미래</a:t>
            </a:r>
            <a:r>
              <a:rPr lang="en-US" altLang="ko-KR" sz="3700" dirty="0"/>
              <a:t>』(</a:t>
            </a:r>
            <a:r>
              <a:rPr lang="ko-KR" altLang="en-US" sz="3700" dirty="0" err="1"/>
              <a:t>메디치</a:t>
            </a:r>
            <a:r>
              <a:rPr lang="en-US" altLang="ko-KR" sz="3700" dirty="0"/>
              <a:t>)</a:t>
            </a:r>
            <a:r>
              <a:rPr lang="ko-KR" altLang="en-US" sz="3700" dirty="0"/>
              <a:t>에 대한 간단한 </a:t>
            </a:r>
            <a:r>
              <a:rPr lang="ko-KR" altLang="en-US" sz="3700" dirty="0" smtClean="0"/>
              <a:t>소개임</a:t>
            </a:r>
            <a:endParaRPr lang="ko-KR" altLang="en-US" sz="3700" dirty="0"/>
          </a:p>
        </p:txBody>
      </p:sp>
    </p:spTree>
    <p:extLst>
      <p:ext uri="{BB962C8B-B14F-4D97-AF65-F5344CB8AC3E}">
        <p14:creationId xmlns:p14="http://schemas.microsoft.com/office/powerpoint/2010/main" xmlns="" val="408149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548680"/>
            <a:ext cx="74168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sz="2400" b="1" dirty="0" smtClean="0"/>
              <a:t> 정치적 </a:t>
            </a:r>
            <a:r>
              <a:rPr lang="ko-KR" altLang="en-US" sz="2400" b="1" dirty="0"/>
              <a:t>행위로 이전에 발생했던 것에서 기대하기 </a:t>
            </a:r>
            <a:r>
              <a:rPr lang="ko-KR" altLang="en-US" sz="2400" b="1" dirty="0" smtClean="0"/>
              <a:t>           힘든 무언가 </a:t>
            </a:r>
            <a:r>
              <a:rPr lang="ko-KR" altLang="en-US" sz="2400" b="1" dirty="0"/>
              <a:t>새로운 것이 항상 시작된다</a:t>
            </a:r>
            <a:r>
              <a:rPr lang="en-US" altLang="ko-KR" sz="2400" b="1" dirty="0"/>
              <a:t>. </a:t>
            </a:r>
            <a:endParaRPr lang="ko-KR" altLang="en-US" sz="2400" dirty="0"/>
          </a:p>
          <a:p>
            <a:pPr fontAlgn="base" latinLnBrk="0">
              <a:lnSpc>
                <a:spcPct val="150000"/>
              </a:lnSpc>
            </a:pPr>
            <a:r>
              <a:rPr lang="ko-KR" altLang="en-US" sz="2400" b="1" dirty="0" smtClean="0"/>
              <a:t> 정치에서 </a:t>
            </a:r>
            <a:r>
              <a:rPr lang="ko-KR" altLang="en-US" sz="2400" b="1" dirty="0"/>
              <a:t>새로운 것은 항상 기적의 가면을 쓰고 나타난다</a:t>
            </a:r>
            <a:r>
              <a:rPr lang="en-US" altLang="ko-KR" sz="2400" b="1" dirty="0"/>
              <a:t>. </a:t>
            </a:r>
            <a:endParaRPr lang="ko-KR" altLang="en-US" sz="2400" dirty="0"/>
          </a:p>
          <a:p>
            <a:pPr fontAlgn="base" latinLnBrk="0">
              <a:lnSpc>
                <a:spcPct val="150000"/>
              </a:lnSpc>
            </a:pPr>
            <a:r>
              <a:rPr lang="en-US" altLang="ko-KR" sz="2400" dirty="0" smtClean="0"/>
              <a:t>              </a:t>
            </a:r>
            <a:r>
              <a:rPr lang="ko-KR" altLang="en-US" sz="2400" dirty="0" smtClean="0"/>
              <a:t>한나 </a:t>
            </a:r>
            <a:r>
              <a:rPr lang="ko-KR" altLang="en-US" sz="2400" dirty="0"/>
              <a:t>아렌트</a:t>
            </a:r>
            <a:r>
              <a:rPr lang="en-US" altLang="ko-KR" sz="2400" dirty="0"/>
              <a:t>, 『The Human Condition』</a:t>
            </a:r>
            <a:endParaRPr lang="ko-KR" altLang="en-US" sz="2400" dirty="0"/>
          </a:p>
          <a:p>
            <a:pPr fontAlgn="base">
              <a:lnSpc>
                <a:spcPct val="150000"/>
              </a:lnSpc>
            </a:pPr>
            <a:r>
              <a:rPr lang="ko-KR" altLang="en-US" sz="2400" b="1" dirty="0" smtClean="0"/>
              <a:t>사건이 </a:t>
            </a:r>
            <a:r>
              <a:rPr lang="ko-KR" altLang="en-US" sz="2400" b="1" dirty="0"/>
              <a:t>이념을 창조한다</a:t>
            </a:r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모든 것은 사건을 통해 제안된 이 가능성이</a:t>
            </a:r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세계 안에서 포착되고 검토되며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통합되고 펼쳐지는 방식에 달려 있을 </a:t>
            </a:r>
            <a:r>
              <a:rPr lang="ko-KR" altLang="en-US" sz="2400" b="1" dirty="0" smtClean="0"/>
              <a:t>것이다</a:t>
            </a:r>
            <a:r>
              <a:rPr lang="en-US" altLang="ko-KR" sz="2400" b="1" dirty="0"/>
              <a:t>. </a:t>
            </a:r>
            <a:endParaRPr lang="ko-KR" altLang="en-US" sz="2400" b="1" dirty="0"/>
          </a:p>
          <a:p>
            <a:pPr fontAlgn="base">
              <a:lnSpc>
                <a:spcPct val="150000"/>
              </a:lnSpc>
            </a:pPr>
            <a:r>
              <a:rPr lang="ko-KR" altLang="en-US" sz="2400" dirty="0" smtClean="0"/>
              <a:t>               알랭 </a:t>
            </a:r>
            <a:r>
              <a:rPr lang="ko-KR" altLang="en-US" sz="2400" dirty="0" err="1"/>
              <a:t>바디유</a:t>
            </a:r>
            <a:r>
              <a:rPr lang="en-US" altLang="ko-KR" sz="2400" dirty="0"/>
              <a:t>, 『</a:t>
            </a:r>
            <a:r>
              <a:rPr lang="ko-KR" altLang="en-US" sz="2400" dirty="0"/>
              <a:t>철학과 사건</a:t>
            </a:r>
            <a:r>
              <a:rPr lang="en-US" altLang="ko-KR" sz="2400" dirty="0"/>
              <a:t>』</a:t>
            </a:r>
            <a:endParaRPr lang="ko-KR" altLang="en-US" sz="24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418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기존 교과서와 진리의 흔들림의 </a:t>
            </a:r>
            <a:r>
              <a:rPr lang="ko-KR" altLang="en-US" sz="3200" dirty="0" smtClean="0"/>
              <a:t>시대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073427"/>
          </a:xfrm>
        </p:spPr>
        <p:txBody>
          <a:bodyPr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800" b="1" dirty="0" err="1" smtClean="0"/>
              <a:t>네이트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/>
              <a:t>실버의</a:t>
            </a:r>
            <a:r>
              <a:rPr lang="ko-KR" altLang="en-US" sz="1800" b="1" dirty="0"/>
              <a:t> 굴욕</a:t>
            </a:r>
            <a:r>
              <a:rPr lang="en-US" altLang="ko-KR" sz="1800" dirty="0"/>
              <a:t>: 2012</a:t>
            </a:r>
            <a:r>
              <a:rPr lang="ko-KR" altLang="en-US" sz="1800" dirty="0"/>
              <a:t>년 족집게 예측으로 전설이 된 </a:t>
            </a:r>
            <a:r>
              <a:rPr lang="ko-KR" altLang="en-US" sz="1800" dirty="0" err="1"/>
              <a:t>여론조사가의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트럼프 </a:t>
            </a:r>
            <a:r>
              <a:rPr lang="ko-KR" altLang="en-US" sz="1800" dirty="0"/>
              <a:t>현상의 강도에 대한 판단 착오 </a:t>
            </a:r>
            <a:endParaRPr lang="en-US" altLang="ko-KR" sz="1800" dirty="0" smtClean="0"/>
          </a:p>
          <a:p>
            <a:pPr fontAlgn="base">
              <a:lnSpc>
                <a:spcPct val="170000"/>
              </a:lnSpc>
            </a:pPr>
            <a:r>
              <a:rPr lang="ko-KR" altLang="en-US" sz="1800" b="1" dirty="0" err="1" smtClean="0"/>
              <a:t>스탠리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그린버그 전략가에 대한 현실의 반박</a:t>
            </a:r>
            <a:r>
              <a:rPr lang="en-US" altLang="ko-KR" sz="1800" dirty="0"/>
              <a:t>: </a:t>
            </a:r>
            <a:r>
              <a:rPr lang="ko-KR" altLang="en-US" sz="1800" dirty="0"/>
              <a:t>새로운 진보주의 시대를 선언하자마자 </a:t>
            </a:r>
            <a:r>
              <a:rPr lang="ko-KR" altLang="en-US" sz="1800" dirty="0" smtClean="0"/>
              <a:t>반동적인 </a:t>
            </a:r>
            <a:r>
              <a:rPr lang="ko-KR" altLang="en-US" sz="1800" dirty="0"/>
              <a:t>트럼프 현상이 강력히 강타함 </a:t>
            </a:r>
            <a:endParaRPr lang="en-US" altLang="ko-KR" sz="1800" dirty="0"/>
          </a:p>
          <a:p>
            <a:pPr fontAlgn="base">
              <a:lnSpc>
                <a:spcPct val="170000"/>
              </a:lnSpc>
            </a:pPr>
            <a:r>
              <a:rPr lang="ko-KR" altLang="en-US" sz="1800" b="1" dirty="0" err="1" smtClean="0"/>
              <a:t>후쿠야마의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흔들림</a:t>
            </a:r>
            <a:r>
              <a:rPr lang="en-US" altLang="ko-KR" sz="1800" dirty="0"/>
              <a:t>: </a:t>
            </a:r>
            <a:r>
              <a:rPr lang="ko-KR" altLang="en-US" sz="1800" dirty="0"/>
              <a:t>미국의 심각한 퇴조</a:t>
            </a:r>
            <a:r>
              <a:rPr lang="en-US" altLang="ko-KR" sz="1800" dirty="0"/>
              <a:t>, </a:t>
            </a:r>
            <a:r>
              <a:rPr lang="ko-KR" altLang="en-US" sz="1800" dirty="0"/>
              <a:t>거부권 </a:t>
            </a:r>
            <a:r>
              <a:rPr lang="ko-KR" altLang="en-US" sz="1800" dirty="0" smtClean="0"/>
              <a:t>정치</a:t>
            </a:r>
            <a:r>
              <a:rPr lang="en-US" altLang="ko-KR" sz="1800" dirty="0" smtClean="0"/>
              <a:t>(</a:t>
            </a:r>
            <a:r>
              <a:rPr lang="en-US" altLang="ko-KR" sz="1800" dirty="0" err="1" smtClean="0"/>
              <a:t>vetocracy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를 </a:t>
            </a:r>
            <a:r>
              <a:rPr lang="ko-KR" altLang="en-US" sz="1800" dirty="0"/>
              <a:t>선언하였다가 </a:t>
            </a:r>
            <a:r>
              <a:rPr lang="ko-KR" altLang="en-US" sz="1800" dirty="0" err="1" smtClean="0"/>
              <a:t>샌더스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현상을 보면서 민주주의의 희망을 이야기하며 </a:t>
            </a:r>
            <a:r>
              <a:rPr lang="ko-KR" altLang="en-US" sz="1800" dirty="0" smtClean="0"/>
              <a:t>입장을 </a:t>
            </a:r>
            <a:r>
              <a:rPr lang="ko-KR" altLang="en-US" sz="1800" dirty="0"/>
              <a:t>수정함 </a:t>
            </a:r>
            <a:endParaRPr lang="en-US" altLang="ko-KR" sz="1800" dirty="0" smtClean="0"/>
          </a:p>
          <a:p>
            <a:pPr lvl="0" fontAlgn="base">
              <a:lnSpc>
                <a:spcPct val="170000"/>
              </a:lnSpc>
            </a:pPr>
            <a:r>
              <a:rPr lang="ko-KR" altLang="en-US" sz="1800" b="1" dirty="0" err="1" smtClean="0"/>
              <a:t>브렉시트</a:t>
            </a:r>
            <a:r>
              <a:rPr lang="ko-KR" altLang="en-US" sz="1800" b="1" dirty="0" smtClean="0"/>
              <a:t> 현상</a:t>
            </a:r>
            <a:r>
              <a:rPr lang="en-US" altLang="ko-KR" sz="1800" b="1" dirty="0" smtClean="0"/>
              <a:t>:</a:t>
            </a:r>
            <a:r>
              <a:rPr lang="ko-KR" altLang="en-US" sz="1800" dirty="0" smtClean="0"/>
              <a:t> 전 </a:t>
            </a:r>
            <a:r>
              <a:rPr lang="ko-KR" altLang="en-US" sz="1800" dirty="0"/>
              <a:t>지구적으로 불확실성</a:t>
            </a:r>
            <a:r>
              <a:rPr lang="en-US" altLang="ko-KR" sz="1800" dirty="0"/>
              <a:t>, </a:t>
            </a:r>
            <a:r>
              <a:rPr lang="ko-KR" altLang="en-US" sz="1800" dirty="0"/>
              <a:t>예측이 어려운 시대로 돌입 </a:t>
            </a:r>
            <a:endParaRPr lang="en-US" altLang="ko-KR" sz="1800" dirty="0" smtClean="0"/>
          </a:p>
          <a:p>
            <a:pPr lvl="0" fontAlgn="base">
              <a:lnSpc>
                <a:spcPct val="170000"/>
              </a:lnSpc>
            </a:pPr>
            <a:r>
              <a:rPr lang="ko-KR" altLang="en-US" sz="1800" b="1" dirty="0" smtClean="0"/>
              <a:t>문명사적 대전환</a:t>
            </a:r>
            <a:r>
              <a:rPr lang="en-US" altLang="ko-KR" sz="1800" dirty="0" smtClean="0"/>
              <a:t>: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기존 교과서</a:t>
            </a:r>
            <a:r>
              <a:rPr lang="en-US" altLang="ko-KR" sz="1800" dirty="0"/>
              <a:t>, </a:t>
            </a:r>
            <a:r>
              <a:rPr lang="ko-KR" altLang="en-US" sz="1800" dirty="0"/>
              <a:t>이론을 크게 재구성할 </a:t>
            </a:r>
            <a:r>
              <a:rPr lang="ko-KR" altLang="en-US" sz="1800" dirty="0" smtClean="0"/>
              <a:t>필요성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57829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000" dirty="0" smtClean="0"/>
              <a:t>왜 선진국 미국에서 백인 중년층은 절망하는가</a:t>
            </a:r>
            <a:r>
              <a:rPr lang="en-US" altLang="ko-KR" sz="3000" dirty="0" smtClean="0"/>
              <a:t>? </a:t>
            </a:r>
            <a:endParaRPr lang="ko-KR" altLang="en-US" sz="3000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156" y="1556792"/>
            <a:ext cx="4278748" cy="4536504"/>
          </a:xfrm>
        </p:spPr>
      </p:pic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lvl="0" fontAlgn="base"/>
            <a:r>
              <a:rPr lang="ko-KR" altLang="en-US" dirty="0"/>
              <a:t>미국 예외주의</a:t>
            </a:r>
            <a:r>
              <a:rPr lang="en-US" altLang="ko-KR" dirty="0"/>
              <a:t>?: OECD </a:t>
            </a:r>
            <a:r>
              <a:rPr lang="ko-KR" altLang="en-US" dirty="0"/>
              <a:t>국가 중 유일하게 사망률 증가 </a:t>
            </a:r>
            <a:r>
              <a:rPr lang="ko-KR" altLang="en-US" dirty="0" smtClean="0"/>
              <a:t>추세</a:t>
            </a:r>
            <a:endParaRPr lang="en-US" altLang="ko-KR" dirty="0" smtClean="0"/>
          </a:p>
          <a:p>
            <a:pPr marL="0" lvl="0" indent="0" fontAlgn="base">
              <a:buNone/>
            </a:pPr>
            <a:endParaRPr lang="ko-KR" altLang="en-US" dirty="0"/>
          </a:p>
          <a:p>
            <a:pPr lvl="0" fontAlgn="base"/>
            <a:r>
              <a:rPr lang="ko-KR" altLang="en-US" dirty="0"/>
              <a:t>이제 백인 중년층이 미국 병리 현상의 상징</a:t>
            </a:r>
            <a:r>
              <a:rPr lang="en-US" altLang="ko-KR" dirty="0" smtClean="0"/>
              <a:t>?</a:t>
            </a:r>
          </a:p>
          <a:p>
            <a:pPr marL="0" lvl="0" indent="0" fontAlgn="base">
              <a:buNone/>
            </a:pPr>
            <a:endParaRPr lang="ko-KR" altLang="en-US" dirty="0"/>
          </a:p>
          <a:p>
            <a:pPr lvl="0" fontAlgn="base"/>
            <a:r>
              <a:rPr lang="ko-KR" altLang="en-US" dirty="0" err="1"/>
              <a:t>제프리</a:t>
            </a:r>
            <a:r>
              <a:rPr lang="ko-KR" altLang="en-US" dirty="0"/>
              <a:t> </a:t>
            </a:r>
            <a:r>
              <a:rPr lang="ko-KR" altLang="en-US" dirty="0" err="1"/>
              <a:t>삭스</a:t>
            </a:r>
            <a:r>
              <a:rPr lang="ko-KR" altLang="en-US" dirty="0"/>
              <a:t> </a:t>
            </a:r>
            <a:r>
              <a:rPr lang="ko-KR" altLang="en-US" dirty="0" err="1"/>
              <a:t>컬럼비아대</a:t>
            </a:r>
            <a:r>
              <a:rPr lang="ko-KR" altLang="en-US" dirty="0"/>
              <a:t> 교수</a:t>
            </a:r>
            <a:r>
              <a:rPr lang="en-US" altLang="ko-KR" dirty="0"/>
              <a:t>: </a:t>
            </a:r>
            <a:r>
              <a:rPr lang="ko-KR" altLang="en-US" dirty="0"/>
              <a:t>소비에트 붕괴 직전 징후와 일부 </a:t>
            </a:r>
            <a:r>
              <a:rPr lang="ko-KR" altLang="en-US" dirty="0" smtClean="0"/>
              <a:t>유사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3405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왜 경제적 좌절</a:t>
            </a:r>
            <a:r>
              <a:rPr lang="en-US" altLang="ko-KR" sz="3200" dirty="0"/>
              <a:t>, </a:t>
            </a:r>
            <a:r>
              <a:rPr lang="ko-KR" altLang="en-US" sz="3200" dirty="0"/>
              <a:t>분노와 동시에 </a:t>
            </a:r>
            <a:r>
              <a:rPr lang="en-US" altLang="ko-KR" sz="3200" dirty="0"/>
              <a:t>spiritualism, </a:t>
            </a:r>
            <a:r>
              <a:rPr lang="ko-KR" altLang="en-US" sz="3200" dirty="0"/>
              <a:t>우주론적 영성 등 정신적 운동이 상승하는가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dirty="0"/>
              <a:t>“이제 의미의 정치를 부활시켜야 합니다</a:t>
            </a:r>
            <a:r>
              <a:rPr lang="ko-KR" altLang="en-US" dirty="0" smtClean="0"/>
              <a:t>”</a:t>
            </a:r>
            <a:endParaRPr lang="en-US" altLang="ko-KR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ko-KR" altLang="en-US" dirty="0"/>
          </a:p>
          <a:p>
            <a:pPr marL="0" indent="0" fontAlgn="base">
              <a:lnSpc>
                <a:spcPct val="150000"/>
              </a:lnSpc>
              <a:buNone/>
            </a:pPr>
            <a:r>
              <a:rPr lang="ko-KR" altLang="en-US" dirty="0"/>
              <a:t>“ 우주의 일부로서 살아감에 감사하게 생각합니다”</a:t>
            </a:r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556792"/>
            <a:ext cx="2664296" cy="2131436"/>
          </a:xfr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3861048"/>
            <a:ext cx="177165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10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왜 급진주의자들의 시대에 중도주의자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err="1" smtClean="0"/>
              <a:t>오바마는</a:t>
            </a:r>
            <a:r>
              <a:rPr lang="ko-KR" altLang="en-US" sz="3200" dirty="0" smtClean="0"/>
              <a:t> </a:t>
            </a:r>
            <a:r>
              <a:rPr lang="ko-KR" altLang="en-US" sz="3200" dirty="0"/>
              <a:t>레임덕 시기에도 잘 나가는가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292" y="2492896"/>
            <a:ext cx="3775659" cy="2449442"/>
          </a:xfrm>
        </p:spPr>
      </p:pic>
      <p:pic>
        <p:nvPicPr>
          <p:cNvPr id="6" name="내용 개체 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8328" y="2492896"/>
            <a:ext cx="3679097" cy="2448272"/>
          </a:xfrm>
        </p:spPr>
      </p:pic>
    </p:spTree>
    <p:extLst>
      <p:ext uri="{BB962C8B-B14F-4D97-AF65-F5344CB8AC3E}">
        <p14:creationId xmlns:p14="http://schemas.microsoft.com/office/powerpoint/2010/main" xmlns="" val="30509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황혼기 대 </a:t>
            </a:r>
            <a:r>
              <a:rPr lang="ko-KR" altLang="en-US" sz="3200" dirty="0" err="1"/>
              <a:t>상승기의</a:t>
            </a:r>
            <a:r>
              <a:rPr lang="ko-KR" altLang="en-US" sz="3200" dirty="0"/>
              <a:t> 충돌과 이행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296" y="1628800"/>
            <a:ext cx="2771576" cy="4212121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139952" y="1124744"/>
            <a:ext cx="4752528" cy="5328592"/>
          </a:xfrm>
        </p:spPr>
        <p:txBody>
          <a:bodyPr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800" dirty="0"/>
              <a:t>황혼기</a:t>
            </a:r>
            <a:r>
              <a:rPr lang="en-US" altLang="ko-KR" sz="1800" dirty="0"/>
              <a:t>: </a:t>
            </a:r>
            <a:r>
              <a:rPr lang="ko-KR" altLang="en-US" sz="1800" dirty="0"/>
              <a:t>건국 이후의 기존 근대 문명의 주체 세력</a:t>
            </a:r>
            <a:r>
              <a:rPr lang="en-US" altLang="ko-KR" sz="1800" dirty="0"/>
              <a:t>(WASP/</a:t>
            </a:r>
            <a:r>
              <a:rPr lang="ko-KR" altLang="en-US" sz="1800" dirty="0"/>
              <a:t>화석경제</a:t>
            </a:r>
            <a:r>
              <a:rPr lang="en-US" altLang="ko-KR" sz="1800" dirty="0"/>
              <a:t>/</a:t>
            </a:r>
            <a:r>
              <a:rPr lang="ko-KR" altLang="en-US" sz="1800" dirty="0"/>
              <a:t>사회적 보수주의</a:t>
            </a:r>
            <a:r>
              <a:rPr lang="en-US" altLang="ko-KR" sz="1800" dirty="0"/>
              <a:t>/</a:t>
            </a:r>
            <a:r>
              <a:rPr lang="ko-KR" altLang="en-US" sz="1800" dirty="0"/>
              <a:t>패권주의 등</a:t>
            </a:r>
            <a:r>
              <a:rPr lang="en-US" altLang="ko-KR" sz="1800" dirty="0"/>
              <a:t>)</a:t>
            </a:r>
            <a:r>
              <a:rPr lang="ko-KR" altLang="en-US" sz="1800" dirty="0"/>
              <a:t>과 이들의 패러다임이 황혼을 맞이하고 </a:t>
            </a:r>
            <a:r>
              <a:rPr lang="ko-KR" altLang="en-US" sz="1800" dirty="0" smtClean="0"/>
              <a:t>있음</a:t>
            </a:r>
            <a:endParaRPr lang="en-US" altLang="ko-KR" sz="1800" dirty="0" smtClean="0"/>
          </a:p>
          <a:p>
            <a:pPr fontAlgn="base">
              <a:lnSpc>
                <a:spcPct val="170000"/>
              </a:lnSpc>
            </a:pPr>
            <a:endParaRPr lang="ko-KR" altLang="en-US" sz="1800" dirty="0"/>
          </a:p>
          <a:p>
            <a:pPr fontAlgn="base">
              <a:lnSpc>
                <a:spcPct val="170000"/>
              </a:lnSpc>
            </a:pPr>
            <a:r>
              <a:rPr lang="ko-KR" altLang="en-US" sz="1800" dirty="0" err="1" smtClean="0"/>
              <a:t>상승기</a:t>
            </a:r>
            <a:r>
              <a:rPr lang="en-US" altLang="ko-KR" sz="1800" dirty="0"/>
              <a:t>: </a:t>
            </a:r>
            <a:r>
              <a:rPr lang="ko-KR" altLang="en-US" sz="1800" dirty="0"/>
              <a:t>탈근대 문명의 주체 세력과 패러다임</a:t>
            </a:r>
            <a:r>
              <a:rPr lang="en-US" altLang="ko-KR" sz="1800" dirty="0"/>
              <a:t>(</a:t>
            </a:r>
            <a:r>
              <a:rPr lang="ko-KR" altLang="en-US" sz="1800" dirty="0"/>
              <a:t>문화인종 다원주의</a:t>
            </a:r>
            <a:r>
              <a:rPr lang="en-US" altLang="ko-KR" sz="1800" dirty="0"/>
              <a:t>/</a:t>
            </a:r>
            <a:r>
              <a:rPr lang="ko-KR" altLang="en-US" sz="1800" dirty="0"/>
              <a:t>생태경제</a:t>
            </a:r>
            <a:r>
              <a:rPr lang="en-US" altLang="ko-KR" sz="1800" dirty="0"/>
              <a:t>/</a:t>
            </a:r>
            <a:r>
              <a:rPr lang="ko-KR" altLang="en-US" sz="1800" dirty="0" err="1"/>
              <a:t>신진보주의</a:t>
            </a:r>
            <a:r>
              <a:rPr lang="en-US" altLang="ko-KR" sz="1800" dirty="0"/>
              <a:t>/</a:t>
            </a:r>
            <a:r>
              <a:rPr lang="ko-KR" altLang="en-US" sz="1800" dirty="0"/>
              <a:t>네트워크 제국 등</a:t>
            </a:r>
            <a:r>
              <a:rPr lang="en-US" altLang="ko-KR" sz="1800" dirty="0"/>
              <a:t>)</a:t>
            </a:r>
            <a:r>
              <a:rPr lang="ko-KR" altLang="en-US" sz="1800" dirty="0"/>
              <a:t>이 상승하고 </a:t>
            </a:r>
            <a:r>
              <a:rPr lang="ko-KR" altLang="en-US" sz="1800" dirty="0" smtClean="0"/>
              <a:t>있음</a:t>
            </a:r>
            <a:endParaRPr lang="en-US" altLang="ko-KR" sz="1800" dirty="0" smtClean="0"/>
          </a:p>
          <a:p>
            <a:pPr marL="0" indent="0" fontAlgn="base">
              <a:lnSpc>
                <a:spcPct val="170000"/>
              </a:lnSpc>
              <a:buNone/>
            </a:pPr>
            <a:endParaRPr lang="ko-KR" altLang="en-US" sz="1800" dirty="0"/>
          </a:p>
          <a:p>
            <a:pPr lvl="0" fontAlgn="base">
              <a:lnSpc>
                <a:spcPct val="170000"/>
              </a:lnSpc>
            </a:pPr>
            <a:r>
              <a:rPr lang="ko-KR" altLang="en-US" sz="1800" dirty="0"/>
              <a:t>단순한 공화 대 민주</a:t>
            </a:r>
            <a:r>
              <a:rPr lang="en-US" altLang="ko-KR" sz="1800" dirty="0"/>
              <a:t>, </a:t>
            </a:r>
            <a:r>
              <a:rPr lang="ko-KR" altLang="en-US" sz="1800" dirty="0"/>
              <a:t>보수 대 진보의 대립을 넘어선 문명 전환기의 </a:t>
            </a:r>
            <a:r>
              <a:rPr lang="ko-KR" altLang="en-US" sz="1800" dirty="0" smtClean="0"/>
              <a:t>충돌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423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Liberals Turn to Movements and Cities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to </a:t>
            </a:r>
            <a:r>
              <a:rPr lang="en-US" altLang="ko-KR" sz="3200" dirty="0"/>
              <a:t>Pass Laws and Spread </a:t>
            </a:r>
            <a:r>
              <a:rPr lang="en-US" altLang="ko-KR" sz="3200" dirty="0" smtClean="0"/>
              <a:t>Ideas</a:t>
            </a:r>
            <a:endParaRPr lang="ko-KR" altLang="en-US" sz="32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72816"/>
            <a:ext cx="4038600" cy="2134769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900" dirty="0" smtClean="0"/>
              <a:t>- </a:t>
            </a:r>
            <a:r>
              <a:rPr lang="ko-KR" altLang="en-US" sz="1900" dirty="0" smtClean="0"/>
              <a:t>제도권 </a:t>
            </a:r>
            <a:r>
              <a:rPr lang="ko-KR" altLang="en-US" sz="1900" dirty="0"/>
              <a:t>정치 내의 역학 관계를 넘어 그 근저에 흐르는 거대한 강물과 토양의 변화</a:t>
            </a:r>
            <a:r>
              <a:rPr lang="en-US" altLang="ko-KR" sz="1900" dirty="0"/>
              <a:t>, </a:t>
            </a:r>
            <a:r>
              <a:rPr lang="ko-KR" altLang="en-US" sz="1900" dirty="0"/>
              <a:t>즉 사회운동과 삶의 방식의 변화를 포착할 필요</a:t>
            </a:r>
            <a:r>
              <a:rPr lang="en-US" altLang="ko-KR" sz="1900" dirty="0"/>
              <a:t>. </a:t>
            </a:r>
            <a:endParaRPr lang="ko-KR" altLang="en-US" sz="1900" dirty="0"/>
          </a:p>
          <a:p>
            <a:pPr marL="0" indent="0" fontAlgn="base">
              <a:lnSpc>
                <a:spcPct val="150000"/>
              </a:lnSpc>
              <a:buNone/>
            </a:pPr>
            <a:endParaRPr lang="en-US" altLang="ko-KR" sz="1900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900" dirty="0" smtClean="0"/>
              <a:t>-</a:t>
            </a:r>
            <a:r>
              <a:rPr lang="ko-KR" altLang="en-US" sz="1900" dirty="0"/>
              <a:t>전자는 월 가를 점령하라는 ‘</a:t>
            </a:r>
            <a:r>
              <a:rPr lang="ko-KR" altLang="en-US" sz="1900" dirty="0" err="1"/>
              <a:t>오큐파이</a:t>
            </a:r>
            <a:r>
              <a:rPr lang="ko-KR" altLang="en-US" sz="1900" dirty="0"/>
              <a:t> </a:t>
            </a:r>
            <a:r>
              <a:rPr lang="ko-KR" altLang="en-US" sz="1900" dirty="0" err="1"/>
              <a:t>월스트리트</a:t>
            </a:r>
            <a:r>
              <a:rPr lang="ko-KR" altLang="en-US" sz="1900" dirty="0"/>
              <a:t>’</a:t>
            </a:r>
            <a:r>
              <a:rPr lang="en-US" altLang="ko-KR" sz="1900" dirty="0"/>
              <a:t>(Occupy Wall Street)</a:t>
            </a:r>
            <a:r>
              <a:rPr lang="ko-KR" altLang="en-US" sz="1900" dirty="0"/>
              <a:t>가</a:t>
            </a:r>
            <a:r>
              <a:rPr lang="en-US" altLang="ko-KR" sz="1900" dirty="0"/>
              <a:t>, </a:t>
            </a:r>
            <a:r>
              <a:rPr lang="ko-KR" altLang="en-US" sz="1900" dirty="0"/>
              <a:t>후자는 도시 </a:t>
            </a:r>
            <a:r>
              <a:rPr lang="ko-KR" altLang="en-US" sz="1900" dirty="0" err="1"/>
              <a:t>포틀랜드가</a:t>
            </a:r>
            <a:r>
              <a:rPr lang="ko-KR" altLang="en-US" sz="1900" dirty="0"/>
              <a:t> 상징적으로 보여줌</a:t>
            </a:r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221088"/>
            <a:ext cx="2304256" cy="187220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4221088"/>
            <a:ext cx="2218913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79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err="1"/>
              <a:t>오바마의</a:t>
            </a:r>
            <a:r>
              <a:rPr lang="ko-KR" altLang="en-US" sz="3200" dirty="0"/>
              <a:t> 초당적 미국 자본주의 구하기의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필연적 </a:t>
            </a:r>
            <a:r>
              <a:rPr lang="ko-KR" altLang="en-US" sz="3200" dirty="0"/>
              <a:t>부작용</a:t>
            </a:r>
            <a:r>
              <a:rPr lang="en-US" altLang="ko-KR" sz="3200" dirty="0"/>
              <a:t>: </a:t>
            </a:r>
            <a:r>
              <a:rPr lang="ko-KR" altLang="en-US" sz="3200" dirty="0"/>
              <a:t>아웃사이더들의 반란 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67544" y="1556792"/>
            <a:ext cx="5760640" cy="4925144"/>
          </a:xfrm>
        </p:spPr>
        <p:txBody>
          <a:bodyPr>
            <a:noAutofit/>
          </a:bodyPr>
          <a:lstStyle/>
          <a:p>
            <a:pPr lvl="0" fontAlgn="base">
              <a:lnSpc>
                <a:spcPct val="170000"/>
              </a:lnSpc>
            </a:pPr>
            <a:r>
              <a:rPr lang="ko-KR" altLang="en-US" sz="1800" dirty="0"/>
              <a:t>경제 대위기를 예측한 준비된 대통령 </a:t>
            </a:r>
            <a:r>
              <a:rPr lang="ko-KR" altLang="en-US" sz="1800" dirty="0" err="1"/>
              <a:t>오바마의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기적같은</a:t>
            </a:r>
            <a:r>
              <a:rPr lang="ko-KR" altLang="en-US" sz="1800" dirty="0"/>
              <a:t> 위기관리 </a:t>
            </a:r>
            <a:endParaRPr lang="en-US" altLang="ko-KR" sz="1800" dirty="0" smtClean="0"/>
          </a:p>
          <a:p>
            <a:pPr fontAlgn="base">
              <a:lnSpc>
                <a:spcPct val="170000"/>
              </a:lnSpc>
            </a:pPr>
            <a:r>
              <a:rPr lang="en-US" altLang="ko-KR" sz="1800" dirty="0" smtClean="0"/>
              <a:t>2009</a:t>
            </a:r>
            <a:r>
              <a:rPr lang="ko-KR" altLang="en-US" sz="1800" dirty="0"/>
              <a:t>년과 대비하여 </a:t>
            </a:r>
            <a:r>
              <a:rPr lang="en-US" altLang="ko-KR" sz="1800" dirty="0"/>
              <a:t>2010</a:t>
            </a:r>
            <a:r>
              <a:rPr lang="ko-KR" altLang="en-US" sz="1800" dirty="0"/>
              <a:t>년 추가로 창출된 소득의 </a:t>
            </a:r>
            <a:r>
              <a:rPr lang="en-US" altLang="ko-KR" sz="1800" dirty="0"/>
              <a:t>93%</a:t>
            </a:r>
            <a:r>
              <a:rPr lang="ko-KR" altLang="en-US" sz="1800" dirty="0"/>
              <a:t>를 상위 </a:t>
            </a:r>
            <a:r>
              <a:rPr lang="en-US" altLang="ko-KR" sz="1800" dirty="0"/>
              <a:t>1%</a:t>
            </a:r>
            <a:r>
              <a:rPr lang="ko-KR" altLang="en-US" sz="1800" dirty="0"/>
              <a:t>가 가져갔고</a:t>
            </a:r>
            <a:r>
              <a:rPr lang="en-US" altLang="ko-KR" sz="1800" dirty="0"/>
              <a:t>, </a:t>
            </a:r>
            <a:r>
              <a:rPr lang="ko-KR" altLang="en-US" sz="1800" dirty="0"/>
              <a:t>반면에 대부분 주택 형태로 부의 비율이 구성된 중위 계층은 </a:t>
            </a:r>
            <a:r>
              <a:rPr lang="en-US" altLang="ko-KR" sz="1800" dirty="0"/>
              <a:t>2007</a:t>
            </a:r>
            <a:r>
              <a:rPr lang="ko-KR" altLang="en-US" sz="1800" dirty="0"/>
              <a:t>년에서 </a:t>
            </a:r>
            <a:r>
              <a:rPr lang="en-US" altLang="ko-KR" sz="1800" dirty="0"/>
              <a:t>2010</a:t>
            </a:r>
            <a:r>
              <a:rPr lang="ko-KR" altLang="en-US" sz="1800" dirty="0"/>
              <a:t>년 기간 동안 자산이 거의 </a:t>
            </a:r>
            <a:r>
              <a:rPr lang="en-US" altLang="ko-KR" sz="1800" dirty="0"/>
              <a:t>40%</a:t>
            </a:r>
            <a:r>
              <a:rPr lang="ko-KR" altLang="en-US" sz="1800" dirty="0"/>
              <a:t>나 감소했다고 </a:t>
            </a:r>
            <a:r>
              <a:rPr lang="ko-KR" altLang="en-US" sz="1800" dirty="0" err="1"/>
              <a:t>스티글리치는</a:t>
            </a:r>
            <a:r>
              <a:rPr lang="ko-KR" altLang="en-US" sz="1800" dirty="0"/>
              <a:t> 고발함</a:t>
            </a:r>
            <a:r>
              <a:rPr lang="en-US" altLang="ko-KR" sz="1800" dirty="0" smtClean="0"/>
              <a:t>.</a:t>
            </a:r>
          </a:p>
          <a:p>
            <a:pPr fontAlgn="base">
              <a:lnSpc>
                <a:spcPct val="170000"/>
              </a:lnSpc>
            </a:pPr>
            <a:r>
              <a:rPr lang="en-US" altLang="ko-KR" sz="1800" dirty="0" smtClean="0"/>
              <a:t> </a:t>
            </a:r>
            <a:r>
              <a:rPr lang="ko-KR" altLang="en-US" sz="1800" dirty="0" err="1" smtClean="0"/>
              <a:t>중하층의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현실은 더 기가 막힘</a:t>
            </a:r>
            <a:r>
              <a:rPr lang="en-US" altLang="ko-KR" sz="1800" dirty="0"/>
              <a:t>. </a:t>
            </a:r>
            <a:r>
              <a:rPr lang="ko-KR" altLang="en-US" sz="1800" dirty="0"/>
              <a:t>경제위기 이전 하위 </a:t>
            </a:r>
            <a:r>
              <a:rPr lang="en-US" altLang="ko-KR" sz="1800" dirty="0"/>
              <a:t>25%</a:t>
            </a:r>
            <a:r>
              <a:rPr lang="ko-KR" altLang="en-US" sz="1800" dirty="0"/>
              <a:t>의 평균 자산은 마이너스 </a:t>
            </a:r>
            <a:r>
              <a:rPr lang="en-US" altLang="ko-KR" sz="1800" dirty="0"/>
              <a:t>2300</a:t>
            </a:r>
            <a:r>
              <a:rPr lang="ko-KR" altLang="en-US" sz="1800" dirty="0"/>
              <a:t>달러였는데</a:t>
            </a:r>
            <a:r>
              <a:rPr lang="en-US" altLang="ko-KR" sz="1800" dirty="0"/>
              <a:t>, </a:t>
            </a:r>
            <a:r>
              <a:rPr lang="ko-KR" altLang="en-US" sz="1800" dirty="0"/>
              <a:t>경제위기 이후에는 마이너스 </a:t>
            </a:r>
            <a:r>
              <a:rPr lang="en-US" altLang="ko-KR" sz="1800" dirty="0"/>
              <a:t>1</a:t>
            </a:r>
            <a:r>
              <a:rPr lang="ko-KR" altLang="en-US" sz="1800" dirty="0"/>
              <a:t>만 </a:t>
            </a:r>
            <a:r>
              <a:rPr lang="en-US" altLang="ko-KR" sz="1800" dirty="0"/>
              <a:t>2800</a:t>
            </a:r>
            <a:r>
              <a:rPr lang="ko-KR" altLang="en-US" sz="1800" dirty="0"/>
              <a:t>달러로 무려 여섯 배나 하락함</a:t>
            </a:r>
            <a:r>
              <a:rPr lang="en-US" altLang="ko-KR" sz="1800" dirty="0"/>
              <a:t>. </a:t>
            </a:r>
            <a:endParaRPr lang="en-US" altLang="ko-KR" sz="1800" dirty="0" smtClean="0"/>
          </a:p>
          <a:p>
            <a:pPr marL="0" indent="0" fontAlgn="base">
              <a:lnSpc>
                <a:spcPct val="170000"/>
              </a:lnSpc>
              <a:buNone/>
            </a:pPr>
            <a:endParaRPr lang="ko-KR" altLang="en-US" sz="1800" dirty="0"/>
          </a:p>
          <a:p>
            <a:pPr lvl="0" fontAlgn="base">
              <a:lnSpc>
                <a:spcPct val="170000"/>
              </a:lnSpc>
            </a:pPr>
            <a:r>
              <a:rPr lang="ko-KR" altLang="en-US" sz="1800" dirty="0"/>
              <a:t>티파티와 </a:t>
            </a:r>
            <a:r>
              <a:rPr lang="ko-KR" altLang="en-US" sz="1800" dirty="0" err="1"/>
              <a:t>오큐파이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월가</a:t>
            </a:r>
            <a:r>
              <a:rPr lang="ko-KR" altLang="en-US" sz="1800" dirty="0"/>
              <a:t> 시위 등 아웃사이더들의 반란이 </a:t>
            </a:r>
            <a:r>
              <a:rPr lang="ko-KR" altLang="en-US" sz="1800" dirty="0" smtClean="0"/>
              <a:t>시작됨</a:t>
            </a:r>
            <a:endParaRPr lang="ko-KR" altLang="en-US" sz="18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2852936"/>
            <a:ext cx="23088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20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000" dirty="0"/>
              <a:t>보수 역풍의 깊은 근원</a:t>
            </a:r>
            <a:r>
              <a:rPr lang="en-US" altLang="ko-KR" sz="3000" dirty="0"/>
              <a:t>: </a:t>
            </a:r>
            <a:r>
              <a:rPr lang="ko-KR" altLang="en-US" sz="3000" dirty="0"/>
              <a:t>네오 </a:t>
            </a:r>
            <a:r>
              <a:rPr lang="ko-KR" altLang="en-US" sz="3000" dirty="0" err="1"/>
              <a:t>리버럴들의</a:t>
            </a:r>
            <a:r>
              <a:rPr lang="ko-KR" altLang="en-US" sz="3000" dirty="0"/>
              <a:t> 선택과 정권교체가 만들어낸 의도하지 않은 </a:t>
            </a:r>
            <a:r>
              <a:rPr lang="ko-KR" altLang="en-US" sz="3000" dirty="0" smtClean="0"/>
              <a:t>부작용</a:t>
            </a:r>
            <a:endParaRPr lang="ko-KR" altLang="en-US" sz="3000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균형예산과 </a:t>
            </a:r>
            <a:r>
              <a:rPr lang="ko-KR" altLang="en-US" dirty="0"/>
              <a:t>금융자본주의화 가속화</a:t>
            </a:r>
            <a:r>
              <a:rPr lang="en-US" altLang="ko-KR" dirty="0"/>
              <a:t>/</a:t>
            </a:r>
            <a:r>
              <a:rPr lang="ko-KR" altLang="en-US" dirty="0"/>
              <a:t>선거 전문가 정당 강화</a:t>
            </a:r>
            <a:r>
              <a:rPr lang="en-US" altLang="ko-KR" dirty="0"/>
              <a:t>/</a:t>
            </a:r>
            <a:r>
              <a:rPr lang="ko-KR" altLang="en-US" dirty="0"/>
              <a:t>범죄와의 전쟁</a:t>
            </a:r>
            <a:r>
              <a:rPr lang="en-US" altLang="ko-KR" dirty="0"/>
              <a:t>/</a:t>
            </a:r>
            <a:r>
              <a:rPr lang="ko-KR" altLang="en-US" dirty="0"/>
              <a:t>전 지구적 제국 경찰의 길은 곧 서민 </a:t>
            </a:r>
            <a:r>
              <a:rPr lang="ko-KR" altLang="en-US" dirty="0" err="1"/>
              <a:t>백인층을</a:t>
            </a:r>
            <a:r>
              <a:rPr lang="ko-KR" altLang="en-US" dirty="0"/>
              <a:t> 중심으로 계급적 좌절감을 심화시킬 수밖에 없음</a:t>
            </a:r>
            <a:r>
              <a:rPr lang="en-US" altLang="ko-KR" dirty="0"/>
              <a:t>. </a:t>
            </a:r>
            <a:r>
              <a:rPr lang="ko-KR" altLang="en-US" dirty="0"/>
              <a:t>이는 오늘날 </a:t>
            </a:r>
            <a:r>
              <a:rPr lang="ko-KR" altLang="en-US" dirty="0" err="1"/>
              <a:t>샌더스</a:t>
            </a:r>
            <a:r>
              <a:rPr lang="ko-KR" altLang="en-US" dirty="0"/>
              <a:t> 현상</a:t>
            </a:r>
            <a:r>
              <a:rPr lang="en-US" altLang="ko-KR" dirty="0"/>
              <a:t>, </a:t>
            </a:r>
            <a:r>
              <a:rPr lang="ko-KR" altLang="en-US" dirty="0"/>
              <a:t>트럼프 현상 등 보수 </a:t>
            </a:r>
            <a:r>
              <a:rPr lang="ko-KR" altLang="en-US" dirty="0" err="1"/>
              <a:t>포퓰리즘의</a:t>
            </a:r>
            <a:r>
              <a:rPr lang="ko-KR" altLang="en-US" dirty="0"/>
              <a:t> 강력한 동력이 됨 </a:t>
            </a: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089" y="2420888"/>
            <a:ext cx="3456385" cy="3168352"/>
          </a:xfrm>
        </p:spPr>
      </p:pic>
    </p:spTree>
    <p:extLst>
      <p:ext uri="{BB962C8B-B14F-4D97-AF65-F5344CB8AC3E}">
        <p14:creationId xmlns:p14="http://schemas.microsoft.com/office/powerpoint/2010/main" xmlns="" val="154755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2400" dirty="0"/>
              <a:t>트럼프 현상의 기원</a:t>
            </a:r>
            <a:r>
              <a:rPr lang="en-US" altLang="ko-KR" sz="2400" dirty="0"/>
              <a:t>: </a:t>
            </a:r>
            <a:r>
              <a:rPr lang="ko-KR" altLang="en-US" sz="2400" dirty="0"/>
              <a:t>공화당의 전략 선택으로서 의회 우선주의의 필연적 부작용</a:t>
            </a:r>
            <a:br>
              <a:rPr lang="ko-KR" altLang="en-US" sz="2400" dirty="0"/>
            </a:br>
            <a:r>
              <a:rPr lang="en-US" altLang="ko-KR" sz="2400" dirty="0" err="1"/>
              <a:t>Abrajano</a:t>
            </a:r>
            <a:r>
              <a:rPr lang="en-US" altLang="ko-KR" sz="2400" dirty="0"/>
              <a:t>, 『White Backlash』(2015) </a:t>
            </a:r>
            <a:endParaRPr lang="ko-KR" altLang="en-US" sz="2400" dirty="0"/>
          </a:p>
        </p:txBody>
      </p:sp>
      <p:pic>
        <p:nvPicPr>
          <p:cNvPr id="9" name="내용 개체 틀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20888"/>
            <a:ext cx="4032448" cy="2574046"/>
          </a:xfrm>
        </p:spPr>
      </p:pic>
      <p:sp>
        <p:nvSpPr>
          <p:cNvPr id="10" name="TextBox 9"/>
          <p:cNvSpPr txBox="1"/>
          <p:nvPr/>
        </p:nvSpPr>
        <p:spPr>
          <a:xfrm>
            <a:off x="4860032" y="2276872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공화당 측은 </a:t>
            </a:r>
            <a:r>
              <a:rPr lang="ko-KR" altLang="en-US" dirty="0" err="1"/>
              <a:t>깅그리치</a:t>
            </a:r>
            <a:r>
              <a:rPr lang="ko-KR" altLang="en-US" dirty="0"/>
              <a:t> 전 하원의장 등 공화당의 의회 장악에 대한 집착 속에서 보수 지역의 강경 보수주의 운동의 만개라는 전략적 선택이 만들어 놓은 결과임</a:t>
            </a:r>
            <a:r>
              <a:rPr lang="en-US" altLang="ko-KR" dirty="0"/>
              <a:t>. </a:t>
            </a:r>
            <a:r>
              <a:rPr lang="ko-KR" altLang="en-US" dirty="0"/>
              <a:t>이 강경 보수주의 통한 지역과 전국 의회 장악은 곧 백악관 장악에서 산토끼를 놓치는 불임 정권으로 귀결 </a:t>
            </a:r>
          </a:p>
        </p:txBody>
      </p:sp>
    </p:spTree>
    <p:extLst>
      <p:ext uri="{BB962C8B-B14F-4D97-AF65-F5344CB8AC3E}">
        <p14:creationId xmlns:p14="http://schemas.microsoft.com/office/powerpoint/2010/main" xmlns="" val="189584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l" fontAlgn="base"/>
            <a:r>
              <a:rPr lang="en-US" altLang="ko-KR" sz="2400" dirty="0"/>
              <a:t>Left </a:t>
            </a:r>
            <a:r>
              <a:rPr lang="ko-KR" altLang="en-US" sz="2400" dirty="0"/>
              <a:t>의 </a:t>
            </a:r>
            <a:r>
              <a:rPr lang="ko-KR" altLang="en-US" sz="2400" dirty="0" smtClean="0"/>
              <a:t>부활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사회주의자이면 </a:t>
            </a:r>
            <a:r>
              <a:rPr lang="ko-KR" altLang="en-US" sz="2400" dirty="0"/>
              <a:t>왜 </a:t>
            </a:r>
            <a:r>
              <a:rPr lang="ko-KR" altLang="en-US" sz="2400" dirty="0" err="1"/>
              <a:t>안되는가</a:t>
            </a:r>
            <a:r>
              <a:rPr lang="en-US" altLang="ko-KR" sz="2400" dirty="0"/>
              <a:t>?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r>
              <a:rPr lang="en-US" altLang="ko-KR" sz="1600" dirty="0"/>
              <a:t>- </a:t>
            </a:r>
            <a:r>
              <a:rPr lang="ko-KR" altLang="en-US" sz="1600" dirty="0" smtClean="0"/>
              <a:t>뉴욕 </a:t>
            </a:r>
            <a:r>
              <a:rPr lang="ko-KR" altLang="en-US" sz="1600" dirty="0" err="1"/>
              <a:t>시립대</a:t>
            </a:r>
            <a:r>
              <a:rPr lang="ko-KR" altLang="en-US" sz="1600" dirty="0"/>
              <a:t> 수업 중에서 어느 </a:t>
            </a:r>
            <a:r>
              <a:rPr lang="ko-KR" altLang="en-US" sz="1600" dirty="0" smtClean="0"/>
              <a:t>대학생</a:t>
            </a:r>
            <a:endParaRPr lang="ko-KR" altLang="en-US" sz="1600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12776"/>
            <a:ext cx="3816424" cy="2955621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4067944" y="1124744"/>
            <a:ext cx="4608512" cy="5328592"/>
          </a:xfrm>
        </p:spPr>
        <p:txBody>
          <a:bodyPr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400" dirty="0"/>
              <a:t>중산층과 하층의 자산 감소가 청년층의 등록금 부담과 결합하면 가계의 부채가 악화되고 청년층의 미래가 저당 잡히는 사회문제로 비화됨</a:t>
            </a:r>
            <a:r>
              <a:rPr lang="en-US" altLang="ko-KR" sz="1400" dirty="0"/>
              <a:t>. 2005</a:t>
            </a:r>
            <a:r>
              <a:rPr lang="ko-KR" altLang="en-US" sz="1400" dirty="0"/>
              <a:t>년에서 </a:t>
            </a:r>
            <a:r>
              <a:rPr lang="en-US" altLang="ko-KR" sz="1400" dirty="0"/>
              <a:t>2010</a:t>
            </a:r>
            <a:r>
              <a:rPr lang="ko-KR" altLang="en-US" sz="1400" dirty="0"/>
              <a:t>년 사이에 공립대학교 수업료가 평균 </a:t>
            </a:r>
            <a:r>
              <a:rPr lang="en-US" altLang="ko-KR" sz="1400" dirty="0"/>
              <a:t>6</a:t>
            </a:r>
            <a:r>
              <a:rPr lang="ko-KR" altLang="en-US" sz="1400" dirty="0"/>
              <a:t>분의 </a:t>
            </a:r>
            <a:r>
              <a:rPr lang="en-US" altLang="ko-KR" sz="1400" dirty="0"/>
              <a:t>1</a:t>
            </a:r>
            <a:r>
              <a:rPr lang="ko-KR" altLang="en-US" sz="1400" dirty="0"/>
              <a:t>배 증가함</a:t>
            </a:r>
            <a:r>
              <a:rPr lang="en-US" altLang="ko-KR" sz="1400" dirty="0"/>
              <a:t>. 2007~2008</a:t>
            </a:r>
            <a:r>
              <a:rPr lang="ko-KR" altLang="en-US" sz="1400" dirty="0"/>
              <a:t>년부터 </a:t>
            </a:r>
            <a:r>
              <a:rPr lang="en-US" altLang="ko-KR" sz="1400" dirty="0"/>
              <a:t>2012~2013</a:t>
            </a:r>
            <a:r>
              <a:rPr lang="ko-KR" altLang="en-US" sz="1400" dirty="0"/>
              <a:t>년 사이에 물가 상승률을 감안한 등록금 인상률이 </a:t>
            </a:r>
            <a:r>
              <a:rPr lang="en-US" altLang="ko-KR" sz="1400" dirty="0"/>
              <a:t>2</a:t>
            </a:r>
            <a:r>
              <a:rPr lang="ko-KR" altLang="en-US" sz="1400" dirty="0"/>
              <a:t>년제 공립은 </a:t>
            </a:r>
            <a:r>
              <a:rPr lang="en-US" altLang="ko-KR" sz="1400" dirty="0"/>
              <a:t>104%, 4</a:t>
            </a:r>
            <a:r>
              <a:rPr lang="ko-KR" altLang="en-US" sz="1400" dirty="0"/>
              <a:t>년제는 </a:t>
            </a:r>
            <a:r>
              <a:rPr lang="en-US" altLang="ko-KR" sz="1400" dirty="0"/>
              <a:t>74%</a:t>
            </a:r>
            <a:r>
              <a:rPr lang="ko-KR" altLang="en-US" sz="1400" dirty="0"/>
              <a:t>나 됨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fontAlgn="base">
              <a:lnSpc>
                <a:spcPct val="170000"/>
              </a:lnSpc>
            </a:pPr>
            <a:r>
              <a:rPr lang="ko-KR" altLang="en-US" sz="1400" dirty="0" smtClean="0"/>
              <a:t>오늘날 </a:t>
            </a:r>
            <a:r>
              <a:rPr lang="ko-KR" altLang="en-US" sz="1400" dirty="0"/>
              <a:t>미국 새천년 세대의 </a:t>
            </a:r>
            <a:r>
              <a:rPr lang="en-US" altLang="ko-KR" sz="1400" dirty="0"/>
              <a:t>30% </a:t>
            </a:r>
            <a:r>
              <a:rPr lang="ko-KR" altLang="en-US" sz="1400" dirty="0"/>
              <a:t>이상이 사회주의에 대한 긍정적 견해를 가지고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미국 유권자 전체는 갤럽 조사에 따르면 </a:t>
            </a:r>
            <a:r>
              <a:rPr lang="en-US" altLang="ko-KR" sz="1400" dirty="0"/>
              <a:t>10</a:t>
            </a:r>
            <a:r>
              <a:rPr lang="ko-KR" altLang="en-US" sz="1400" dirty="0"/>
              <a:t>명 중 </a:t>
            </a:r>
            <a:r>
              <a:rPr lang="en-US" altLang="ko-KR" sz="1400" dirty="0"/>
              <a:t>6</a:t>
            </a:r>
            <a:r>
              <a:rPr lang="ko-KR" altLang="en-US" sz="1400" dirty="0"/>
              <a:t>명이 노조에 대해 긍정적으로 간주하는 추세로 전환됨</a:t>
            </a:r>
            <a:r>
              <a:rPr lang="en-US" altLang="ko-KR" sz="1400" dirty="0"/>
              <a:t>. </a:t>
            </a:r>
            <a:r>
              <a:rPr lang="ko-KR" altLang="en-US" sz="1400" dirty="0"/>
              <a:t>더 이상 미국은 </a:t>
            </a:r>
            <a:r>
              <a:rPr lang="ko-KR" altLang="en-US" sz="1400" dirty="0" err="1"/>
              <a:t>레이건</a:t>
            </a:r>
            <a:r>
              <a:rPr lang="ko-KR" altLang="en-US" sz="1400" dirty="0"/>
              <a:t> 보수주의 시대 “노동 때리기” 담론이 지배했던 그 시대정신의 미국이 아님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lvl="0" fontAlgn="base">
              <a:lnSpc>
                <a:spcPct val="170000"/>
              </a:lnSpc>
            </a:pPr>
            <a:r>
              <a:rPr lang="ko-KR" altLang="en-US" sz="1400" dirty="0" err="1"/>
              <a:t>린다</a:t>
            </a:r>
            <a:r>
              <a:rPr lang="ko-KR" altLang="en-US" sz="1400" dirty="0"/>
              <a:t> </a:t>
            </a:r>
            <a:r>
              <a:rPr lang="ko-KR" altLang="en-US" sz="1400" dirty="0" err="1"/>
              <a:t>그래튼</a:t>
            </a:r>
            <a:r>
              <a:rPr lang="ko-KR" altLang="en-US" sz="1400" dirty="0"/>
              <a:t> 교수에 따르면 노년층도 </a:t>
            </a:r>
            <a:r>
              <a:rPr lang="en-US" altLang="ko-KR" sz="1400" dirty="0"/>
              <a:t>64</a:t>
            </a:r>
            <a:r>
              <a:rPr lang="ko-KR" altLang="en-US" sz="1400" dirty="0"/>
              <a:t>세 이상 </a:t>
            </a:r>
            <a:r>
              <a:rPr lang="en-US" altLang="ko-KR" sz="1400" dirty="0"/>
              <a:t>4</a:t>
            </a:r>
            <a:r>
              <a:rPr lang="ko-KR" altLang="en-US" sz="1400" dirty="0"/>
              <a:t>분의 </a:t>
            </a:r>
            <a:r>
              <a:rPr lang="en-US" altLang="ko-KR" sz="1400" dirty="0"/>
              <a:t>1</a:t>
            </a:r>
            <a:r>
              <a:rPr lang="ko-KR" altLang="en-US" sz="1400" dirty="0"/>
              <a:t>이 일하거나 구직 중 </a:t>
            </a:r>
          </a:p>
        </p:txBody>
      </p:sp>
    </p:spTree>
    <p:extLst>
      <p:ext uri="{BB962C8B-B14F-4D97-AF65-F5344CB8AC3E}">
        <p14:creationId xmlns:p14="http://schemas.microsoft.com/office/powerpoint/2010/main" xmlns="" val="51958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pPr algn="l" fontAlgn="base"/>
            <a:r>
              <a:rPr lang="ko-KR" altLang="en-US" sz="3200" dirty="0" err="1"/>
              <a:t>리버럴의</a:t>
            </a:r>
            <a:r>
              <a:rPr lang="ko-KR" altLang="en-US" sz="3200" dirty="0"/>
              <a:t> </a:t>
            </a:r>
            <a:r>
              <a:rPr lang="ko-KR" altLang="en-US" sz="3200" dirty="0" err="1" smtClean="0"/>
              <a:t>좌선회</a:t>
            </a:r>
            <a:r>
              <a:rPr lang="en-US" altLang="ko-KR" sz="3200" dirty="0" smtClean="0"/>
              <a:t>: Go </a:t>
            </a:r>
            <a:r>
              <a:rPr lang="en-US" altLang="ko-KR" sz="3200" dirty="0"/>
              <a:t>Try It! </a:t>
            </a:r>
            <a:r>
              <a:rPr lang="ko-KR" altLang="en-US" sz="3200" dirty="0"/>
              <a:t/>
            </a:r>
            <a:br>
              <a:rPr lang="ko-KR" altLang="en-US" sz="3200" dirty="0"/>
            </a:br>
            <a:r>
              <a:rPr lang="ko-KR" altLang="en-US" sz="1800" dirty="0"/>
              <a:t>현재 최저임금으로 한번 살아보라는 </a:t>
            </a:r>
            <a:r>
              <a:rPr lang="ko-KR" altLang="en-US" sz="1800" dirty="0" err="1"/>
              <a:t>오바마의</a:t>
            </a:r>
            <a:r>
              <a:rPr lang="ko-KR" altLang="en-US" sz="1800" dirty="0"/>
              <a:t> </a:t>
            </a:r>
            <a:r>
              <a:rPr lang="ko-KR" altLang="en-US" sz="1800" dirty="0" err="1"/>
              <a:t>트위터</a:t>
            </a:r>
            <a:r>
              <a:rPr lang="ko-KR" altLang="en-US" sz="1800" dirty="0"/>
              <a:t> 중에서 </a:t>
            </a:r>
            <a:br>
              <a:rPr lang="ko-KR" altLang="en-US" sz="1800" dirty="0"/>
            </a:br>
            <a:endParaRPr lang="ko-KR" altLang="en-US" sz="1800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lnSpc>
                <a:spcPct val="170000"/>
              </a:lnSpc>
              <a:buNone/>
            </a:pPr>
            <a:r>
              <a:rPr lang="ko-KR" altLang="en-US" dirty="0" err="1"/>
              <a:t>힐러리의</a:t>
            </a:r>
            <a:r>
              <a:rPr lang="ko-KR" altLang="en-US" dirty="0"/>
              <a:t> 예상치 못한 </a:t>
            </a:r>
            <a:r>
              <a:rPr lang="ko-KR" altLang="en-US" dirty="0" err="1"/>
              <a:t>샌더스</a:t>
            </a:r>
            <a:r>
              <a:rPr lang="ko-KR" altLang="en-US" dirty="0"/>
              <a:t> 공약 수용</a:t>
            </a:r>
            <a:r>
              <a:rPr lang="en-US" altLang="ko-KR" dirty="0"/>
              <a:t>: </a:t>
            </a:r>
            <a:r>
              <a:rPr lang="ko-KR" altLang="en-US" dirty="0"/>
              <a:t>최저임금 </a:t>
            </a:r>
            <a:r>
              <a:rPr lang="en-US" altLang="ko-KR" dirty="0"/>
              <a:t>15</a:t>
            </a:r>
            <a:r>
              <a:rPr lang="ko-KR" altLang="en-US" dirty="0"/>
              <a:t>달러 </a:t>
            </a:r>
            <a:r>
              <a:rPr lang="ko-KR" altLang="en-US" dirty="0" smtClean="0"/>
              <a:t>운동</a:t>
            </a:r>
            <a:endParaRPr lang="en-US" altLang="ko-KR" dirty="0" smtClean="0"/>
          </a:p>
          <a:p>
            <a:pPr marL="0" indent="0" fontAlgn="base">
              <a:lnSpc>
                <a:spcPct val="170000"/>
              </a:lnSpc>
              <a:buNone/>
            </a:pPr>
            <a:endParaRPr lang="ko-KR" altLang="en-US" dirty="0"/>
          </a:p>
          <a:p>
            <a:pPr marL="0" indent="0" fontAlgn="base">
              <a:lnSpc>
                <a:spcPct val="170000"/>
              </a:lnSpc>
              <a:buNone/>
            </a:pPr>
            <a:r>
              <a:rPr lang="en-US" altLang="ko-KR" dirty="0" smtClean="0"/>
              <a:t>- </a:t>
            </a:r>
            <a:r>
              <a:rPr lang="ko-KR" altLang="en-US" dirty="0"/>
              <a:t>지금 미국 전역에서 가장 중요한 경제정의 운동 중 하나는 최저임금 인상 운동임</a:t>
            </a:r>
            <a:r>
              <a:rPr lang="en-US" altLang="ko-KR" dirty="0"/>
              <a:t>. </a:t>
            </a:r>
            <a:r>
              <a:rPr lang="ko-KR" altLang="en-US" dirty="0"/>
              <a:t>이 최저임금 인상은 중산층과 하층의 실질임금이 하락하는 현실에서 최소한의 생존의 방어책임</a:t>
            </a:r>
            <a:r>
              <a:rPr lang="en-US" altLang="ko-KR" dirty="0"/>
              <a:t>. </a:t>
            </a:r>
            <a:r>
              <a:rPr lang="ko-KR" altLang="en-US" dirty="0"/>
              <a:t>워싱턴 주의 </a:t>
            </a:r>
            <a:r>
              <a:rPr lang="ko-KR" altLang="en-US" dirty="0" err="1"/>
              <a:t>시택</a:t>
            </a:r>
            <a:r>
              <a:rPr lang="en-US" altLang="ko-KR" dirty="0"/>
              <a:t>(SeaTac) </a:t>
            </a:r>
            <a:r>
              <a:rPr lang="ko-KR" altLang="en-US" dirty="0"/>
              <a:t>시는 놀랍게도 미국 전역에서 최초로 최저임금을 </a:t>
            </a:r>
            <a:r>
              <a:rPr lang="en-US" altLang="ko-KR" dirty="0"/>
              <a:t>2013</a:t>
            </a:r>
            <a:r>
              <a:rPr lang="ko-KR" altLang="en-US" dirty="0"/>
              <a:t>년 </a:t>
            </a:r>
            <a:r>
              <a:rPr lang="en-US" altLang="ko-KR" dirty="0"/>
              <a:t>15 </a:t>
            </a:r>
            <a:r>
              <a:rPr lang="ko-KR" altLang="en-US" dirty="0"/>
              <a:t>달러로 인상함</a:t>
            </a:r>
            <a:r>
              <a:rPr lang="en-US" altLang="ko-KR" dirty="0"/>
              <a:t>. </a:t>
            </a:r>
            <a:r>
              <a:rPr lang="ko-KR" altLang="en-US" dirty="0"/>
              <a:t>그 이후 시애틀은 물론이고 심지어 </a:t>
            </a:r>
            <a:r>
              <a:rPr lang="ko-KR" altLang="en-US" dirty="0" err="1"/>
              <a:t>친기업적</a:t>
            </a:r>
            <a:r>
              <a:rPr lang="ko-KR" altLang="en-US" dirty="0"/>
              <a:t> 성향인 캘리포니아 같은 주에서는 </a:t>
            </a:r>
            <a:r>
              <a:rPr lang="ko-KR" altLang="en-US" dirty="0" err="1"/>
              <a:t>폭스</a:t>
            </a:r>
            <a:r>
              <a:rPr lang="ko-KR" altLang="en-US" dirty="0"/>
              <a:t> 채널 등 보수 언론의 강력한 선전 선동에도 불구하고 부자 증세</a:t>
            </a:r>
            <a:r>
              <a:rPr lang="en-US" altLang="ko-KR" dirty="0"/>
              <a:t>, </a:t>
            </a:r>
            <a:r>
              <a:rPr lang="ko-KR" altLang="en-US" dirty="0"/>
              <a:t>최저임금 인상 법안을 통과시킴</a:t>
            </a:r>
            <a:r>
              <a:rPr lang="en-US" altLang="ko-KR" dirty="0"/>
              <a:t>. 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528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기본소득운동은 진보적 </a:t>
            </a:r>
            <a:r>
              <a:rPr lang="ko-KR" altLang="en-US" dirty="0" err="1"/>
              <a:t>아젠다인가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772816"/>
            <a:ext cx="2880321" cy="1440161"/>
          </a:xfrm>
        </p:spPr>
      </p:pic>
      <p:pic>
        <p:nvPicPr>
          <p:cNvPr id="7" name="내용 개체 틀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645024"/>
            <a:ext cx="2880320" cy="1920869"/>
          </a:xfrm>
        </p:spPr>
      </p:pic>
      <p:sp>
        <p:nvSpPr>
          <p:cNvPr id="8" name="TextBox 7"/>
          <p:cNvSpPr txBox="1"/>
          <p:nvPr/>
        </p:nvSpPr>
        <p:spPr>
          <a:xfrm>
            <a:off x="3779912" y="1546542"/>
            <a:ext cx="48245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이 최저임금 운동과 함께 모든 시민의 경제민주화 권리로서 기본소득 운동도 활발하게 전개되고 있음</a:t>
            </a:r>
            <a:r>
              <a:rPr lang="en-US" altLang="ko-KR" dirty="0"/>
              <a:t>. </a:t>
            </a:r>
            <a:r>
              <a:rPr lang="ko-KR" altLang="en-US" dirty="0" err="1"/>
              <a:t>뉴욕타임즈</a:t>
            </a:r>
            <a:r>
              <a:rPr lang="ko-KR" altLang="en-US" dirty="0"/>
              <a:t> </a:t>
            </a:r>
            <a:r>
              <a:rPr lang="en-US" altLang="ko-KR" dirty="0"/>
              <a:t>2016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 </a:t>
            </a:r>
            <a:r>
              <a:rPr lang="en-US" altLang="ko-KR" dirty="0"/>
              <a:t>10</a:t>
            </a:r>
            <a:r>
              <a:rPr lang="ko-KR" altLang="en-US" dirty="0"/>
              <a:t>일자는 </a:t>
            </a:r>
            <a:r>
              <a:rPr lang="en-US" altLang="ko-KR" dirty="0"/>
              <a:t>2013</a:t>
            </a:r>
            <a:r>
              <a:rPr lang="ko-KR" altLang="en-US" dirty="0"/>
              <a:t>년 옥스퍼드 대 연구를 인용하며 향후 겨우 </a:t>
            </a:r>
            <a:r>
              <a:rPr lang="en-US" altLang="ko-KR" dirty="0"/>
              <a:t>20</a:t>
            </a:r>
            <a:r>
              <a:rPr lang="ko-KR" altLang="en-US" dirty="0"/>
              <a:t>년 내에 미국의 일자리의 반을 컴퓨터가 대체할 전망이라고 비관적인 결론을 내리고 있음</a:t>
            </a:r>
            <a:r>
              <a:rPr lang="en-US" altLang="ko-KR" dirty="0"/>
              <a:t>. </a:t>
            </a:r>
            <a:r>
              <a:rPr lang="ko-KR" altLang="en-US" dirty="0"/>
              <a:t>이러한 전망이 설득력을 얻어가자 실리콘 </a:t>
            </a:r>
            <a:r>
              <a:rPr lang="ko-KR" altLang="en-US" dirty="0" err="1" smtClean="0"/>
              <a:t>밸리</a:t>
            </a:r>
            <a:r>
              <a:rPr lang="ko-KR" altLang="en-US" dirty="0" smtClean="0"/>
              <a:t> </a:t>
            </a:r>
            <a:r>
              <a:rPr lang="ko-KR" altLang="en-US" dirty="0"/>
              <a:t>등을 중심으로 기본 소득을 주창하는 이들이 늘어나고 있음</a:t>
            </a:r>
            <a:r>
              <a:rPr lang="en-US" altLang="ko-KR" dirty="0"/>
              <a:t>. </a:t>
            </a:r>
            <a:r>
              <a:rPr lang="ko-KR" altLang="en-US" dirty="0"/>
              <a:t>예를 들어 유명한 차량 공유 운동인 </a:t>
            </a:r>
            <a:r>
              <a:rPr lang="ko-KR" altLang="en-US" dirty="0" err="1"/>
              <a:t>집카</a:t>
            </a:r>
            <a:r>
              <a:rPr lang="en-US" altLang="ko-KR" dirty="0"/>
              <a:t>(Zipcar)</a:t>
            </a:r>
            <a:r>
              <a:rPr lang="ko-KR" altLang="en-US" dirty="0"/>
              <a:t>의 창업자인 로빈 </a:t>
            </a:r>
            <a:r>
              <a:rPr lang="ko-KR" altLang="en-US" dirty="0" err="1"/>
              <a:t>체이스</a:t>
            </a:r>
            <a:r>
              <a:rPr lang="ko-KR" altLang="en-US" dirty="0"/>
              <a:t> 등 많은 창업가나 투자자들이 기본 소득 운동을 주창하고 있음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7245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Progressive era(</a:t>
            </a:r>
            <a:r>
              <a:rPr lang="ko-KR" altLang="en-US" sz="2800" dirty="0"/>
              <a:t>혁신주의 시대</a:t>
            </a:r>
            <a:r>
              <a:rPr lang="en-US" altLang="ko-KR" sz="2800" dirty="0"/>
              <a:t>)</a:t>
            </a:r>
            <a:r>
              <a:rPr lang="ko-KR" altLang="en-US" sz="2800" dirty="0"/>
              <a:t>의 부활</a:t>
            </a:r>
            <a:r>
              <a:rPr lang="en-US" altLang="ko-KR" sz="2800" dirty="0"/>
              <a:t>?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ko-KR" altLang="en-US" sz="2800" dirty="0" smtClean="0"/>
              <a:t>혹은 </a:t>
            </a:r>
            <a:r>
              <a:rPr lang="ko-KR" altLang="en-US" sz="2800" dirty="0"/>
              <a:t>제 </a:t>
            </a:r>
            <a:r>
              <a:rPr lang="en-US" altLang="ko-KR" sz="2800" dirty="0"/>
              <a:t>2</a:t>
            </a:r>
            <a:r>
              <a:rPr lang="ko-KR" altLang="en-US" sz="2800" dirty="0"/>
              <a:t>의 </a:t>
            </a:r>
            <a:r>
              <a:rPr lang="en-US" altLang="ko-KR" sz="2800" dirty="0"/>
              <a:t>68 </a:t>
            </a:r>
            <a:r>
              <a:rPr lang="ko-KR" altLang="en-US" sz="2800" dirty="0"/>
              <a:t>혁명</a:t>
            </a:r>
            <a:r>
              <a:rPr lang="en-US" altLang="ko-KR" sz="2800" dirty="0" smtClean="0"/>
              <a:t>?</a:t>
            </a:r>
            <a:endParaRPr lang="ko-KR" altLang="en-US" sz="28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6173918"/>
              </p:ext>
            </p:extLst>
          </p:nvPr>
        </p:nvGraphicFramePr>
        <p:xfrm>
          <a:off x="457200" y="1412776"/>
          <a:ext cx="82296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882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err="1"/>
              <a:t>오바마</a:t>
            </a:r>
            <a:r>
              <a:rPr lang="ko-KR" altLang="en-US" sz="3200" dirty="0"/>
              <a:t> 정부는 한 것이 없다</a:t>
            </a:r>
            <a:r>
              <a:rPr lang="en-US" altLang="ko-KR" sz="3200" dirty="0"/>
              <a:t>? 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9"/>
            <a:ext cx="8291264" cy="2088231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2000" dirty="0"/>
              <a:t>소위 대마불사 조치의 긍정적 효과</a:t>
            </a:r>
            <a:r>
              <a:rPr lang="en-US" altLang="ko-KR" sz="2000" dirty="0"/>
              <a:t>: 5500</a:t>
            </a:r>
            <a:r>
              <a:rPr lang="ko-KR" altLang="en-US" sz="2000" dirty="0"/>
              <a:t>억 원 구제금융을 </a:t>
            </a:r>
            <a:r>
              <a:rPr lang="ko-KR" altLang="en-US" sz="2000" dirty="0" err="1"/>
              <a:t>오바마</a:t>
            </a:r>
            <a:r>
              <a:rPr lang="ko-KR" altLang="en-US" sz="2000" dirty="0"/>
              <a:t> 정부가 긴급 투입하지 않았다면 오늘날 </a:t>
            </a:r>
            <a:r>
              <a:rPr lang="ko-KR" altLang="en-US" sz="2000" dirty="0" err="1"/>
              <a:t>테슬라는</a:t>
            </a:r>
            <a:r>
              <a:rPr lang="ko-KR" altLang="en-US" sz="2000" dirty="0"/>
              <a:t> 없음</a:t>
            </a:r>
            <a:r>
              <a:rPr lang="en-US" altLang="ko-KR" sz="2000" dirty="0"/>
              <a:t>. </a:t>
            </a:r>
            <a:r>
              <a:rPr lang="ko-KR" altLang="en-US" sz="2000" dirty="0"/>
              <a:t>결국 </a:t>
            </a:r>
            <a:r>
              <a:rPr lang="ko-KR" altLang="en-US" sz="2000" dirty="0" err="1"/>
              <a:t>머스크는</a:t>
            </a:r>
            <a:r>
              <a:rPr lang="ko-KR" altLang="en-US" sz="2000" dirty="0"/>
              <a:t> </a:t>
            </a:r>
            <a:r>
              <a:rPr lang="en-US" altLang="ko-KR" sz="2000" dirty="0"/>
              <a:t>4</a:t>
            </a:r>
            <a:r>
              <a:rPr lang="ko-KR" altLang="en-US" sz="2000" dirty="0"/>
              <a:t>년 만에 구제금융을 다 갚고 오늘날 세계 전기자동차 시장을 선도하며 미국 경제 부활의 선두에 서 있음</a:t>
            </a:r>
            <a:r>
              <a:rPr lang="en-US" altLang="ko-KR" sz="2000" dirty="0"/>
              <a:t>. </a:t>
            </a:r>
            <a:endParaRPr lang="en-US" altLang="ko-KR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11560" y="3573016"/>
            <a:ext cx="6984776" cy="14178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/>
              <a:t>집권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기 뇌 지도 </a:t>
            </a:r>
            <a:r>
              <a:rPr lang="en-US" altLang="ko-KR" sz="2000" dirty="0" smtClean="0"/>
              <a:t>R&amp;D </a:t>
            </a:r>
            <a:r>
              <a:rPr lang="ko-KR" altLang="en-US" sz="2000" dirty="0" smtClean="0"/>
              <a:t>의 야심</a:t>
            </a:r>
          </a:p>
          <a:p>
            <a:pPr marL="285750" lvl="0" indent="-285750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err="1" smtClean="0"/>
              <a:t>빅</a:t>
            </a:r>
            <a:r>
              <a:rPr lang="ko-KR" altLang="en-US" sz="2000" dirty="0" smtClean="0"/>
              <a:t> 데이터와 에너지 혁명</a:t>
            </a:r>
          </a:p>
          <a:p>
            <a:pPr marL="285750" lvl="0" indent="-285750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/>
              <a:t>지역 혁신 클러스터 운동 </a:t>
            </a:r>
          </a:p>
        </p:txBody>
      </p:sp>
    </p:spTree>
    <p:extLst>
      <p:ext uri="{BB962C8B-B14F-4D97-AF65-F5344CB8AC3E}">
        <p14:creationId xmlns:p14="http://schemas.microsoft.com/office/powerpoint/2010/main" xmlns="" val="60359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o-KR" altLang="en-US" sz="3200" dirty="0"/>
              <a:t>새로운 문명 주도의 전위로서 미국의 </a:t>
            </a:r>
            <a:r>
              <a:rPr lang="ko-KR" altLang="en-US" sz="3200" dirty="0" smtClean="0"/>
              <a:t>도시들</a:t>
            </a:r>
            <a:endParaRPr lang="ko-KR" altLang="en-US" sz="32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0527556"/>
              </p:ext>
            </p:extLst>
          </p:nvPr>
        </p:nvGraphicFramePr>
        <p:xfrm>
          <a:off x="457200" y="980728"/>
          <a:ext cx="83632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2467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4707322"/>
            <a:ext cx="7128792" cy="194204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err="1"/>
              <a:t>레이건</a:t>
            </a:r>
            <a:r>
              <a:rPr lang="ko-KR" altLang="en-US" sz="3200" dirty="0"/>
              <a:t> 시대 가족의 가치 담론의 극적 전환</a:t>
            </a:r>
            <a:r>
              <a:rPr lang="en-US" altLang="ko-KR" sz="3200" dirty="0"/>
              <a:t>: </a:t>
            </a:r>
            <a:r>
              <a:rPr lang="ko-KR" altLang="en-US" sz="3200" dirty="0"/>
              <a:t>우정과 공존의 다양성 </a:t>
            </a:r>
            <a:r>
              <a:rPr lang="ko-KR" altLang="en-US" sz="3200" dirty="0" smtClean="0"/>
              <a:t>공동체</a:t>
            </a:r>
            <a:endParaRPr lang="ko-KR" altLang="en-US" sz="32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47248" cy="348498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/>
              <a:t>이 미래 경향성의 중심에는 새로운 가족 관계가 놓여있음</a:t>
            </a:r>
            <a:r>
              <a:rPr lang="en-US" altLang="ko-KR" dirty="0"/>
              <a:t>. 2015</a:t>
            </a:r>
            <a:r>
              <a:rPr lang="ko-KR" altLang="en-US" dirty="0"/>
              <a:t>년 갤럽 유권자 조사에 따르면 </a:t>
            </a:r>
            <a:r>
              <a:rPr lang="en-US" altLang="ko-KR" dirty="0"/>
              <a:t>60~70%</a:t>
            </a:r>
            <a:r>
              <a:rPr lang="ko-KR" altLang="en-US" dirty="0"/>
              <a:t>의 시민들이 게이와 레즈비언</a:t>
            </a:r>
            <a:r>
              <a:rPr lang="en-US" altLang="ko-KR" dirty="0"/>
              <a:t>, </a:t>
            </a:r>
            <a:r>
              <a:rPr lang="ko-KR" altLang="en-US" dirty="0"/>
              <a:t>혼외 출산</a:t>
            </a:r>
            <a:r>
              <a:rPr lang="en-US" altLang="ko-KR" dirty="0"/>
              <a:t>, </a:t>
            </a:r>
            <a:r>
              <a:rPr lang="ko-KR" altLang="en-US" dirty="0"/>
              <a:t>결혼 전 성관계 등에 대해 도덕적으로 수용 가능하다는 태도를 취하는 것으로 나타남</a:t>
            </a:r>
            <a:r>
              <a:rPr lang="en-US" altLang="ko-KR" dirty="0"/>
              <a:t>. </a:t>
            </a:r>
            <a:r>
              <a:rPr lang="ko-KR" altLang="en-US" dirty="0" smtClean="0"/>
              <a:t>심지어 </a:t>
            </a:r>
            <a:r>
              <a:rPr lang="ko-KR" altLang="en-US" dirty="0"/>
              <a:t>보수적인 존 </a:t>
            </a:r>
            <a:r>
              <a:rPr lang="ko-KR" altLang="en-US" dirty="0" err="1"/>
              <a:t>로버츠</a:t>
            </a:r>
            <a:r>
              <a:rPr lang="ko-KR" altLang="en-US" dirty="0"/>
              <a:t> 대법원장이 주도하는 대법원마저 대법원장의 반대에도 불구하고 동성결혼에 합헌 판결을 내릴 정도로 이미 미국 지형이 바뀌었음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481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o-KR" altLang="en-US" sz="3200" dirty="0" err="1"/>
              <a:t>싱글</a:t>
            </a:r>
            <a:r>
              <a:rPr lang="ko-KR" altLang="en-US" sz="3200" dirty="0"/>
              <a:t> 여성이 </a:t>
            </a:r>
            <a:r>
              <a:rPr lang="ko-KR" altLang="en-US" sz="3200" dirty="0" smtClean="0"/>
              <a:t>대세</a:t>
            </a:r>
            <a:endParaRPr lang="ko-KR" altLang="en-US" sz="3200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256584"/>
          </a:xfrm>
        </p:spPr>
        <p:txBody>
          <a:bodyPr>
            <a:normAutofit fontScale="550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en-US" altLang="ko-KR" dirty="0"/>
              <a:t>2016</a:t>
            </a:r>
            <a:r>
              <a:rPr lang="ko-KR" altLang="en-US" dirty="0"/>
              <a:t>년 </a:t>
            </a:r>
            <a:r>
              <a:rPr lang="ko-KR" altLang="en-US" dirty="0" err="1"/>
              <a:t>레베카</a:t>
            </a:r>
            <a:r>
              <a:rPr lang="ko-KR" altLang="en-US" dirty="0"/>
              <a:t> </a:t>
            </a:r>
            <a:r>
              <a:rPr lang="ko-KR" altLang="en-US" dirty="0" err="1"/>
              <a:t>트레이스터</a:t>
            </a:r>
            <a:r>
              <a:rPr lang="en-US" altLang="ko-KR" dirty="0"/>
              <a:t>(Rebecca </a:t>
            </a:r>
            <a:r>
              <a:rPr lang="en-US" altLang="ko-KR" dirty="0" err="1"/>
              <a:t>Traister</a:t>
            </a:r>
            <a:r>
              <a:rPr lang="en-US" altLang="ko-KR" dirty="0"/>
              <a:t>)</a:t>
            </a:r>
            <a:r>
              <a:rPr lang="ko-KR" altLang="en-US" dirty="0"/>
              <a:t>는 </a:t>
            </a:r>
            <a:r>
              <a:rPr lang="ko-KR" altLang="en-US" dirty="0" err="1"/>
              <a:t>싱글</a:t>
            </a:r>
            <a:r>
              <a:rPr lang="ko-KR" altLang="en-US" dirty="0"/>
              <a:t> 여성이 결혼 여성의 비율을 앞지른 추세는 더 이상 이들이 비주류가 아니라 향후 미국 경제</a:t>
            </a:r>
            <a:r>
              <a:rPr lang="en-US" altLang="ko-KR" dirty="0"/>
              <a:t>, </a:t>
            </a:r>
            <a:r>
              <a:rPr lang="ko-KR" altLang="en-US" dirty="0"/>
              <a:t>정치 지형의 주역임을 시사한다고 강조함</a:t>
            </a:r>
            <a:r>
              <a:rPr lang="en-US" altLang="ko-KR" dirty="0"/>
              <a:t>. </a:t>
            </a:r>
            <a:r>
              <a:rPr lang="ko-KR" altLang="en-US" dirty="0"/>
              <a:t>이제 이 </a:t>
            </a:r>
            <a:r>
              <a:rPr lang="ko-KR" altLang="en-US" dirty="0" err="1"/>
              <a:t>싱글</a:t>
            </a:r>
            <a:r>
              <a:rPr lang="ko-KR" altLang="en-US" dirty="0"/>
              <a:t> 여성 등이 주도하는 미국 내 인구 구성의 변화로 인해 유급 휴가나 기본소득을 제도화하자는 아래로부터의 압박이 진행되고 있음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>
              <a:lnSpc>
                <a:spcPct val="170000"/>
              </a:lnSpc>
            </a:pPr>
            <a:r>
              <a:rPr lang="ko-KR" altLang="en-US" dirty="0" smtClean="0"/>
              <a:t>진보의 </a:t>
            </a:r>
            <a:r>
              <a:rPr lang="ko-KR" altLang="en-US" dirty="0"/>
              <a:t>아성인 샌프란시스코는 이미 </a:t>
            </a:r>
            <a:r>
              <a:rPr lang="en-US" altLang="ko-KR" dirty="0"/>
              <a:t>2006</a:t>
            </a:r>
            <a:r>
              <a:rPr lang="ko-KR" altLang="en-US" dirty="0"/>
              <a:t>년부터 유급 병가를 시행해 왔는데 오늘날 이는 </a:t>
            </a:r>
            <a:r>
              <a:rPr lang="en-US" altLang="ko-KR" dirty="0"/>
              <a:t>23</a:t>
            </a:r>
            <a:r>
              <a:rPr lang="ko-KR" altLang="en-US" dirty="0"/>
              <a:t>개 시 및 주에서 법률로 작동하고 </a:t>
            </a:r>
            <a:r>
              <a:rPr lang="en-US" altLang="ko-KR" dirty="0"/>
              <a:t>2015</a:t>
            </a:r>
            <a:r>
              <a:rPr lang="ko-KR" altLang="en-US" dirty="0"/>
              <a:t>년에는 </a:t>
            </a:r>
            <a:r>
              <a:rPr lang="ko-KR" altLang="en-US" dirty="0" err="1"/>
              <a:t>오바마</a:t>
            </a:r>
            <a:r>
              <a:rPr lang="ko-KR" altLang="en-US" dirty="0"/>
              <a:t> 대통령이 연방정부와 계약을 맺는 업체들에게 의무화함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>
              <a:lnSpc>
                <a:spcPct val="170000"/>
              </a:lnSpc>
            </a:pPr>
            <a:r>
              <a:rPr lang="ko-KR" altLang="en-US" dirty="0" smtClean="0"/>
              <a:t>이런 </a:t>
            </a:r>
            <a:r>
              <a:rPr lang="ko-KR" altLang="en-US" dirty="0"/>
              <a:t>견지에서 보면 왜 베이비 붐 세대의 </a:t>
            </a:r>
            <a:r>
              <a:rPr lang="ko-KR" altLang="en-US" dirty="0" err="1"/>
              <a:t>힐러리</a:t>
            </a:r>
            <a:r>
              <a:rPr lang="ko-KR" altLang="en-US" dirty="0"/>
              <a:t> 의원이 </a:t>
            </a:r>
            <a:r>
              <a:rPr lang="en-US" altLang="ko-KR" dirty="0"/>
              <a:t>21</a:t>
            </a:r>
            <a:r>
              <a:rPr lang="ko-KR" altLang="en-US" dirty="0"/>
              <a:t>세기 보다 진보적인 삶의 조건에 대한 대담한 </a:t>
            </a:r>
            <a:r>
              <a:rPr lang="ko-KR" altLang="en-US" dirty="0" err="1"/>
              <a:t>아젠다를</a:t>
            </a:r>
            <a:r>
              <a:rPr lang="ko-KR" altLang="en-US" dirty="0"/>
              <a:t> 내건 </a:t>
            </a:r>
            <a:r>
              <a:rPr lang="ko-KR" altLang="en-US" dirty="0" err="1"/>
              <a:t>샌더스에게</a:t>
            </a:r>
            <a:r>
              <a:rPr lang="ko-KR" altLang="en-US" dirty="0"/>
              <a:t> 고전을 치렀는지 쉽게 이해가 됨</a:t>
            </a:r>
            <a:r>
              <a:rPr lang="en-US" altLang="ko-KR" dirty="0"/>
              <a:t>. </a:t>
            </a:r>
            <a:r>
              <a:rPr lang="ko-KR" altLang="en-US" dirty="0" err="1"/>
              <a:t>힐러리</a:t>
            </a:r>
            <a:r>
              <a:rPr lang="ko-KR" altLang="en-US" dirty="0"/>
              <a:t> 의원은 오늘날 젊은 </a:t>
            </a:r>
            <a:r>
              <a:rPr lang="ko-KR" altLang="en-US" dirty="0" err="1"/>
              <a:t>싱글</a:t>
            </a:r>
            <a:r>
              <a:rPr lang="ko-KR" altLang="en-US" dirty="0"/>
              <a:t> 여성</a:t>
            </a:r>
            <a:r>
              <a:rPr lang="en-US" altLang="ko-KR" dirty="0"/>
              <a:t>, </a:t>
            </a:r>
            <a:r>
              <a:rPr lang="ko-KR" altLang="en-US" dirty="0"/>
              <a:t>새천년 세대 등의 삶의 조건에 대한 감각이 </a:t>
            </a:r>
            <a:r>
              <a:rPr lang="ko-KR" altLang="en-US" dirty="0" smtClean="0"/>
              <a:t>떨어짐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4078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9696" y="3284984"/>
            <a:ext cx="5981040" cy="33266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종교의 퇴조와 영성의 증가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001419"/>
          </a:xfrm>
        </p:spPr>
        <p:txBody>
          <a:bodyPr>
            <a:normAutofit fontScale="475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dirty="0"/>
              <a:t>가족 관계의 큰 변화와 더불어 보수주의 미국의 국가 기둥을 흔드는 또 하나의 주제는 종교의 퇴조임</a:t>
            </a:r>
            <a:r>
              <a:rPr lang="en-US" altLang="ko-KR" dirty="0"/>
              <a:t>. </a:t>
            </a:r>
            <a:r>
              <a:rPr lang="ko-KR" altLang="en-US" dirty="0"/>
              <a:t>과거 </a:t>
            </a:r>
            <a:r>
              <a:rPr lang="ko-KR" altLang="en-US" dirty="0" err="1"/>
              <a:t>제레미</a:t>
            </a:r>
            <a:r>
              <a:rPr lang="ko-KR" altLang="en-US" dirty="0"/>
              <a:t> </a:t>
            </a:r>
            <a:r>
              <a:rPr lang="ko-KR" altLang="en-US" dirty="0" err="1"/>
              <a:t>리프킨이</a:t>
            </a:r>
            <a:r>
              <a:rPr lang="ko-KR" altLang="en-US" dirty="0"/>
              <a:t> 미국문명의 퇴조를 단언한 가장 큰 이유는 종교적 근본주의임</a:t>
            </a:r>
            <a:r>
              <a:rPr lang="en-US" altLang="ko-KR" dirty="0"/>
              <a:t>. </a:t>
            </a:r>
            <a:r>
              <a:rPr lang="ko-KR" altLang="en-US" dirty="0"/>
              <a:t>그는 </a:t>
            </a:r>
            <a:r>
              <a:rPr lang="en-US" altLang="ko-KR" dirty="0"/>
              <a:t>『</a:t>
            </a:r>
            <a:r>
              <a:rPr lang="ko-KR" altLang="en-US" dirty="0" err="1"/>
              <a:t>유러피안</a:t>
            </a:r>
            <a:r>
              <a:rPr lang="ko-KR" altLang="en-US" dirty="0"/>
              <a:t> 드림</a:t>
            </a:r>
            <a:r>
              <a:rPr lang="en-US" altLang="ko-KR" dirty="0"/>
              <a:t>』</a:t>
            </a:r>
            <a:r>
              <a:rPr lang="ko-KR" altLang="en-US" dirty="0"/>
              <a:t>에서 갈수록 세속화되는 유럽에 비해 미국은 세속적이지 않고 절대적 진리의 나라이기 때문에 결코 역동적인 미래를 주도할 수 없다고 단언함</a:t>
            </a:r>
            <a:r>
              <a:rPr lang="en-US" altLang="ko-KR" dirty="0"/>
              <a:t>. </a:t>
            </a:r>
            <a:r>
              <a:rPr lang="ko-KR" altLang="en-US" dirty="0"/>
              <a:t>그런데 미국조차도 세속주의자가 주류 기독교인 수를 능가하는 추세라는 점을 기억할 필요가 있음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marL="0" indent="0" fontAlgn="base">
              <a:lnSpc>
                <a:spcPct val="170000"/>
              </a:lnSpc>
              <a:buNone/>
            </a:pPr>
            <a:endParaRPr lang="ko-KR" altLang="en-US" dirty="0"/>
          </a:p>
          <a:p>
            <a:pPr fontAlgn="base">
              <a:lnSpc>
                <a:spcPct val="170000"/>
              </a:lnSpc>
            </a:pPr>
            <a:r>
              <a:rPr lang="ko-KR" altLang="en-US" dirty="0" smtClean="0"/>
              <a:t>물론 </a:t>
            </a:r>
            <a:r>
              <a:rPr lang="ko-KR" altLang="en-US" dirty="0"/>
              <a:t>이러한 세속화의 추세가 곧 영성 전반에 대한 관심이 줄었다는 것을 의미하는 것은 아님</a:t>
            </a:r>
            <a:r>
              <a:rPr lang="en-US" altLang="ko-KR" dirty="0"/>
              <a:t>. </a:t>
            </a:r>
            <a:r>
              <a:rPr lang="ko-KR" altLang="en-US" dirty="0"/>
              <a:t>오히려 한편으로는 세속화</a:t>
            </a:r>
            <a:r>
              <a:rPr lang="en-US" altLang="ko-KR" dirty="0"/>
              <a:t>, </a:t>
            </a:r>
            <a:r>
              <a:rPr lang="ko-KR" altLang="en-US" dirty="0"/>
              <a:t>과학화가 진행되면서도 종교적 교리를 넘어 인간 존재의 근원</a:t>
            </a:r>
            <a:r>
              <a:rPr lang="en-US" altLang="ko-KR" dirty="0"/>
              <a:t>, </a:t>
            </a:r>
            <a:r>
              <a:rPr lang="ko-KR" altLang="en-US" dirty="0"/>
              <a:t>영성에 대한 관심이 부활하고 있음</a:t>
            </a:r>
            <a:r>
              <a:rPr lang="en-US" altLang="ko-KR" dirty="0"/>
              <a:t>. </a:t>
            </a:r>
            <a:r>
              <a:rPr lang="ko-KR" altLang="en-US" dirty="0" smtClean="0"/>
              <a:t>교황의 </a:t>
            </a:r>
            <a:r>
              <a:rPr lang="ko-KR" altLang="en-US" dirty="0"/>
              <a:t>메시지가 미국 사회를 흔든 현상은 이 영성의 부활과 맥이 닿아 있음</a:t>
            </a:r>
            <a:r>
              <a:rPr lang="en-US" altLang="ko-KR" dirty="0"/>
              <a:t>. </a:t>
            </a:r>
            <a:r>
              <a:rPr lang="ko-KR" altLang="en-US" dirty="0"/>
              <a:t>그가 </a:t>
            </a:r>
            <a:r>
              <a:rPr lang="en-US" altLang="ko-KR" dirty="0"/>
              <a:t>2016</a:t>
            </a:r>
            <a:r>
              <a:rPr lang="ko-KR" altLang="en-US" dirty="0"/>
              <a:t>년 발표한 생태회칙은 기존 인간 중심적 구원 교리와 달리 우주 속에서 신성한 인간의 위치 및 우주적 친교</a:t>
            </a:r>
            <a:r>
              <a:rPr lang="en-US" altLang="ko-KR" dirty="0"/>
              <a:t>, </a:t>
            </a:r>
            <a:r>
              <a:rPr lang="ko-KR" altLang="en-US" dirty="0"/>
              <a:t>그리고 근대 자본주의</a:t>
            </a:r>
            <a:r>
              <a:rPr lang="en-US" altLang="ko-KR" dirty="0"/>
              <a:t>, </a:t>
            </a:r>
            <a:r>
              <a:rPr lang="ko-KR" altLang="en-US" dirty="0"/>
              <a:t>기술주의를 넘어선 생태적 시야라는 놀라운 사유를 선보임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361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0510" y="3057524"/>
            <a:ext cx="4667954" cy="352810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o-KR" altLang="en-US" sz="3200" dirty="0" err="1"/>
              <a:t>패스트</a:t>
            </a:r>
            <a:r>
              <a:rPr lang="ko-KR" altLang="en-US" sz="3200" dirty="0"/>
              <a:t> </a:t>
            </a:r>
            <a:r>
              <a:rPr lang="ko-KR" altLang="en-US" sz="3200" dirty="0" err="1"/>
              <a:t>푸드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네이션의</a:t>
            </a:r>
            <a:r>
              <a:rPr lang="ko-KR" altLang="en-US" sz="3200" dirty="0"/>
              <a:t> </a:t>
            </a:r>
            <a:r>
              <a:rPr lang="ko-KR" altLang="en-US" sz="3200" dirty="0" smtClean="0"/>
              <a:t>퇴조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/>
              <a:t>오늘날 새로운 문명의 흐름으로 또한 주목할 점이 건강과 안전에 대한 갈망의 증대임</a:t>
            </a:r>
            <a:r>
              <a:rPr lang="en-US" altLang="ko-KR" sz="1800" dirty="0"/>
              <a:t>. </a:t>
            </a:r>
            <a:r>
              <a:rPr lang="ko-KR" altLang="en-US" sz="1800" dirty="0"/>
              <a:t>미국은 지금까지 </a:t>
            </a:r>
            <a:r>
              <a:rPr lang="ko-KR" altLang="en-US" sz="1800" dirty="0" err="1"/>
              <a:t>빅맥으로</a:t>
            </a:r>
            <a:r>
              <a:rPr lang="ko-KR" altLang="en-US" sz="1800" dirty="0"/>
              <a:t> 상징되는 ‘</a:t>
            </a:r>
            <a:r>
              <a:rPr lang="ko-KR" altLang="en-US" sz="1800" dirty="0" err="1"/>
              <a:t>패스트</a:t>
            </a:r>
            <a:r>
              <a:rPr lang="ko-KR" altLang="en-US" sz="1800" dirty="0"/>
              <a:t> </a:t>
            </a:r>
            <a:r>
              <a:rPr lang="ko-KR" altLang="en-US" sz="1800" dirty="0" err="1"/>
              <a:t>푸드</a:t>
            </a:r>
            <a:r>
              <a:rPr lang="ko-KR" altLang="en-US" sz="1800" dirty="0"/>
              <a:t> 국가’로 악명 높음</a:t>
            </a:r>
            <a:r>
              <a:rPr lang="en-US" altLang="ko-KR" sz="1800" dirty="0"/>
              <a:t>. </a:t>
            </a:r>
            <a:r>
              <a:rPr lang="ko-KR" altLang="en-US" sz="1800" dirty="0"/>
              <a:t>하지만 </a:t>
            </a:r>
            <a:r>
              <a:rPr lang="ko-KR" altLang="en-US" sz="1800" dirty="0" err="1"/>
              <a:t>아이오아</a:t>
            </a:r>
            <a:r>
              <a:rPr lang="ko-KR" altLang="en-US" sz="1800" dirty="0"/>
              <a:t> 디 모인 레지스터 지의 </a:t>
            </a:r>
            <a:r>
              <a:rPr lang="en-US" altLang="ko-KR" sz="1800" dirty="0"/>
              <a:t>2016</a:t>
            </a:r>
            <a:r>
              <a:rPr lang="ko-KR" altLang="en-US" sz="1800" dirty="0"/>
              <a:t>년 </a:t>
            </a:r>
            <a:r>
              <a:rPr lang="en-US" altLang="ko-KR" sz="1800" dirty="0"/>
              <a:t>1</a:t>
            </a:r>
            <a:r>
              <a:rPr lang="ko-KR" altLang="en-US" sz="1800" dirty="0"/>
              <a:t>월 </a:t>
            </a:r>
            <a:r>
              <a:rPr lang="en-US" altLang="ko-KR" sz="1800" dirty="0"/>
              <a:t>30</a:t>
            </a:r>
            <a:r>
              <a:rPr lang="ko-KR" altLang="en-US" sz="1800" dirty="0"/>
              <a:t>일자 보도에 따르면 한 컨설팅 업체의 전국 조사에서 이에 대한 강력한 변화를 갈망하는 시민들의 문제의식이 잘 드러나 있음</a:t>
            </a:r>
            <a:r>
              <a:rPr lang="en-US" altLang="ko-KR" sz="1800" dirty="0"/>
              <a:t>. </a:t>
            </a:r>
            <a:r>
              <a:rPr lang="ko-KR" altLang="en-US" sz="1800" dirty="0"/>
              <a:t>이에 따르면 </a:t>
            </a:r>
            <a:r>
              <a:rPr lang="en-US" altLang="ko-KR" sz="1800" dirty="0"/>
              <a:t>45%</a:t>
            </a:r>
            <a:r>
              <a:rPr lang="ko-KR" altLang="en-US" sz="1800" dirty="0"/>
              <a:t>의 응답자가 그들의 가장 최우선 관심이 건강한 음식을 더 누릴 수 있도록 음식 시스템을 전환시키는 것으로 밝히고 있음</a:t>
            </a:r>
            <a:r>
              <a:rPr lang="en-US" altLang="ko-KR" sz="1800" dirty="0"/>
              <a:t>. </a:t>
            </a:r>
            <a:r>
              <a:rPr lang="ko-KR" altLang="en-US" sz="1800" dirty="0"/>
              <a:t>그리고 </a:t>
            </a:r>
            <a:r>
              <a:rPr lang="en-US" altLang="ko-KR" sz="1800" dirty="0"/>
              <a:t>75%</a:t>
            </a:r>
            <a:r>
              <a:rPr lang="ko-KR" altLang="en-US" sz="1800" dirty="0"/>
              <a:t>의 압도적 응답자들은 환경을 보호하는 </a:t>
            </a:r>
            <a:r>
              <a:rPr lang="ko-KR" altLang="en-US" sz="1800" dirty="0" err="1"/>
              <a:t>지속가능한</a:t>
            </a:r>
            <a:r>
              <a:rPr lang="ko-KR" altLang="en-US" sz="1800" dirty="0"/>
              <a:t> 농법을 촉진시킬 정부의 인센티브 정책을 선호하고 있음</a:t>
            </a:r>
            <a:r>
              <a:rPr lang="en-US" altLang="ko-KR" sz="1800" dirty="0"/>
              <a:t>. </a:t>
            </a:r>
            <a:r>
              <a:rPr lang="ko-KR" altLang="en-US" sz="1800" dirty="0"/>
              <a:t>더 나아가 </a:t>
            </a:r>
            <a:r>
              <a:rPr lang="ko-KR" altLang="en-US" sz="1800" dirty="0" err="1"/>
              <a:t>나눔문화</a:t>
            </a:r>
            <a:r>
              <a:rPr lang="en-US" altLang="ko-KR" sz="1800" dirty="0"/>
              <a:t>(</a:t>
            </a:r>
            <a:r>
              <a:rPr lang="ko-KR" altLang="en-US" sz="1800" dirty="0"/>
              <a:t>내 밥상의 </a:t>
            </a:r>
            <a:r>
              <a:rPr lang="en-US" altLang="ko-KR" sz="1800" dirty="0"/>
              <a:t>GMO)</a:t>
            </a:r>
            <a:r>
              <a:rPr lang="ko-KR" altLang="en-US" sz="1800" dirty="0"/>
              <a:t>에 따르면 </a:t>
            </a:r>
            <a:r>
              <a:rPr lang="en-US" altLang="ko-KR" sz="1800" dirty="0"/>
              <a:t>GMO </a:t>
            </a:r>
            <a:r>
              <a:rPr lang="ko-KR" altLang="en-US" sz="1800" dirty="0"/>
              <a:t>종주국이자 </a:t>
            </a:r>
            <a:r>
              <a:rPr lang="ko-KR" altLang="en-US" sz="1800" dirty="0" err="1"/>
              <a:t>몬산토의</a:t>
            </a:r>
            <a:r>
              <a:rPr lang="ko-KR" altLang="en-US" sz="1800" dirty="0"/>
              <a:t> 근거지인 미국의 </a:t>
            </a:r>
            <a:r>
              <a:rPr lang="en-US" altLang="ko-KR" sz="1800" dirty="0"/>
              <a:t>20</a:t>
            </a:r>
            <a:r>
              <a:rPr lang="ko-KR" altLang="en-US" sz="1800" dirty="0"/>
              <a:t>개 주 이상에서 의무 표시제 도입이 시도되고 있음</a:t>
            </a:r>
            <a:r>
              <a:rPr lang="en-US" altLang="ko-KR" sz="1800" dirty="0" smtClean="0"/>
              <a:t>.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52102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쾌락 혁명의 </a:t>
            </a:r>
            <a:r>
              <a:rPr lang="ko-KR" altLang="en-US" sz="3200" dirty="0" smtClean="0"/>
              <a:t>시대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2708920"/>
            <a:ext cx="5704762" cy="3666667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0000" lnSpcReduction="20000"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dirty="0"/>
              <a:t>그간 범죄와의 전쟁의 대상이 되었던 마리화나는 오늘날 혁명적인 전환의 시대를 맞아 새로운 경제 혁신과 엔터테인먼트의 영역으로 점차 </a:t>
            </a:r>
            <a:r>
              <a:rPr lang="ko-KR" altLang="en-US" dirty="0" smtClean="0"/>
              <a:t>변화하고 </a:t>
            </a:r>
            <a:r>
              <a:rPr lang="ko-KR" altLang="en-US" dirty="0"/>
              <a:t>있음</a:t>
            </a:r>
            <a:r>
              <a:rPr lang="en-US" altLang="ko-KR" dirty="0"/>
              <a:t>. </a:t>
            </a:r>
            <a:r>
              <a:rPr lang="ko-KR" altLang="en-US" dirty="0" err="1"/>
              <a:t>크리스티안</a:t>
            </a:r>
            <a:r>
              <a:rPr lang="ko-KR" altLang="en-US" dirty="0"/>
              <a:t> </a:t>
            </a:r>
            <a:r>
              <a:rPr lang="ko-KR" altLang="en-US" dirty="0" err="1"/>
              <a:t>하게세스</a:t>
            </a:r>
            <a:r>
              <a:rPr lang="en-US" altLang="ko-KR" dirty="0"/>
              <a:t>(Christian </a:t>
            </a:r>
            <a:r>
              <a:rPr lang="en-US" altLang="ko-KR" dirty="0" err="1"/>
              <a:t>Hageseth</a:t>
            </a:r>
            <a:r>
              <a:rPr lang="en-US" altLang="ko-KR" dirty="0"/>
              <a:t>)</a:t>
            </a:r>
            <a:r>
              <a:rPr lang="ko-KR" altLang="en-US" dirty="0"/>
              <a:t>에 따르면 콜로라도 주</a:t>
            </a:r>
            <a:r>
              <a:rPr lang="en-US" altLang="ko-KR" dirty="0"/>
              <a:t>, </a:t>
            </a:r>
            <a:r>
              <a:rPr lang="ko-KR" altLang="en-US" dirty="0" err="1"/>
              <a:t>오레곤</a:t>
            </a:r>
            <a:r>
              <a:rPr lang="ko-KR" altLang="en-US" dirty="0"/>
              <a:t> 주 등 이미 </a:t>
            </a:r>
            <a:r>
              <a:rPr lang="en-US" altLang="ko-KR" dirty="0"/>
              <a:t>25</a:t>
            </a:r>
            <a:r>
              <a:rPr lang="ko-KR" altLang="en-US" dirty="0"/>
              <a:t>개 주와 컬럼비아 특별구에서 마리화나는 합법적으로 판매되고 있음</a:t>
            </a:r>
            <a:r>
              <a:rPr lang="en-US" altLang="ko-KR" dirty="0"/>
              <a:t>. </a:t>
            </a:r>
            <a:r>
              <a:rPr lang="ko-KR" altLang="en-US" dirty="0"/>
              <a:t>그리고 </a:t>
            </a:r>
            <a:r>
              <a:rPr lang="en-US" altLang="ko-KR" dirty="0"/>
              <a:t>2016</a:t>
            </a:r>
            <a:r>
              <a:rPr lang="ko-KR" altLang="en-US" dirty="0"/>
              <a:t>년에서는 </a:t>
            </a:r>
            <a:r>
              <a:rPr lang="en-US" altLang="ko-KR" dirty="0"/>
              <a:t>6</a:t>
            </a:r>
            <a:r>
              <a:rPr lang="ko-KR" altLang="en-US" dirty="0"/>
              <a:t>개 주가 합법화에 대한 주민 투표를 예정하고 있음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marL="0" lvl="0" indent="0" fontAlgn="base">
              <a:lnSpc>
                <a:spcPct val="160000"/>
              </a:lnSpc>
              <a:buNone/>
            </a:pPr>
            <a:endParaRPr lang="en-US" altLang="ko-KR" dirty="0" smtClean="0"/>
          </a:p>
          <a:p>
            <a:pPr lvl="0" fontAlgn="base">
              <a:lnSpc>
                <a:spcPct val="160000"/>
              </a:lnSpc>
            </a:pPr>
            <a:r>
              <a:rPr lang="ko-KR" altLang="en-US" dirty="0" smtClean="0"/>
              <a:t>향후 </a:t>
            </a:r>
            <a:r>
              <a:rPr lang="ko-KR" altLang="en-US" dirty="0"/>
              <a:t>진보 활동가 및 대기업 자본들의 주 </a:t>
            </a:r>
            <a:r>
              <a:rPr lang="ko-KR" altLang="en-US" dirty="0" err="1"/>
              <a:t>아젠다로서</a:t>
            </a:r>
            <a:r>
              <a:rPr lang="ko-KR" altLang="en-US" dirty="0"/>
              <a:t> 마리화나 </a:t>
            </a:r>
            <a:r>
              <a:rPr lang="ko-KR" altLang="en-US" dirty="0" smtClean="0"/>
              <a:t>혁명이 대두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895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60648"/>
            <a:ext cx="9143999" cy="630240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ko-KR" altLang="en-US" sz="2800" dirty="0"/>
              <a:t>테르미도르 반동으로서 트럼프 현상의 본질</a:t>
            </a:r>
            <a:r>
              <a:rPr lang="en-US" altLang="ko-KR" sz="2800" dirty="0"/>
              <a:t>: 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ko-KR" altLang="en-US" sz="2800" dirty="0" smtClean="0"/>
              <a:t>반 </a:t>
            </a:r>
            <a:r>
              <a:rPr lang="ko-KR" altLang="en-US" sz="2800" dirty="0"/>
              <a:t>이민주의</a:t>
            </a:r>
            <a:r>
              <a:rPr lang="en-US" altLang="ko-KR" sz="2800" dirty="0"/>
              <a:t>, </a:t>
            </a:r>
            <a:r>
              <a:rPr lang="ko-KR" altLang="en-US" sz="2800" dirty="0" smtClean="0"/>
              <a:t>국수주의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112568"/>
          </a:xfrm>
        </p:spPr>
        <p:txBody>
          <a:bodyPr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500" dirty="0"/>
              <a:t>트럼프나 그를 주로 지지하는 백인 중년 </a:t>
            </a:r>
            <a:r>
              <a:rPr lang="ko-KR" altLang="en-US" sz="1500" dirty="0" err="1"/>
              <a:t>남성층</a:t>
            </a:r>
            <a:r>
              <a:rPr lang="en-US" altLang="ko-KR" sz="1500" dirty="0"/>
              <a:t>, </a:t>
            </a:r>
            <a:r>
              <a:rPr lang="ko-KR" altLang="en-US" sz="1500" dirty="0"/>
              <a:t>그리고 기존 사회적 보수주의와 고립주의</a:t>
            </a:r>
            <a:r>
              <a:rPr lang="en-US" altLang="ko-KR" sz="1500" dirty="0"/>
              <a:t>, </a:t>
            </a:r>
            <a:r>
              <a:rPr lang="ko-KR" altLang="en-US" sz="1500" dirty="0"/>
              <a:t>그리고 화석연료 기반 기업들은 이 근대 문명 초기의 주인이었고 지금 퇴조해가는 근대 산업주의 문명의 최후 단계에서 나오는 절망적이고 복고적이며 스스로도 혼란스런 </a:t>
            </a:r>
            <a:r>
              <a:rPr lang="ko-KR" altLang="en-US" sz="1500" dirty="0" err="1"/>
              <a:t>포퓰리즘</a:t>
            </a:r>
            <a:r>
              <a:rPr lang="ko-KR" altLang="en-US" sz="1500" dirty="0"/>
              <a:t> 운동임</a:t>
            </a:r>
            <a:r>
              <a:rPr lang="en-US" altLang="ko-KR" sz="1500" dirty="0"/>
              <a:t>. </a:t>
            </a:r>
            <a:endParaRPr lang="ko-KR" altLang="en-US" sz="1500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 smtClean="0"/>
              <a:t>굳이 </a:t>
            </a:r>
            <a:r>
              <a:rPr lang="ko-KR" altLang="en-US" sz="1500" dirty="0"/>
              <a:t>트럼프와 그 지지자 층의 정책 지향성에 일관성을 찾자면 기존 공화당의 삼두마차인 문화적 보수주의와 시장주의</a:t>
            </a:r>
            <a:r>
              <a:rPr lang="en-US" altLang="ko-KR" sz="1500" dirty="0"/>
              <a:t>, </a:t>
            </a:r>
            <a:r>
              <a:rPr lang="ko-KR" altLang="en-US" sz="1500" dirty="0"/>
              <a:t>국제 개입주의 톤과 다소 구별되는 소위 ‘</a:t>
            </a:r>
            <a:r>
              <a:rPr lang="ko-KR" altLang="en-US" sz="1500" dirty="0" err="1"/>
              <a:t>레드넥</a:t>
            </a:r>
            <a:r>
              <a:rPr lang="en-US" altLang="ko-KR" sz="1500" dirty="0"/>
              <a:t>(red neck, </a:t>
            </a:r>
            <a:r>
              <a:rPr lang="ko-KR" altLang="en-US" sz="1500" dirty="0"/>
              <a:t>땡볕에 </a:t>
            </a:r>
            <a:r>
              <a:rPr lang="ko-KR" altLang="en-US" sz="1500" dirty="0" err="1"/>
              <a:t>벌게진</a:t>
            </a:r>
            <a:r>
              <a:rPr lang="ko-KR" altLang="en-US" sz="1500" dirty="0"/>
              <a:t> 뒷목에서 유래한 말로</a:t>
            </a:r>
            <a:r>
              <a:rPr lang="en-US" altLang="ko-KR" sz="1500" dirty="0"/>
              <a:t>, </a:t>
            </a:r>
            <a:r>
              <a:rPr lang="ko-KR" altLang="en-US" sz="1500" dirty="0"/>
              <a:t>남부의 하층 백인 노동자층을 경멸적으로 가리킴</a:t>
            </a:r>
            <a:r>
              <a:rPr lang="en-US" altLang="ko-KR" sz="1500" dirty="0"/>
              <a:t>) </a:t>
            </a:r>
            <a:r>
              <a:rPr lang="ko-KR" altLang="en-US" sz="1500" dirty="0"/>
              <a:t>보수주의’임</a:t>
            </a:r>
            <a:r>
              <a:rPr lang="en-US" altLang="ko-KR" sz="1500" dirty="0"/>
              <a:t>. </a:t>
            </a:r>
            <a:r>
              <a:rPr lang="ko-KR" altLang="en-US" sz="1500" dirty="0"/>
              <a:t>이 </a:t>
            </a:r>
            <a:r>
              <a:rPr lang="ko-KR" altLang="en-US" sz="1500" dirty="0" err="1"/>
              <a:t>레드넥</a:t>
            </a:r>
            <a:r>
              <a:rPr lang="ko-KR" altLang="en-US" sz="1500" dirty="0"/>
              <a:t> 보수주의의 핵심 </a:t>
            </a:r>
            <a:r>
              <a:rPr lang="ko-KR" altLang="en-US" sz="1500" dirty="0" err="1"/>
              <a:t>애티튜드는</a:t>
            </a:r>
            <a:r>
              <a:rPr lang="ko-KR" altLang="en-US" sz="1500" dirty="0"/>
              <a:t> 잘 나가는 </a:t>
            </a:r>
            <a:r>
              <a:rPr lang="ko-KR" altLang="en-US" sz="1500" dirty="0" err="1"/>
              <a:t>인사이더들에</a:t>
            </a:r>
            <a:r>
              <a:rPr lang="ko-KR" altLang="en-US" sz="1500" dirty="0"/>
              <a:t> 대한 분노와 자신의 삶의 기반에 대한 불안감임</a:t>
            </a:r>
            <a:r>
              <a:rPr lang="en-US" altLang="ko-KR" sz="1500" dirty="0"/>
              <a:t>. </a:t>
            </a:r>
            <a:r>
              <a:rPr lang="ko-KR" altLang="en-US" sz="1500" dirty="0"/>
              <a:t>주로 관심은 </a:t>
            </a:r>
            <a:r>
              <a:rPr lang="ko-KR" altLang="en-US" sz="1500" dirty="0" err="1"/>
              <a:t>히스패닉</a:t>
            </a:r>
            <a:r>
              <a:rPr lang="ko-KR" altLang="en-US" sz="1500" dirty="0"/>
              <a:t> 등 새로운 </a:t>
            </a:r>
            <a:r>
              <a:rPr lang="ko-KR" altLang="en-US" sz="1500" dirty="0" err="1"/>
              <a:t>이민자층</a:t>
            </a:r>
            <a:r>
              <a:rPr lang="ko-KR" altLang="en-US" sz="1500" dirty="0"/>
              <a:t> 및 국제 무역 협정이 야기한다고 믿는 기존 전통 가치와 일자리의 상실</a:t>
            </a:r>
            <a:r>
              <a:rPr lang="en-US" altLang="ko-KR" sz="1500" dirty="0"/>
              <a:t>, </a:t>
            </a:r>
            <a:r>
              <a:rPr lang="ko-KR" altLang="en-US" sz="1500" dirty="0"/>
              <a:t>미래 전망 불투명에 대한 분노임</a:t>
            </a:r>
            <a:r>
              <a:rPr lang="en-US" altLang="ko-KR" sz="1500" dirty="0" smtClean="0"/>
              <a:t>.</a:t>
            </a:r>
            <a:endParaRPr lang="ko-KR" altLang="en-US" sz="1500" dirty="0"/>
          </a:p>
          <a:p>
            <a:pPr lvl="0" fontAlgn="base">
              <a:lnSpc>
                <a:spcPct val="170000"/>
              </a:lnSpc>
            </a:pPr>
            <a:r>
              <a:rPr lang="ko-KR" altLang="en-US" sz="1500" dirty="0" err="1"/>
              <a:t>오바마</a:t>
            </a:r>
            <a:r>
              <a:rPr lang="ko-KR" altLang="en-US" sz="1500" dirty="0"/>
              <a:t> 시대 이후 탈근대 문명 가속화에 대한 반동</a:t>
            </a:r>
            <a:r>
              <a:rPr lang="en-US" altLang="ko-KR" sz="1500" dirty="0"/>
              <a:t>/</a:t>
            </a:r>
            <a:r>
              <a:rPr lang="ko-KR" altLang="en-US" sz="1500" dirty="0" err="1"/>
              <a:t>리버럴들의</a:t>
            </a:r>
            <a:r>
              <a:rPr lang="ko-KR" altLang="en-US" sz="1500" dirty="0"/>
              <a:t> 금융자본주의화</a:t>
            </a:r>
            <a:r>
              <a:rPr lang="en-US" altLang="ko-KR" sz="1500" dirty="0"/>
              <a:t>/</a:t>
            </a:r>
            <a:r>
              <a:rPr lang="ko-KR" altLang="en-US" sz="1500" dirty="0"/>
              <a:t>공화당 </a:t>
            </a:r>
            <a:r>
              <a:rPr lang="ko-KR" altLang="en-US" sz="1500" dirty="0" err="1"/>
              <a:t>인사이더들의</a:t>
            </a:r>
            <a:r>
              <a:rPr lang="ko-KR" altLang="en-US" sz="1500" dirty="0"/>
              <a:t> 타협주의 등에 대한 총체적 </a:t>
            </a:r>
            <a:r>
              <a:rPr lang="ko-KR" altLang="en-US" sz="1500" dirty="0" smtClean="0"/>
              <a:t>거부</a:t>
            </a:r>
            <a:endParaRPr lang="en-US" altLang="ko-KR" sz="1500" dirty="0" smtClean="0"/>
          </a:p>
        </p:txBody>
      </p:sp>
    </p:spTree>
    <p:extLst>
      <p:ext uri="{BB962C8B-B14F-4D97-AF65-F5344CB8AC3E}">
        <p14:creationId xmlns:p14="http://schemas.microsoft.com/office/powerpoint/2010/main" xmlns="" val="42414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ko-KR" altLang="en-US" sz="3000" dirty="0" err="1"/>
              <a:t>샌더스는</a:t>
            </a:r>
            <a:r>
              <a:rPr lang="ko-KR" altLang="en-US" sz="3000" dirty="0"/>
              <a:t> 오늘날 자본주의 넘어선 미래에의 꿈</a:t>
            </a:r>
            <a:r>
              <a:rPr lang="en-US" altLang="ko-KR" sz="3000" dirty="0" smtClean="0"/>
              <a:t>?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96752"/>
            <a:ext cx="8280920" cy="5112568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err="1"/>
              <a:t>샌더스는</a:t>
            </a:r>
            <a:r>
              <a:rPr lang="ko-KR" altLang="en-US" sz="2000" dirty="0"/>
              <a:t> 근대 진보주의 황금기에 대한 복고적인 </a:t>
            </a:r>
            <a:r>
              <a:rPr lang="ko-KR" altLang="en-US" sz="2000" dirty="0" err="1"/>
              <a:t>샌더스의</a:t>
            </a:r>
            <a:r>
              <a:rPr lang="ko-KR" altLang="en-US" sz="2000" dirty="0"/>
              <a:t> 꿈과 새천년 세대의 미래의 가치가 결합된 과거와 미래의 전략적 연합임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ko-KR" altLang="en-US" sz="2000" dirty="0"/>
          </a:p>
          <a:p>
            <a:pPr lvl="0" fontAlgn="base">
              <a:lnSpc>
                <a:spcPct val="150000"/>
              </a:lnSpc>
            </a:pPr>
            <a:r>
              <a:rPr lang="ko-KR" altLang="en-US" sz="2000" dirty="0" err="1"/>
              <a:t>샌더스의</a:t>
            </a:r>
            <a:r>
              <a:rPr lang="ko-KR" altLang="en-US" sz="2000" dirty="0"/>
              <a:t> 계급주의는 </a:t>
            </a:r>
            <a:r>
              <a:rPr lang="ko-KR" altLang="en-US" sz="2000" dirty="0" err="1"/>
              <a:t>힐러리의</a:t>
            </a:r>
            <a:r>
              <a:rPr lang="ko-KR" altLang="en-US" sz="2000" dirty="0"/>
              <a:t> </a:t>
            </a:r>
            <a:r>
              <a:rPr lang="ko-KR" altLang="en-US" sz="2000" dirty="0" err="1"/>
              <a:t>승리가능한</a:t>
            </a:r>
            <a:r>
              <a:rPr lang="ko-KR" altLang="en-US" sz="2000" dirty="0"/>
              <a:t> 계급과 문화인종</a:t>
            </a:r>
            <a:r>
              <a:rPr lang="en-US" altLang="ko-KR" sz="2000" dirty="0"/>
              <a:t>(Ethnic) </a:t>
            </a:r>
            <a:r>
              <a:rPr lang="ko-KR" altLang="en-US" sz="2000" dirty="0"/>
              <a:t>결합의 정치에 </a:t>
            </a:r>
            <a:r>
              <a:rPr lang="ko-KR" altLang="en-US" sz="2000" dirty="0" smtClean="0"/>
              <a:t>패배함</a:t>
            </a:r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3717032"/>
            <a:ext cx="4956035" cy="278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31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ko-KR" altLang="en-US" sz="2400" dirty="0" err="1"/>
              <a:t>힐러리는</a:t>
            </a:r>
            <a:r>
              <a:rPr lang="ko-KR" altLang="en-US" sz="2400" dirty="0"/>
              <a:t> “생태적 기업국가”의 시대 가속화를 </a:t>
            </a:r>
            <a:r>
              <a:rPr lang="ko-KR" altLang="en-US" sz="2400" dirty="0" smtClean="0"/>
              <a:t>의미</a:t>
            </a:r>
            <a:endParaRPr lang="ko-KR" altLang="en-US" sz="24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9810477"/>
              </p:ext>
            </p:extLst>
          </p:nvPr>
        </p:nvGraphicFramePr>
        <p:xfrm>
          <a:off x="323528" y="836712"/>
          <a:ext cx="849694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2885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2400" dirty="0"/>
              <a:t>근대 산업주의</a:t>
            </a:r>
            <a:r>
              <a:rPr lang="en-US" altLang="ko-KR" sz="2400" dirty="0"/>
              <a:t>/</a:t>
            </a:r>
            <a:r>
              <a:rPr lang="ko-KR" altLang="en-US" sz="2400" dirty="0"/>
              <a:t>기술주의 문명에서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ko-KR" altLang="en-US" sz="2400" dirty="0" err="1" smtClean="0"/>
              <a:t>생태대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문명</a:t>
            </a:r>
            <a:r>
              <a:rPr lang="en-US" altLang="ko-KR" sz="2400" dirty="0"/>
              <a:t>(</a:t>
            </a:r>
            <a:r>
              <a:rPr lang="en-US" altLang="ko-KR" sz="2400" dirty="0" err="1"/>
              <a:t>ecozoic</a:t>
            </a:r>
            <a:r>
              <a:rPr lang="en-US" altLang="ko-KR" sz="2400" dirty="0"/>
              <a:t> era)</a:t>
            </a:r>
            <a:r>
              <a:rPr lang="ko-KR" altLang="en-US" sz="2400" dirty="0"/>
              <a:t>으로의 이행</a:t>
            </a:r>
            <a:r>
              <a:rPr lang="en-US" altLang="ko-KR" sz="2400" dirty="0"/>
              <a:t>? </a:t>
            </a:r>
            <a:r>
              <a:rPr lang="ko-KR" altLang="en-US" sz="2400" dirty="0"/>
              <a:t>호모 사피엔스의 종언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700808"/>
            <a:ext cx="2376264" cy="3571553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3419872" y="1600200"/>
            <a:ext cx="5266928" cy="4525963"/>
          </a:xfrm>
        </p:spPr>
        <p:txBody>
          <a:bodyPr>
            <a:normAutofit fontScale="625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dirty="0"/>
              <a:t>과연 </a:t>
            </a:r>
            <a:r>
              <a:rPr lang="ko-KR" altLang="en-US" dirty="0" err="1"/>
              <a:t>오바마에</a:t>
            </a:r>
            <a:r>
              <a:rPr lang="ko-KR" altLang="en-US" dirty="0"/>
              <a:t> 이어 </a:t>
            </a:r>
            <a:r>
              <a:rPr lang="ko-KR" altLang="en-US" dirty="0" err="1"/>
              <a:t>힐러리가</a:t>
            </a:r>
            <a:r>
              <a:rPr lang="ko-KR" altLang="en-US" dirty="0"/>
              <a:t> 추진할 생태적 기업국가라는 미래를 넘어 우리가 아는 자본주의를 넘어선 완전히 새로운 지평의 문명대로 중장기적으로 진화할 지는 아직 미지수임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>
              <a:lnSpc>
                <a:spcPct val="170000"/>
              </a:lnSpc>
            </a:pPr>
            <a:r>
              <a:rPr lang="ko-KR" altLang="en-US" dirty="0" smtClean="0"/>
              <a:t>과거 </a:t>
            </a:r>
            <a:r>
              <a:rPr lang="ko-KR" altLang="en-US" dirty="0"/>
              <a:t>사회주의 붕괴를 정확히 예견한 </a:t>
            </a:r>
            <a:r>
              <a:rPr lang="ko-KR" altLang="en-US" dirty="0" err="1"/>
              <a:t>월러스타인</a:t>
            </a:r>
            <a:r>
              <a:rPr lang="ko-KR" altLang="en-US" dirty="0"/>
              <a:t> 등 일부 석학들은 </a:t>
            </a:r>
            <a:r>
              <a:rPr lang="en-US" altLang="ko-KR" dirty="0"/>
              <a:t>2050</a:t>
            </a:r>
            <a:r>
              <a:rPr lang="ko-KR" altLang="en-US" dirty="0"/>
              <a:t>년 경 </a:t>
            </a:r>
            <a:r>
              <a:rPr lang="en-US" altLang="ko-KR" dirty="0"/>
              <a:t>50%</a:t>
            </a:r>
            <a:r>
              <a:rPr lang="ko-KR" altLang="en-US" dirty="0"/>
              <a:t>의 확률로 새로운 체제로의 이행을 예고하였고 </a:t>
            </a:r>
            <a:r>
              <a:rPr lang="ko-KR" altLang="en-US" dirty="0" err="1"/>
              <a:t>나오미</a:t>
            </a:r>
            <a:r>
              <a:rPr lang="ko-KR" altLang="en-US" dirty="0"/>
              <a:t> </a:t>
            </a:r>
            <a:r>
              <a:rPr lang="ko-KR" altLang="en-US" dirty="0" err="1"/>
              <a:t>오레스케스</a:t>
            </a:r>
            <a:r>
              <a:rPr lang="ko-KR" altLang="en-US" dirty="0"/>
              <a:t> 하버드 대 과학사 교수는 가상 시나리오를 통해 </a:t>
            </a:r>
            <a:r>
              <a:rPr lang="en-US" altLang="ko-KR" dirty="0"/>
              <a:t>2073</a:t>
            </a:r>
            <a:r>
              <a:rPr lang="ko-KR" altLang="en-US" dirty="0"/>
              <a:t>년</a:t>
            </a:r>
            <a:r>
              <a:rPr lang="en-US" altLang="ko-KR" dirty="0"/>
              <a:t>-2090 </a:t>
            </a:r>
            <a:r>
              <a:rPr lang="ko-KR" altLang="en-US" dirty="0"/>
              <a:t>경 해수면 상승 등으로 지구적 </a:t>
            </a:r>
            <a:r>
              <a:rPr lang="ko-KR" altLang="en-US" dirty="0" err="1"/>
              <a:t>대붕괴를</a:t>
            </a:r>
            <a:r>
              <a:rPr lang="ko-KR" altLang="en-US" dirty="0"/>
              <a:t> 예고하기도 함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390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/>
              <a:t>트럼프와 </a:t>
            </a:r>
            <a:r>
              <a:rPr lang="ko-KR" altLang="en-US" sz="2800" dirty="0" err="1"/>
              <a:t>힐러리</a:t>
            </a:r>
            <a:r>
              <a:rPr lang="ko-KR" altLang="en-US" sz="2800" dirty="0"/>
              <a:t> 시대 외교 안보 전략에 대한 </a:t>
            </a:r>
            <a:r>
              <a:rPr lang="ko-KR" altLang="en-US" sz="2800" dirty="0" smtClean="0"/>
              <a:t>오해</a:t>
            </a:r>
            <a:endParaRPr lang="ko-KR" altLang="en-US" sz="2800" dirty="0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6880507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91303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fontAlgn="base"/>
            <a:r>
              <a:rPr lang="ko-KR" altLang="en-US" sz="3200" dirty="0"/>
              <a:t>“이건 너희들의 문제이기도 하다”</a:t>
            </a:r>
            <a:br>
              <a:rPr lang="ko-KR" altLang="en-US" sz="3200" dirty="0"/>
            </a:br>
            <a:r>
              <a:rPr lang="ko-KR" altLang="en-US" sz="3200" dirty="0" smtClean="0"/>
              <a:t>                                         </a:t>
            </a:r>
            <a:r>
              <a:rPr lang="en-US" altLang="ko-KR" sz="3200" dirty="0" smtClean="0"/>
              <a:t>- </a:t>
            </a:r>
            <a:r>
              <a:rPr lang="ko-KR" altLang="en-US" sz="3200" dirty="0" smtClean="0"/>
              <a:t>마르크스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49163"/>
            <a:ext cx="8352928" cy="5204173"/>
          </a:xfrm>
        </p:spPr>
        <p:txBody>
          <a:bodyPr>
            <a:noAutofit/>
          </a:bodyPr>
          <a:lstStyle/>
          <a:p>
            <a:pPr lvl="0" fontAlgn="base">
              <a:lnSpc>
                <a:spcPct val="170000"/>
              </a:lnSpc>
            </a:pPr>
            <a:r>
              <a:rPr lang="ko-KR" altLang="en-US" sz="1500" dirty="0"/>
              <a:t>전환기인 한국에서도 이번 총선의 뜻밖의 기적처럼 기존 교과서와 정치평론의 예측 실패 현상이 두드러지고 앞으로 더 심해질 것임 </a:t>
            </a:r>
          </a:p>
          <a:p>
            <a:pPr fontAlgn="base">
              <a:lnSpc>
                <a:spcPct val="170000"/>
              </a:lnSpc>
            </a:pPr>
            <a:r>
              <a:rPr lang="ko-KR" altLang="en-US" sz="1500" dirty="0" smtClean="0"/>
              <a:t>한 </a:t>
            </a:r>
            <a:r>
              <a:rPr lang="ko-KR" altLang="en-US" sz="1500" dirty="0"/>
              <a:t>가지 분명한 공통점은 그간 두 국가를 작동시켜온 집단적 꿈의 퇴색임</a:t>
            </a:r>
            <a:r>
              <a:rPr lang="en-US" altLang="ko-KR" sz="1500" dirty="0"/>
              <a:t>. </a:t>
            </a:r>
            <a:r>
              <a:rPr lang="ko-KR" altLang="en-US" sz="1500" dirty="0"/>
              <a:t>미국과 한국은 공통적으로 자수성가의 나라임</a:t>
            </a:r>
            <a:r>
              <a:rPr lang="en-US" altLang="ko-KR" sz="1500" dirty="0"/>
              <a:t>. </a:t>
            </a:r>
            <a:r>
              <a:rPr lang="ko-KR" altLang="en-US" sz="1500" dirty="0"/>
              <a:t>즉 이민자로서나 혹은 잿더미 위에서 새로이 출발한 국가로서 언제나 더 나은 미래로의 역동성이 살아있다는 공통점을 가짐</a:t>
            </a:r>
            <a:r>
              <a:rPr lang="en-US" altLang="ko-KR" sz="1500" dirty="0"/>
              <a:t>. </a:t>
            </a:r>
            <a:r>
              <a:rPr lang="ko-KR" altLang="en-US" sz="1500" dirty="0"/>
              <a:t>미국 영화 ‘파 앤 </a:t>
            </a:r>
            <a:r>
              <a:rPr lang="ko-KR" altLang="en-US" sz="1500" dirty="0" err="1"/>
              <a:t>어웨이</a:t>
            </a:r>
            <a:r>
              <a:rPr lang="ko-KR" altLang="en-US" sz="1500" dirty="0"/>
              <a:t>’나 한국영화 ‘국제시장’은 모두 이 자수성가 </a:t>
            </a:r>
            <a:r>
              <a:rPr lang="en-US" altLang="ko-KR" sz="1500" dirty="0"/>
              <a:t>DNA</a:t>
            </a:r>
            <a:r>
              <a:rPr lang="ko-KR" altLang="en-US" sz="1500" dirty="0"/>
              <a:t>에 대한 증언임</a:t>
            </a:r>
            <a:r>
              <a:rPr lang="en-US" altLang="ko-KR" sz="1500" dirty="0"/>
              <a:t>. </a:t>
            </a:r>
            <a:endParaRPr lang="ko-KR" altLang="en-US" sz="1500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 smtClean="0"/>
              <a:t>미국 </a:t>
            </a:r>
            <a:r>
              <a:rPr lang="ko-KR" altLang="en-US" sz="1500" dirty="0"/>
              <a:t>백인 중년의 충격적 사망률 증가를 증언한 </a:t>
            </a:r>
            <a:r>
              <a:rPr lang="ko-KR" altLang="en-US" sz="1500" dirty="0" err="1"/>
              <a:t>앵거스</a:t>
            </a:r>
            <a:r>
              <a:rPr lang="ko-KR" altLang="en-US" sz="1500" dirty="0"/>
              <a:t> </a:t>
            </a:r>
            <a:r>
              <a:rPr lang="ko-KR" altLang="en-US" sz="1500" dirty="0" err="1"/>
              <a:t>디턴</a:t>
            </a:r>
            <a:r>
              <a:rPr lang="ko-KR" altLang="en-US" sz="1500" dirty="0"/>
              <a:t> 교수는 마치 마르크스가 자본론에서 ‘이건 당신들에게도 해당된다’고 일갈했던 것처럼 미국만이 아니라 한국도 미국과 같은 예외 국가에 해당된다고 뼈아픈 지적을 함</a:t>
            </a:r>
            <a:r>
              <a:rPr lang="en-US" altLang="ko-KR" sz="1500" dirty="0"/>
              <a:t>. </a:t>
            </a:r>
            <a:r>
              <a:rPr lang="ko-KR" altLang="en-US" sz="1500" dirty="0"/>
              <a:t>그에 따르면 소득 상위 </a:t>
            </a:r>
            <a:r>
              <a:rPr lang="en-US" altLang="ko-KR" sz="1500" dirty="0"/>
              <a:t>1%</a:t>
            </a:r>
            <a:r>
              <a:rPr lang="ko-KR" altLang="en-US" sz="1500" dirty="0"/>
              <a:t>가 전체 소득에서 차지하는 비중이 한국도 </a:t>
            </a:r>
            <a:r>
              <a:rPr lang="en-US" altLang="ko-KR" sz="1500" dirty="0"/>
              <a:t>17</a:t>
            </a:r>
            <a:r>
              <a:rPr lang="ko-KR" altLang="en-US" sz="1500" dirty="0" err="1"/>
              <a:t>년만에</a:t>
            </a:r>
            <a:r>
              <a:rPr lang="ko-KR" altLang="en-US" sz="1500" dirty="0"/>
              <a:t> 거의 </a:t>
            </a:r>
            <a:r>
              <a:rPr lang="ko-KR" altLang="en-US" sz="1500" dirty="0" err="1"/>
              <a:t>두배로</a:t>
            </a:r>
            <a:r>
              <a:rPr lang="ko-KR" altLang="en-US" sz="1500" dirty="0"/>
              <a:t> 뛰었음</a:t>
            </a:r>
            <a:r>
              <a:rPr lang="en-US" altLang="ko-KR" sz="1500" dirty="0"/>
              <a:t>(95</a:t>
            </a:r>
            <a:r>
              <a:rPr lang="ko-KR" altLang="en-US" sz="1500" dirty="0"/>
              <a:t>년 </a:t>
            </a:r>
            <a:r>
              <a:rPr lang="en-US" altLang="ko-KR" sz="1500" dirty="0"/>
              <a:t>6.9%</a:t>
            </a:r>
            <a:r>
              <a:rPr lang="ko-KR" altLang="en-US" sz="1500" dirty="0"/>
              <a:t>에서 </a:t>
            </a:r>
            <a:r>
              <a:rPr lang="en-US" altLang="ko-KR" sz="1500" dirty="0"/>
              <a:t>2012</a:t>
            </a:r>
            <a:r>
              <a:rPr lang="ko-KR" altLang="en-US" sz="1500" dirty="0"/>
              <a:t>년 </a:t>
            </a:r>
            <a:r>
              <a:rPr lang="en-US" altLang="ko-KR" sz="1500" dirty="0"/>
              <a:t>12.2%). </a:t>
            </a:r>
            <a:r>
              <a:rPr lang="ko-KR" altLang="en-US" sz="1500" dirty="0"/>
              <a:t>미국이 </a:t>
            </a:r>
            <a:r>
              <a:rPr lang="en-US" altLang="ko-KR" sz="1500" dirty="0"/>
              <a:t>95</a:t>
            </a:r>
            <a:r>
              <a:rPr lang="ko-KR" altLang="en-US" sz="1500" dirty="0"/>
              <a:t>년 </a:t>
            </a:r>
            <a:r>
              <a:rPr lang="en-US" altLang="ko-KR" sz="1500" dirty="0"/>
              <a:t>13.5%</a:t>
            </a:r>
            <a:r>
              <a:rPr lang="ko-KR" altLang="en-US" sz="1500" dirty="0"/>
              <a:t>에서 </a:t>
            </a:r>
            <a:r>
              <a:rPr lang="en-US" altLang="ko-KR" sz="1500" dirty="0"/>
              <a:t>2012</a:t>
            </a:r>
            <a:r>
              <a:rPr lang="ko-KR" altLang="en-US" sz="1500" dirty="0"/>
              <a:t>년 </a:t>
            </a:r>
            <a:r>
              <a:rPr lang="en-US" altLang="ko-KR" sz="1500" dirty="0"/>
              <a:t>18.9%</a:t>
            </a:r>
            <a:r>
              <a:rPr lang="ko-KR" altLang="en-US" sz="1500" dirty="0"/>
              <a:t>로 급격한 상승한 것과 비교해도 훨씬 더 가파른 변화임</a:t>
            </a:r>
            <a:r>
              <a:rPr lang="en-US" altLang="ko-KR" sz="1500" dirty="0"/>
              <a:t>(</a:t>
            </a:r>
            <a:r>
              <a:rPr lang="ko-KR" altLang="en-US" sz="1500" dirty="0"/>
              <a:t>조선일보 </a:t>
            </a:r>
            <a:r>
              <a:rPr lang="en-US" altLang="ko-KR" sz="1500" dirty="0"/>
              <a:t>2016/05/18</a:t>
            </a:r>
            <a:r>
              <a:rPr lang="en-US" altLang="ko-KR" sz="1500" dirty="0" smtClean="0"/>
              <a:t>). 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34602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7772400" cy="1500187"/>
          </a:xfrm>
        </p:spPr>
        <p:txBody>
          <a:bodyPr>
            <a:normAutofit lnSpcReduction="10000"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</a:rPr>
              <a:t>로버트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dirty="0" err="1">
                <a:solidFill>
                  <a:schemeClr val="tx1"/>
                </a:solidFill>
              </a:rPr>
              <a:t>라이시</a:t>
            </a:r>
            <a:r>
              <a:rPr lang="ko-KR" altLang="en-US" dirty="0">
                <a:solidFill>
                  <a:schemeClr val="tx1"/>
                </a:solidFill>
              </a:rPr>
              <a:t> 전 노동부 장관의 미국에 대한 불길한 예언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endParaRPr lang="ko-KR" altLang="en-US" dirty="0">
              <a:solidFill>
                <a:schemeClr val="tx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</a:rPr>
              <a:t>2020</a:t>
            </a:r>
            <a:r>
              <a:rPr lang="ko-KR" altLang="en-US" dirty="0">
                <a:solidFill>
                  <a:schemeClr val="tx1"/>
                </a:solidFill>
              </a:rPr>
              <a:t>년 양당제가 무너지고 </a:t>
            </a:r>
            <a:r>
              <a:rPr lang="ko-KR" altLang="en-US" dirty="0" err="1">
                <a:solidFill>
                  <a:schemeClr val="tx1"/>
                </a:solidFill>
              </a:rPr>
              <a:t>참주선동가가</a:t>
            </a:r>
            <a:r>
              <a:rPr lang="ko-KR" altLang="en-US" dirty="0">
                <a:solidFill>
                  <a:schemeClr val="tx1"/>
                </a:solidFill>
              </a:rPr>
              <a:t> 집권한다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</a:rPr>
              <a:t>디스토피아가</a:t>
            </a:r>
            <a:r>
              <a:rPr lang="ko-KR" altLang="en-US" dirty="0">
                <a:solidFill>
                  <a:schemeClr val="tx1"/>
                </a:solidFill>
              </a:rPr>
              <a:t> 다가오는 한국의 </a:t>
            </a:r>
            <a:r>
              <a:rPr lang="en-US" altLang="ko-KR" dirty="0">
                <a:solidFill>
                  <a:schemeClr val="tx1"/>
                </a:solidFill>
              </a:rPr>
              <a:t>2017</a:t>
            </a:r>
            <a:r>
              <a:rPr lang="ko-KR" altLang="en-US" dirty="0">
                <a:solidFill>
                  <a:schemeClr val="tx1"/>
                </a:solidFill>
              </a:rPr>
              <a:t>년 대선은</a:t>
            </a:r>
            <a:r>
              <a:rPr lang="en-US" altLang="ko-KR" dirty="0" smtClean="0">
                <a:solidFill>
                  <a:schemeClr val="tx1"/>
                </a:solidFill>
              </a:rPr>
              <a:t>?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2998346"/>
            <a:ext cx="4585072" cy="304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5576" y="2420888"/>
            <a:ext cx="7772400" cy="1500187"/>
          </a:xfrm>
        </p:spPr>
        <p:txBody>
          <a:bodyPr/>
          <a:lstStyle/>
          <a:p>
            <a:pPr fontAlgn="base"/>
            <a:r>
              <a:rPr lang="ko-KR" altLang="en-US" b="1" dirty="0"/>
              <a:t>사건은 불가능하다고 선언되어왔던 것을 가능한 것으로 전환시킬 것입니다</a:t>
            </a:r>
            <a:r>
              <a:rPr lang="en-US" altLang="ko-KR" b="1" dirty="0"/>
              <a:t>.</a:t>
            </a:r>
            <a:endParaRPr lang="ko-KR" altLang="en-US" b="1" dirty="0"/>
          </a:p>
          <a:p>
            <a:pPr fontAlgn="base"/>
            <a:r>
              <a:rPr lang="ko-KR" altLang="en-US" dirty="0" smtClean="0"/>
              <a:t>                                                  알랭 </a:t>
            </a:r>
            <a:r>
              <a:rPr lang="ko-KR" altLang="en-US" dirty="0" err="1"/>
              <a:t>바디유</a:t>
            </a:r>
            <a:r>
              <a:rPr lang="en-US" altLang="ko-KR" dirty="0"/>
              <a:t>, 『</a:t>
            </a:r>
            <a:r>
              <a:rPr lang="ko-KR" altLang="en-US" dirty="0"/>
              <a:t>철학과 사건</a:t>
            </a:r>
            <a:r>
              <a:rPr lang="en-US" altLang="ko-KR" dirty="0" smtClean="0"/>
              <a:t>』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9466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2431</Words>
  <Application>Microsoft Office PowerPoint</Application>
  <PresentationFormat>화면 슬라이드 쇼(4:3)</PresentationFormat>
  <Paragraphs>119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비전과 가치: 문명사적 대전환기, 미국의 선택과 미래</vt:lpstr>
      <vt:lpstr>슬라이드 2</vt:lpstr>
      <vt:lpstr>기존 교과서와 진리의 흔들림의 시대</vt:lpstr>
      <vt:lpstr>왜 선진국 미국에서 백인 중년층은 절망하는가? </vt:lpstr>
      <vt:lpstr>왜 경제적 좌절, 분노와 동시에 spiritualism, 우주론적 영성 등 정신적 운동이 상승하는가?</vt:lpstr>
      <vt:lpstr>왜 급진주의자들의 시대에 중도주의자  오바마는 레임덕 시기에도 잘 나가는가?</vt:lpstr>
      <vt:lpstr>황혼기 대 상승기의 충돌과 이행?</vt:lpstr>
      <vt:lpstr>Liberals Turn to Movements and Cities  to Pass Laws and Spread Ideas</vt:lpstr>
      <vt:lpstr>오바마의 초당적 미국 자본주의 구하기의  필연적 부작용: 아웃사이더들의 반란 </vt:lpstr>
      <vt:lpstr>보수 역풍의 깊은 근원: 네오 리버럴들의 선택과 정권교체가 만들어낸 의도하지 않은 부작용</vt:lpstr>
      <vt:lpstr>트럼프 현상의 기원: 공화당의 전략 선택으로서 의회 우선주의의 필연적 부작용 Abrajano, 『White Backlash』(2015) </vt:lpstr>
      <vt:lpstr>Left 의 부활: 사회주의자이면 왜 안되는가? - 뉴욕 시립대 수업 중에서 어느 대학생</vt:lpstr>
      <vt:lpstr>리버럴의 좌선회: Go Try It!  현재 최저임금으로 한번 살아보라는 오바마의 트위터 중에서  </vt:lpstr>
      <vt:lpstr>기본소득운동은 진보적 아젠다인가?</vt:lpstr>
      <vt:lpstr>Progressive era(혁신주의 시대)의 부활?  혹은 제 2의 68 혁명?</vt:lpstr>
      <vt:lpstr>오바마 정부는 한 것이 없다? </vt:lpstr>
      <vt:lpstr>새로운 문명 주도의 전위로서 미국의 도시들</vt:lpstr>
      <vt:lpstr>레이건 시대 가족의 가치 담론의 극적 전환: 우정과 공존의 다양성 공동체</vt:lpstr>
      <vt:lpstr>싱글 여성이 대세</vt:lpstr>
      <vt:lpstr>종교의 퇴조와 영성의 증가?</vt:lpstr>
      <vt:lpstr>패스트 푸드 네이션의 퇴조</vt:lpstr>
      <vt:lpstr>쾌락 혁명의 시대</vt:lpstr>
      <vt:lpstr>테르미도르 반동으로서 트럼프 현상의 본질:  반 이민주의, 국수주의</vt:lpstr>
      <vt:lpstr>샌더스는 오늘날 자본주의 넘어선 미래에의 꿈?</vt:lpstr>
      <vt:lpstr>힐러리는 “생태적 기업국가”의 시대 가속화를 의미</vt:lpstr>
      <vt:lpstr>근대 산업주의/기술주의 문명에서  생태대 문명(ecozoic era)으로의 이행? 호모 사피엔스의 종언?</vt:lpstr>
      <vt:lpstr>트럼프와 힐러리 시대 외교 안보 전략에 대한 오해</vt:lpstr>
      <vt:lpstr>“이건 너희들의 문제이기도 하다”                                          - 마르크스</vt:lpstr>
      <vt:lpstr>슬라이드 29</vt:lpstr>
      <vt:lpstr>슬라이드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비전과 가치: 문명사적 대전환기, 미국의 선택과 미래</dc:title>
  <dc:creator>Byongjin</dc:creator>
  <cp:lastModifiedBy>user</cp:lastModifiedBy>
  <cp:revision>31</cp:revision>
  <dcterms:created xsi:type="dcterms:W3CDTF">2016-07-05T02:08:21Z</dcterms:created>
  <dcterms:modified xsi:type="dcterms:W3CDTF">2016-07-05T23:38:19Z</dcterms:modified>
</cp:coreProperties>
</file>