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7"/>
  </p:notesMasterIdLst>
  <p:sldIdLst>
    <p:sldId id="651" r:id="rId2"/>
    <p:sldId id="662" r:id="rId3"/>
    <p:sldId id="657" r:id="rId4"/>
    <p:sldId id="646" r:id="rId5"/>
    <p:sldId id="667" r:id="rId6"/>
    <p:sldId id="666" r:id="rId7"/>
    <p:sldId id="670" r:id="rId8"/>
    <p:sldId id="647" r:id="rId9"/>
    <p:sldId id="664" r:id="rId10"/>
    <p:sldId id="665" r:id="rId11"/>
    <p:sldId id="648" r:id="rId12"/>
    <p:sldId id="649" r:id="rId13"/>
    <p:sldId id="671" r:id="rId14"/>
    <p:sldId id="652" r:id="rId15"/>
    <p:sldId id="654" r:id="rId16"/>
    <p:sldId id="653" r:id="rId17"/>
    <p:sldId id="655" r:id="rId18"/>
    <p:sldId id="663" r:id="rId19"/>
    <p:sldId id="656" r:id="rId20"/>
    <p:sldId id="658" r:id="rId21"/>
    <p:sldId id="659" r:id="rId22"/>
    <p:sldId id="660" r:id="rId23"/>
    <p:sldId id="669" r:id="rId24"/>
    <p:sldId id="668" r:id="rId25"/>
    <p:sldId id="661" r:id="rId2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880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  <p15:guide id="12" orient="horz" pos="3929" userDrawn="1">
          <p15:clr>
            <a:srgbClr val="A4A3A4"/>
          </p15:clr>
        </p15:guide>
        <p15:guide id="16" orient="horz" pos="2160">
          <p15:clr>
            <a:srgbClr val="A4A3A4"/>
          </p15:clr>
        </p15:guide>
        <p15:guide id="20" pos="5375">
          <p15:clr>
            <a:srgbClr val="A4A3A4"/>
          </p15:clr>
        </p15:guide>
        <p15:guide id="21" pos="385">
          <p15:clr>
            <a:srgbClr val="A4A3A4"/>
          </p15:clr>
        </p15:guide>
        <p15:guide id="22" pos="6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1D1E"/>
    <a:srgbClr val="31859C"/>
    <a:srgbClr val="4ABFC6"/>
    <a:srgbClr val="C47675"/>
    <a:srgbClr val="065A6E"/>
    <a:srgbClr val="1AC8F2"/>
    <a:srgbClr val="1D5A5D"/>
    <a:srgbClr val="297F83"/>
    <a:srgbClr val="0CD1CB"/>
    <a:srgbClr val="BBBBB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5507" autoAdjust="0"/>
  </p:normalViewPr>
  <p:slideViewPr>
    <p:cSldViewPr>
      <p:cViewPr varScale="1">
        <p:scale>
          <a:sx n="110" d="100"/>
          <a:sy n="110" d="100"/>
        </p:scale>
        <p:origin x="-1680" y="-90"/>
      </p:cViewPr>
      <p:guideLst>
        <p:guide orient="horz" pos="799"/>
        <p:guide orient="horz" pos="3929"/>
        <p:guide orient="horz" pos="2160"/>
        <p:guide pos="2880"/>
        <p:guide pos="5375"/>
        <p:guide pos="385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7E627-543A-4F01-8E35-19DB4C1C9405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73615-1EC9-4134-A1CB-F468AED50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36336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1039A-16AC-4DFC-BE51-B5D83CEDED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1108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7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2519363"/>
          </a:xfrm>
          <a:prstGeom prst="rect">
            <a:avLst/>
          </a:prstGeom>
          <a:solidFill>
            <a:srgbClr val="871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6F8A39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15616" y="1484784"/>
            <a:ext cx="71287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소방점검</a:t>
            </a:r>
            <a:r>
              <a:rPr lang="ko-KR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 공영화</a:t>
            </a:r>
            <a:r>
              <a:rPr lang="en-US" altLang="ko-KR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에 대한 쟁점과 이슈</a:t>
            </a:r>
            <a:endParaRPr lang="en-US" altLang="ko-KR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5664" y="2516712"/>
            <a:ext cx="5400000" cy="36000"/>
            <a:chOff x="2196336" y="1988840"/>
            <a:chExt cx="5400000" cy="36000"/>
          </a:xfrm>
        </p:grpSpPr>
        <p:sp>
          <p:nvSpPr>
            <p:cNvPr id="7" name="직사각형 6"/>
            <p:cNvSpPr/>
            <p:nvPr/>
          </p:nvSpPr>
          <p:spPr>
            <a:xfrm>
              <a:off x="2196336" y="1988840"/>
              <a:ext cx="1718940" cy="36000"/>
            </a:xfrm>
            <a:prstGeom prst="rect">
              <a:avLst/>
            </a:prstGeom>
            <a:solidFill>
              <a:srgbClr val="871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08825" y="1988840"/>
              <a:ext cx="2115618" cy="36000"/>
            </a:xfrm>
            <a:prstGeom prst="rect">
              <a:avLst/>
            </a:prstGeom>
            <a:solidFill>
              <a:srgbClr val="2120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019910" y="1988840"/>
              <a:ext cx="925583" cy="36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935205" y="1988840"/>
              <a:ext cx="661131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82241" y="5157192"/>
            <a:ext cx="5979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서울시립대학교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재난과학과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소방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방재공학과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건축공학과 교수 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윤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명 오</a:t>
            </a: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5042yoon@naver.com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7105" y="3501008"/>
            <a:ext cx="1027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</a:rPr>
              <a:t>2018. 06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55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000" b="1" dirty="0" smtClean="0">
                  <a:solidFill>
                    <a:srgbClr val="4ABFC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연사소개</a:t>
              </a:r>
              <a:r>
                <a:rPr lang="en-US" altLang="ko-KR" sz="2000" b="1" dirty="0" smtClean="0">
                  <a:solidFill>
                    <a:srgbClr val="4ABFC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_</a:t>
              </a:r>
              <a:r>
                <a:rPr lang="ko-KR" altLang="en-US" sz="2000" dirty="0" smtClean="0">
                  <a:solidFill>
                    <a:srgbClr val="4ABFC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윤 </a:t>
              </a:r>
              <a:r>
                <a:rPr lang="ko-KR" altLang="en-US" sz="2000" dirty="0">
                  <a:solidFill>
                    <a:srgbClr val="4ABFC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명오 </a:t>
              </a:r>
              <a:r>
                <a:rPr lang="en-US" altLang="ko-KR" sz="2000" dirty="0">
                  <a:solidFill>
                    <a:srgbClr val="4ABFC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2000" dirty="0">
                  <a:solidFill>
                    <a:srgbClr val="4ABFC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尹 </a:t>
              </a:r>
              <a:r>
                <a:rPr lang="ko-KR" altLang="en-US" sz="2000" dirty="0" smtClean="0">
                  <a:solidFill>
                    <a:srgbClr val="4ABFC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明悟</a:t>
              </a:r>
              <a:r>
                <a:rPr lang="en-US" altLang="ko-KR" sz="2000" b="1" dirty="0">
                  <a:solidFill>
                    <a:srgbClr val="4ABFC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)</a:t>
              </a:r>
              <a:endParaRPr lang="ko-KR" altLang="en-US" sz="2000" dirty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sp>
        <p:nvSpPr>
          <p:cNvPr id="16" name="모서리가 둥근 직사각형 15"/>
          <p:cNvSpPr/>
          <p:nvPr/>
        </p:nvSpPr>
        <p:spPr>
          <a:xfrm>
            <a:off x="395536" y="1844776"/>
            <a:ext cx="4927624" cy="1050086"/>
          </a:xfrm>
          <a:prstGeom prst="round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/>
          <a:lstStyle/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국립 서울대학교 공과대학 건축과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(‘76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학번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), </a:t>
            </a:r>
          </a:p>
          <a:p>
            <a:pPr marL="88900">
              <a:lnSpc>
                <a:spcPct val="150000"/>
              </a:lnSpc>
              <a:defRPr/>
            </a:pP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공학사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부전공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경영학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국립서울대학교 대학원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방재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방화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공학석사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일본동경대학교 대학원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방화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공간방재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공학박사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39552" y="1268760"/>
            <a:ext cx="2160000" cy="432000"/>
          </a:xfrm>
          <a:prstGeom prst="roundRect">
            <a:avLst/>
          </a:prstGeom>
          <a:solidFill>
            <a:schemeClr val="tx1"/>
          </a:solidFill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indent="90488"/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학력</a:t>
            </a:r>
            <a:endParaRPr lang="ko-KR" altLang="en-US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5004048" y="1681763"/>
            <a:ext cx="3744416" cy="3213959"/>
          </a:xfrm>
          <a:prstGeom prst="round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/>
          <a:lstStyle/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대통령 경호실 경호시설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장교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대한주택공사 주택연구소 첨단기술 선임연구원</a:t>
            </a: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명지대 교수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서울시립대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교수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8900">
              <a:lnSpc>
                <a:spcPct val="150000"/>
              </a:lnSpc>
              <a:defRPr/>
            </a:pP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소방방재공학과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방재공학과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재난과학과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생활안전연합 공동대표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도시방재안전연구소장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화재보험협회 기술고문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대통령직속 규제개혁위원회 위원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한국화재소방학회회장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대통령 직속 국가원자력 안전위원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ko-KR" altLang="en-US" sz="1200" b="1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5148064" y="1268760"/>
            <a:ext cx="2160000" cy="432000"/>
          </a:xfrm>
          <a:prstGeom prst="roundRect">
            <a:avLst/>
          </a:prstGeom>
          <a:solidFill>
            <a:srgbClr val="31859C"/>
          </a:solidFill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indent="90488"/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주요경력</a:t>
            </a:r>
            <a:endParaRPr lang="ko-KR" altLang="en-US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39552" y="3567701"/>
            <a:ext cx="2160000" cy="432000"/>
          </a:xfrm>
          <a:prstGeom prst="roundRect">
            <a:avLst/>
          </a:prstGeom>
          <a:solidFill>
            <a:srgbClr val="871D1E"/>
          </a:solidFill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indent="90488"/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연구분야</a:t>
            </a:r>
            <a:endParaRPr lang="ko-KR" altLang="en-US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95536" y="4215772"/>
            <a:ext cx="4170286" cy="2021540"/>
          </a:xfrm>
          <a:prstGeom prst="round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/>
          <a:lstStyle/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공동주택 산불화재 특성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연기이동에 관한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연구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지휘통신망 구축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(BPR/ISP)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관련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인천공항여객터미널 방재 성능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기획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및 평가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총괄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국제금융센터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(IFC),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광명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Dome,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월드컵메인스타디움 등의 화재 방호 성능 기획 및 평가 외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다수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03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이천 냉동창고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미성 아파트 모녀 살해사건 등 화재조사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다수</a:t>
            </a:r>
            <a:endParaRPr lang="ko-KR" altLang="en-US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8900">
              <a:lnSpc>
                <a:spcPct val="150000"/>
              </a:lnSpc>
              <a:defRPr/>
            </a:pPr>
            <a:endParaRPr lang="ko-KR" altLang="en-US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472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rgbClr val="4ABFC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CONTENTS</a:t>
              </a:r>
              <a:endParaRPr lang="en-US" altLang="ko-KR" sz="2000" b="1" dirty="0">
                <a:solidFill>
                  <a:srgbClr val="4AB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sp>
        <p:nvSpPr>
          <p:cNvPr id="6" name="speed"/>
          <p:cNvSpPr txBox="1">
            <a:spLocks noChangeArrowheads="1"/>
          </p:cNvSpPr>
          <p:nvPr/>
        </p:nvSpPr>
        <p:spPr bwMode="auto">
          <a:xfrm>
            <a:off x="2320282" y="1270962"/>
            <a:ext cx="4503016" cy="4966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144000" tIns="0" rIns="144000" bIns="7200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01</a:t>
            </a:r>
            <a:r>
              <a:rPr lang="en-US" altLang="ko-KR" sz="28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소방자체점검제도의 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태동배경 및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취지</a:t>
            </a:r>
            <a:endParaRPr lang="en-US" altLang="ko-K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Tahom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02</a:t>
            </a:r>
            <a:r>
              <a:rPr lang="en-US" altLang="ko-KR" sz="28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소방자체점검제도의 현실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03</a:t>
            </a:r>
            <a:r>
              <a:rPr lang="en-US" altLang="ko-KR" sz="26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소방자체점검제도의 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발전방향</a:t>
            </a:r>
            <a:endParaRPr lang="en-US" altLang="ko-K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Tahom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04</a:t>
            </a:r>
            <a:r>
              <a:rPr lang="en-US" altLang="ko-KR" sz="26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화재사례의 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시사점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_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제천화재</a:t>
            </a:r>
            <a:endParaRPr lang="en-US" altLang="ko-K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Tahom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05</a:t>
            </a:r>
            <a:r>
              <a:rPr lang="en-US" altLang="ko-KR" sz="26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소방자체점검제도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재구조화 구상</a:t>
            </a:r>
            <a:endParaRPr lang="en-US" altLang="ko-K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Tahom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06</a:t>
            </a:r>
            <a:r>
              <a:rPr lang="en-US" altLang="ko-KR" sz="26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소방관서의 역할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_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소방정책적 측면의 고려사항</a:t>
            </a:r>
            <a:endParaRPr lang="en-US" altLang="ko-K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Tahom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07</a:t>
            </a:r>
            <a:r>
              <a:rPr lang="en-US" altLang="ko-KR" sz="26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정부의 역할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_</a:t>
            </a:r>
            <a:r>
              <a:rPr lang="ko-KR" altLang="en-US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범정부적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정책적 측면의 고려사항</a:t>
            </a:r>
            <a:endParaRPr lang="en-US" altLang="ko-K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Tahom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600" b="1" dirty="0" smtClean="0">
                <a:solidFill>
                  <a:srgbClr val="871D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09</a:t>
            </a:r>
            <a:r>
              <a:rPr lang="en-US" altLang="ko-KR" sz="2600" b="1" dirty="0" smtClean="0">
                <a:solidFill>
                  <a:srgbClr val="2C55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rPr>
              <a:t>정리 및 기타제언</a:t>
            </a:r>
            <a:endParaRPr lang="en-US" altLang="ko-K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Tahoma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13" name="직사각형 12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15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16" name="모서리가 둥근 직사각형 15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2785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01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11559" y="1263012"/>
            <a:ext cx="7921253" cy="934478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소방검사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문제점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딜레마를 극복하기 위한 대안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으로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민간점검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으로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검사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대체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하는 내용을 골자로 하는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소방자체점검제도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법제화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하게 됨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1600" y="2780177"/>
            <a:ext cx="3708000" cy="309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절대적인 인력부족</a:t>
            </a:r>
            <a:endParaRPr lang="en-US" altLang="ko-KR" sz="12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16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특정소방대상물의 수를 고려할 때 비현실적인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160000"/>
              </a:lnSpc>
            </a:pP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대대적 증원 필요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기술적 능력의 한계</a:t>
            </a:r>
            <a:endParaRPr lang="en-US" altLang="ko-KR" sz="12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16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소방시스템의 고도화로 직업적 전문성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160000"/>
              </a:lnSpc>
            </a:pP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(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프로페셔널리즘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 요구됨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화재사고시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소방검사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 대한 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현실적 한계를 감안하지 않은 과도한 책임을 대두</a:t>
            </a:r>
            <a:endParaRPr lang="en-US" altLang="ko-KR" sz="12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16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소방불신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정부행정불신으로 이어짐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16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구상권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청구 및 징계요구사례 속출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2412678"/>
            <a:ext cx="3708000" cy="360000"/>
          </a:xfrm>
          <a:prstGeom prst="rect">
            <a:avLst/>
          </a:prstGeom>
          <a:solidFill>
            <a:srgbClr val="871D1E"/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소방검사의 문제점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6599" y="2780177"/>
            <a:ext cx="3708000" cy="309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olid"/>
          </a:ln>
        </p:spPr>
        <p:txBody>
          <a:bodyPr wrap="square" lIns="72000" tIns="0" rIns="72000" bIns="72000" rtlCol="0">
            <a:spAutoFit/>
          </a:bodyPr>
          <a:lstStyle/>
          <a:p>
            <a:pPr marL="265113" indent="-173038">
              <a:lnSpc>
                <a:spcPct val="229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민간업체가 계약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 의해서 점검시행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lnSpc>
                <a:spcPct val="229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으로 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검사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를 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갈음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함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lnSpc>
                <a:spcPct val="229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한정된 수량만 추출하여 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특별조사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전체 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20% 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이내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)’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시행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lnSpc>
                <a:spcPct val="229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소방대상물에 대하여 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임의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’, ‘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수시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 체크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하여 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점검하자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위반사항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)’ </a:t>
            </a:r>
            <a:r>
              <a:rPr lang="ko-KR" altLang="en-US" sz="12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발견시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관계인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점검업체 및 소방시설관리사에 대한 행정조치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16599" y="2412678"/>
            <a:ext cx="3708000" cy="3600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소방자체점검제도의 구조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01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557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01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1112521" y="1120555"/>
            <a:ext cx="7400787" cy="12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72000" rIns="72000" bIns="72000" rtlCol="0" anchor="ctr">
            <a:spAutoFit/>
          </a:bodyPr>
          <a:lstStyle/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 등을 인위적으로 조작하여 정상적으로 작동하는지를 점검하는 것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0812" y="1121435"/>
            <a:ext cx="432048" cy="1260000"/>
          </a:xfrm>
          <a:prstGeom prst="rect">
            <a:avLst/>
          </a:prstGeom>
          <a:solidFill>
            <a:srgbClr val="871D1E"/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작동기능점검</a:t>
            </a:r>
            <a:endParaRPr lang="en-US" altLang="ko-KR" sz="12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02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5220" y="2443764"/>
            <a:ext cx="7400787" cy="12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txBody>
          <a:bodyPr wrap="square" lIns="72000" tIns="72000" rIns="72000" bIns="72000" rtlCol="0" anchor="ctr">
            <a:spAutoFit/>
          </a:bodyPr>
          <a:lstStyle/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소방시설등의 작동기능점검을 포함하여 소방시설등의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설비별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주요 구성 부품의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구조기준이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법 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9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항에 따라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소방청장이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정하여 고시하는 화재안전기준 및 「건축법」 등 관련 법령에서 정하는 기준에 적합한지 여부를 점검하는 것을 말한다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1560" y="2441573"/>
            <a:ext cx="432048" cy="126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종합정밀점검</a:t>
            </a:r>
            <a:endParaRPr lang="en-US" altLang="ko-KR" sz="12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49923" y="3393796"/>
            <a:ext cx="5249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14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점검방법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=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시행규칙 별표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 따른 점검 장비를 이용</a:t>
            </a:r>
            <a:endParaRPr lang="ko-KR" altLang="en-US" sz="1400" dirty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77004" y="2033897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14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점검방법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=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대체로 </a:t>
            </a:r>
            <a:r>
              <a:rPr lang="ko-KR" altLang="en-US" sz="14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육안검사</a:t>
            </a:r>
            <a:endParaRPr lang="ko-KR" altLang="en-US" sz="1400" dirty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85220" y="3766973"/>
            <a:ext cx="7400787" cy="239833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txBody>
          <a:bodyPr wrap="square" lIns="72000" tIns="72000" rIns="72000" bIns="72000" rtlCol="0" anchor="ctr">
            <a:spAutoFit/>
          </a:bodyPr>
          <a:lstStyle/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소방본부장 등은 관할구역에 있는 소방대상물이 관계 법령에 적합하게 설치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유지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관리되고 있는지 공무원으로 하여금 소방안전관리에 관한 특별조사를 하게 할 수 있음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아래의 하나 중 어느 하나에 해당하는 경우 실시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>
              <a:lnSpc>
                <a:spcPct val="160000"/>
              </a:lnSpc>
            </a:pP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관계인의 </a:t>
            </a:r>
            <a:r>
              <a:rPr lang="ko-KR" altLang="en-US" sz="12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소방시설등</a:t>
            </a:r>
            <a:r>
              <a:rPr lang="en-US" altLang="ko-KR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방화시설</a:t>
            </a:r>
            <a:r>
              <a:rPr lang="en-US" altLang="ko-KR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피난시설</a:t>
            </a:r>
            <a:r>
              <a:rPr lang="ko-KR" altLang="en-US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등에 대한 </a:t>
            </a:r>
            <a:r>
              <a:rPr lang="ko-KR" altLang="en-US" sz="12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자체점검이</a:t>
            </a:r>
            <a:r>
              <a:rPr lang="ko-KR" altLang="en-US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불성실하거나 불완전하다고 인정되는 경우 </a:t>
            </a:r>
            <a:endParaRPr lang="en-US" altLang="ko-KR" sz="1200" dirty="0" smtClean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>
              <a:lnSpc>
                <a:spcPct val="16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-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소방기본법 제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13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조에 따른 화재경계지구에 대한 소방특별조사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>
              <a:lnSpc>
                <a:spcPct val="160000"/>
              </a:lnSpc>
            </a:pP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-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국가적 행사 등 주요 행사가 개최되는 장소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>
              <a:lnSpc>
                <a:spcPct val="160000"/>
              </a:lnSpc>
            </a:pP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-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화재가 자주 발생하였거나 발생할 우려가 뚜렷한 곳에 대한 점검이 필요한 경우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>
              <a:lnSpc>
                <a:spcPct val="160000"/>
              </a:lnSpc>
            </a:pP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-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재난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재해 발생 위험이 높다고 판단되는 경우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0812" y="3767704"/>
            <a:ext cx="432048" cy="2397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소방특별조사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787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01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910284" y="908720"/>
            <a:ext cx="3708000" cy="360000"/>
          </a:xfrm>
          <a:prstGeom prst="rect">
            <a:avLst/>
          </a:prstGeom>
          <a:solidFill>
            <a:srgbClr val="871D1E"/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작동기능점검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4320" y="908720"/>
            <a:ext cx="3708000" cy="3600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종합정밀점검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03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0284" y="1276219"/>
            <a:ext cx="3708000" cy="106873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종합정밀점검을 받은 날로부터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6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개월째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대상에 한함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신규로 사용승인을 받은 건축물은 그 다음해부터 실시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소방시설완공검사증명서 받은 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경과한 이후 사용승인을 받은 경우 그 해부터 실시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사용승인일로부터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개월 이내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94320" y="1326328"/>
            <a:ext cx="3708000" cy="9960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olid"/>
          </a:ln>
        </p:spPr>
        <p:txBody>
          <a:bodyPr wrap="square" lIns="72000" tIns="0" rIns="72000" bIns="72000" rtlCol="0" anchor="ctr">
            <a:spAutoFit/>
          </a:bodyPr>
          <a:lstStyle/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건축물의 사용승인일이 속하는 달에 실시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신규로 사용승인을 받은 건축물은 그 다음해부터 실시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소방시설완공검사증명서 받은 후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 경과한 이후 사용승인을 받은 경우 그 해부터 실시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사용승인일로부터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개월 이내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6070" y="1284928"/>
            <a:ext cx="56768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시기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0284" y="2391244"/>
            <a:ext cx="3708000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연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회이상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6070" y="2416362"/>
            <a:ext cx="56768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주기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0284" y="2943665"/>
            <a:ext cx="3708000" cy="103180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시행령 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 별표 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모든 특정소방대상물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종합정밀점검대상 전체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>
              <a:lnSpc>
                <a:spcPct val="16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-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시행규칙 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19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 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항 작동기능점검결과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보고대상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6070" y="2952374"/>
            <a:ext cx="56768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대상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284" y="4793503"/>
            <a:ext cx="3708000" cy="40938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관계인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소방안전관리자 또는 소방시설관리업자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6070" y="4802212"/>
            <a:ext cx="56768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자격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80951" y="2373827"/>
            <a:ext cx="3708000" cy="5147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연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회이상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시행령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22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항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호 특정소방대상물 반기에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80951" y="2932641"/>
            <a:ext cx="3708000" cy="1807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스프링클러 또는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물분무등소화설비가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설치된 연면적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5,000㎡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이상 특정소방대상물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아파트의 경우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5,000㎡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이상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층 이상인 것만 해당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다중이용업소 안전관리특별법 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 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호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나목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6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7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7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호의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2, 7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호의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다중이용업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영업장이 설치된 특정소방대상물로서 연면적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2,000㎡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이상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제연설비가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설치된 터널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공공기관 중 연면적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1,000㎡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이상인 것 중 옥내소화전설비 또는 자동화재탐지설비가 설치된 것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80424" y="4775408"/>
            <a:ext cx="3708000" cy="8840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소방시설관리업자 또는 소방안전관리자로 선임된 소방시설관리사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소방기술사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 이상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/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-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소방안전관리업자의 경우 시행규칙 별표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점검인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력배치기준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준수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6070" y="5659272"/>
            <a:ext cx="56768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보고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0284" y="5704836"/>
            <a:ext cx="3708000" cy="8840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71D1E"/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종합정밀점검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작동기능점검 보고 대상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30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이내 소방서 제출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그 밖의 점검대상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 실시 후 점검결과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년간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자체보관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80423" y="5683843"/>
            <a:ext cx="3708000" cy="5147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txBody>
          <a:bodyPr wrap="square" lIns="72000" tIns="72000" rIns="72000" bIns="72000" rtlCol="0">
            <a:spAutoFit/>
          </a:bodyPr>
          <a:lstStyle/>
          <a:p>
            <a:pPr marL="265113" indent="-173038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 실시 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이내 소방서 제출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92075"/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" name="등호 1"/>
          <p:cNvSpPr/>
          <p:nvPr/>
        </p:nvSpPr>
        <p:spPr>
          <a:xfrm>
            <a:off x="4507507" y="1650534"/>
            <a:ext cx="294210" cy="276168"/>
          </a:xfrm>
          <a:prstGeom prst="mathEqual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algn="ctr"/>
            <a:endParaRPr lang="ko-KR" altLang="en-US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8" name="등호 37"/>
          <p:cNvSpPr/>
          <p:nvPr/>
        </p:nvSpPr>
        <p:spPr>
          <a:xfrm>
            <a:off x="4502513" y="2493112"/>
            <a:ext cx="294210" cy="276168"/>
          </a:xfrm>
          <a:prstGeom prst="mathEqual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algn="ctr"/>
            <a:endParaRPr lang="ko-KR" altLang="en-US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부등호 2"/>
          <p:cNvSpPr/>
          <p:nvPr/>
        </p:nvSpPr>
        <p:spPr>
          <a:xfrm>
            <a:off x="4465979" y="3364607"/>
            <a:ext cx="366218" cy="260642"/>
          </a:xfrm>
          <a:prstGeom prst="mathNotEqual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algn="ctr"/>
            <a:endParaRPr lang="ko-KR" altLang="en-US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0" name="부등호 39"/>
          <p:cNvSpPr/>
          <p:nvPr/>
        </p:nvSpPr>
        <p:spPr>
          <a:xfrm>
            <a:off x="4465979" y="4867876"/>
            <a:ext cx="366218" cy="260642"/>
          </a:xfrm>
          <a:prstGeom prst="mathNotEqual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algn="ctr"/>
            <a:endParaRPr lang="ko-KR" altLang="en-US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1" name="부등호 40"/>
          <p:cNvSpPr/>
          <p:nvPr/>
        </p:nvSpPr>
        <p:spPr>
          <a:xfrm>
            <a:off x="4465979" y="5751946"/>
            <a:ext cx="366218" cy="260642"/>
          </a:xfrm>
          <a:prstGeom prst="mathNotEqual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algn="ctr"/>
            <a:endParaRPr lang="ko-KR" altLang="en-US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80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02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소방자체점검제도의 현실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7" name="타원 16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04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14375" y="5951616"/>
            <a:ext cx="8424935" cy="328849"/>
          </a:xfrm>
          <a:prstGeom prst="rect">
            <a:avLst/>
          </a:prstGeom>
          <a:noFill/>
          <a:ln w="254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538511" y="5982117"/>
            <a:ext cx="5063248" cy="2983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&lt;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최근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&gt; 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소방시설관리업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290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거짓점검과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보고제출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17829" y="5965422"/>
            <a:ext cx="1148674" cy="288032"/>
          </a:xfrm>
          <a:prstGeom prst="roundRect">
            <a:avLst>
              <a:gd name="adj" fmla="val 6176"/>
            </a:avLst>
          </a:prstGeom>
          <a:solidFill>
            <a:schemeClr val="bg2">
              <a:lumMod val="10000"/>
            </a:schemeClr>
          </a:solidFill>
          <a:ln w="3175" cap="sq">
            <a:noFill/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행정처분 건수</a:t>
            </a:r>
            <a:endParaRPr lang="ko-KR" altLang="en-US" sz="1100" b="1" u="sng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99878" y="1113699"/>
            <a:ext cx="8424935" cy="666531"/>
          </a:xfrm>
          <a:prstGeom prst="rect">
            <a:avLst/>
          </a:prstGeom>
          <a:noFill/>
          <a:ln w="254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03332" y="1117532"/>
            <a:ext cx="1148674" cy="288032"/>
          </a:xfrm>
          <a:prstGeom prst="roundRect">
            <a:avLst>
              <a:gd name="adj" fmla="val 6176"/>
            </a:avLst>
          </a:prstGeom>
          <a:solidFill>
            <a:schemeClr val="bg2">
              <a:lumMod val="10000"/>
            </a:schemeClr>
          </a:solidFill>
          <a:ln w="3175" cap="sq">
            <a:noFill/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제도 개요</a:t>
            </a:r>
            <a:endParaRPr lang="ko-KR" altLang="en-US" sz="1100" b="1" u="sng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452006" y="1162400"/>
            <a:ext cx="7200799" cy="51559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2012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증가하는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소방대상물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점검인력 부족으로 특별조사체제로 전환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소방서에서는 소방대상물의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7%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이내 범위에서 특별조사 실시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),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소방시설관리업체가 소방시설관리사 자격자를 통해 검사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기존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일간 수행하던 점검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일로 확대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규모별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)/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특급소방대상물 연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점검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99878" y="1831833"/>
            <a:ext cx="8424935" cy="1275592"/>
          </a:xfrm>
          <a:prstGeom prst="rect">
            <a:avLst/>
          </a:prstGeom>
          <a:noFill/>
          <a:ln w="254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03332" y="1845639"/>
            <a:ext cx="1148674" cy="305676"/>
          </a:xfrm>
          <a:prstGeom prst="roundRect">
            <a:avLst>
              <a:gd name="adj" fmla="val 6176"/>
            </a:avLst>
          </a:prstGeom>
          <a:solidFill>
            <a:schemeClr val="bg2">
              <a:lumMod val="10000"/>
            </a:schemeClr>
          </a:solidFill>
          <a:ln w="3175" cap="sq">
            <a:noFill/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제기된 문제점</a:t>
            </a:r>
            <a:endParaRPr lang="ko-KR" altLang="en-US" sz="1100" b="1" u="sng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52006" y="1864734"/>
            <a:ext cx="7200799" cy="99916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소방시설점검업자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수행 목적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=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생계수단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VS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건축물 관계인 목적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=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법적의무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화재안전관리 목적에 무관심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건축물 관계인 입장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“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내 돈 주고 시키는 일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”=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점검업자간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갑을관계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형성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=&gt;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관계인 눈치보기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점검수주만을 목적으로 한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저가경쟁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심화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1900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세대 대규모 단지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점검비용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180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만원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점검일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점검사업주의 관리사에 대한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건축주와의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협의과정에서 보고서 수정요구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순응지시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저가경쟁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심화로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점검일자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축소 또는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적정인력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미투입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208089" y="2863901"/>
            <a:ext cx="6480720" cy="20538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[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자료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소방방재신문 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집중취재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] 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부실한 소방시설 자체점검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구조적 문제 개선될까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1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최영기자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2014.6.25]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299878" y="3164284"/>
            <a:ext cx="8424935" cy="1523611"/>
          </a:xfrm>
          <a:prstGeom prst="rect">
            <a:avLst/>
          </a:prstGeom>
          <a:noFill/>
          <a:ln w="254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303332" y="3178091"/>
            <a:ext cx="1148674" cy="305676"/>
          </a:xfrm>
          <a:prstGeom prst="roundRect">
            <a:avLst>
              <a:gd name="adj" fmla="val 6176"/>
            </a:avLst>
          </a:prstGeom>
          <a:solidFill>
            <a:schemeClr val="bg2">
              <a:lumMod val="10000"/>
            </a:schemeClr>
          </a:solidFill>
          <a:ln w="3175" cap="sq">
            <a:noFill/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대책</a:t>
            </a:r>
            <a:r>
              <a:rPr lang="en-US" altLang="ko-KR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100" b="1" dirty="0" err="1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소방청</a:t>
            </a:r>
            <a:r>
              <a:rPr lang="ko-KR" altLang="en-US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안</a:t>
            </a:r>
            <a:r>
              <a:rPr lang="en-US" altLang="ko-KR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100" b="1" u="sng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452006" y="3178091"/>
            <a:ext cx="7200799" cy="148230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관계인의 자체점검 책임강화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관계인 점검결과 보고의무 부여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거짓점검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강요유도행위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처벌근거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신설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점검결과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불량사항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보완계획서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제출의무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신설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점검업자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품질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경쟁체계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확립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u="sng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점검비용</a:t>
            </a:r>
            <a:r>
              <a:rPr lang="ko-KR" altLang="en-US" sz="1200" u="sng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공영제 도입추진</a:t>
            </a:r>
            <a:r>
              <a:rPr lang="en-US" altLang="ko-KR" sz="1200" u="sng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u="sng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소방청</a:t>
            </a:r>
            <a:r>
              <a:rPr lang="ko-KR" altLang="en-US" sz="1200" u="sng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계획</a:t>
            </a:r>
            <a:r>
              <a:rPr lang="en-US" altLang="ko-KR" sz="1200" u="sng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동일 대상물 </a:t>
            </a:r>
            <a:r>
              <a:rPr lang="en-US" altLang="ko-KR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이상 </a:t>
            </a:r>
            <a:r>
              <a:rPr lang="ko-KR" altLang="en-US" sz="12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연속점검</a:t>
            </a:r>
            <a:r>
              <a:rPr lang="ko-KR" altLang="en-US" sz="12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제한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점검품질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중심의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점검능력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평가기준 개선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점검결과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거짓보고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행정처분 기준 강화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관리사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점검능력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향상 및 책임강화 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 유형별 표준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점검기준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개발 및 시행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소방시설관리사보 제도 도입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우수소방시설관리사 선정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포상 및 인센티브 부여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거짓점검행위 행정처분 기준 강화</a:t>
            </a:r>
            <a:endParaRPr lang="en-US" altLang="ko-KR" sz="1200" dirty="0" smtClean="0">
              <a:solidFill>
                <a:srgbClr val="40404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소방시설관리종합정보시스템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구축운영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위탁점검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대상물 </a:t>
            </a:r>
            <a:r>
              <a:rPr lang="ko-KR" altLang="en-US" sz="12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표본점검</a:t>
            </a:r>
            <a:r>
              <a:rPr lang="ko-KR" altLang="en-US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관리강화</a:t>
            </a:r>
            <a:r>
              <a:rPr lang="en-US" altLang="ko-KR" sz="12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u="sng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소방대상물</a:t>
            </a:r>
            <a:r>
              <a:rPr lang="ko-KR" altLang="en-US" sz="1200" u="sng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자체점검결과 관리 전문기관 설립운영</a:t>
            </a:r>
            <a:endParaRPr lang="en-US" altLang="ko-KR" sz="1200" u="sng" dirty="0" smtClean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99878" y="4715581"/>
            <a:ext cx="8424935" cy="1178111"/>
          </a:xfrm>
          <a:prstGeom prst="rect">
            <a:avLst/>
          </a:prstGeom>
          <a:noFill/>
          <a:ln w="254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03332" y="4729388"/>
            <a:ext cx="1148674" cy="327708"/>
          </a:xfrm>
          <a:prstGeom prst="roundRect">
            <a:avLst>
              <a:gd name="adj" fmla="val 6176"/>
            </a:avLst>
          </a:prstGeom>
          <a:solidFill>
            <a:schemeClr val="bg2">
              <a:lumMod val="10000"/>
            </a:schemeClr>
          </a:solidFill>
          <a:ln w="3175" cap="sq">
            <a:noFill/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현재 상황</a:t>
            </a:r>
            <a:endParaRPr lang="ko-KR" altLang="en-US" sz="1100" b="1" u="sng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3953" y="4670554"/>
            <a:ext cx="7280860" cy="109392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arenR"/>
            </a:pP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2017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SH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과업지시서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점검하지 못한 세대에 대한 정산 시 제외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과업지시서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문제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…100%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점검불가현실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소방시설관리업체 출혈경쟁과 편법 만연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15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만원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전단지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점검대상물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한도 제약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회피위한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배치신고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회피편법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아파트에서는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공용부만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점검하고 세대별 점검은 아예 하지 않음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28600" indent="-228600">
              <a:buAutoNum type="arabicParenR"/>
            </a:pP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배치신고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기간 동안 해외에 체류했거나 입원했던 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시설관리사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29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 감사원 적발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(2</a:t>
            </a:r>
            <a:r>
              <a:rPr lang="ko-KR" altLang="en-US" sz="12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년전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동일내용으로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33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 처벌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244093" y="5637864"/>
            <a:ext cx="6444716" cy="22470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[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자료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소방방재신문 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기자의눈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] 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소방시설점검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그 총체적 난국</a:t>
            </a:r>
            <a:r>
              <a:rPr lang="en-US" altLang="ko-KR" sz="1100" dirty="0" smtClean="0">
                <a:solidFill>
                  <a:srgbClr val="40404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2017.4.10]</a:t>
            </a:r>
          </a:p>
        </p:txBody>
      </p:sp>
    </p:spTree>
    <p:extLst>
      <p:ext uri="{BB962C8B-B14F-4D97-AF65-F5344CB8AC3E}">
        <p14:creationId xmlns:p14="http://schemas.microsoft.com/office/powerpoint/2010/main" xmlns="" val="66748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02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소방자체점검제도의 현실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11559" y="1263012"/>
            <a:ext cx="8424937" cy="4381575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소방시스템의 기계적인 작동성은 크게 향상됨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선진국대비 손색없는 수준임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200000"/>
              </a:lnSpc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건물 사용자의 화재안전을 위한 비구조적인 역량은 전혀 감시되지 않음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소방안전관리자 직무상태 및 방재센터 운영체계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소방계획서의 실행능력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평상시 소방시스템 임의차단 등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건축주와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관계인이 비협조적인 경우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계약상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소방점검업체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지위에서 소신을 관철하기 어려움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영업이익 구조에서 자유로울 수 없음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indent="266700">
              <a:lnSpc>
                <a:spcPct val="200000"/>
              </a:lnSpc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특히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최저가 위주의 입찰경쟁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으로 인하여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최소한의 점검인력과 기간을 보장받기 어려움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소방관서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는 유사시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대응에 필요한 현장정보에서 소외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되며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위험통제 업무에 대한 적극성도 저하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됨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05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0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타원 162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06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02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소방자체점검제도의 현실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11559" y="1023260"/>
            <a:ext cx="8424937" cy="445306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건축법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상의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피난 및 방화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 대한 직무관계가 모호하여 부실점검의 우려가 큼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283968" y="2348880"/>
            <a:ext cx="4577238" cy="4204836"/>
            <a:chOff x="4120903" y="2415006"/>
            <a:chExt cx="4577238" cy="4204836"/>
          </a:xfrm>
        </p:grpSpPr>
        <p:sp>
          <p:nvSpPr>
            <p:cNvPr id="78" name="이등변 삼각형 12"/>
            <p:cNvSpPr/>
            <p:nvPr/>
          </p:nvSpPr>
          <p:spPr>
            <a:xfrm flipV="1">
              <a:off x="5660943" y="3675605"/>
              <a:ext cx="1462293" cy="1260599"/>
            </a:xfrm>
            <a:prstGeom prst="triangle">
              <a:avLst/>
            </a:prstGeom>
            <a:solidFill>
              <a:srgbClr val="871D1E"/>
            </a:solidFill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grpSp>
          <p:nvGrpSpPr>
            <p:cNvPr id="79" name="그룹 78"/>
            <p:cNvGrpSpPr/>
            <p:nvPr/>
          </p:nvGrpSpPr>
          <p:grpSpPr>
            <a:xfrm>
              <a:off x="4120903" y="2415006"/>
              <a:ext cx="4577238" cy="4204836"/>
              <a:chOff x="1076995" y="1340768"/>
              <a:chExt cx="6538912" cy="6006905"/>
            </a:xfrm>
          </p:grpSpPr>
          <p:sp>
            <p:nvSpPr>
              <p:cNvPr id="80" name="이등변 삼각형 11"/>
              <p:cNvSpPr/>
              <p:nvPr/>
            </p:nvSpPr>
            <p:spPr>
              <a:xfrm>
                <a:off x="3277051" y="1340768"/>
                <a:ext cx="2088991" cy="1800855"/>
              </a:xfrm>
              <a:prstGeom prst="triangle">
                <a:avLst/>
              </a:prstGeom>
              <a:solidFill>
                <a:srgbClr val="065A6E"/>
              </a:solidFill>
              <a:ln w="76200">
                <a:solidFill>
                  <a:srgbClr val="1AC8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이등변 삼각형 13"/>
              <p:cNvSpPr/>
              <p:nvPr/>
            </p:nvSpPr>
            <p:spPr>
              <a:xfrm flipH="1">
                <a:off x="2238988" y="3141623"/>
                <a:ext cx="2088991" cy="1800855"/>
              </a:xfrm>
              <a:prstGeom prst="triangl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762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이등변 삼각형 14"/>
              <p:cNvSpPr/>
              <p:nvPr/>
            </p:nvSpPr>
            <p:spPr>
              <a:xfrm flipH="1">
                <a:off x="4317603" y="3141623"/>
                <a:ext cx="2088991" cy="1800855"/>
              </a:xfrm>
              <a:prstGeom prst="triangle">
                <a:avLst/>
              </a:prstGeom>
              <a:solidFill>
                <a:srgbClr val="1D5A5D"/>
              </a:solidFill>
              <a:ln w="76200">
                <a:solidFill>
                  <a:srgbClr val="4ABFC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83" name="직선 연결선 41"/>
              <p:cNvCxnSpPr/>
              <p:nvPr/>
            </p:nvCxnSpPr>
            <p:spPr>
              <a:xfrm flipV="1">
                <a:off x="4877450" y="1691895"/>
                <a:ext cx="341256" cy="590603"/>
              </a:xfrm>
              <a:prstGeom prst="line">
                <a:avLst/>
              </a:prstGeom>
              <a:ln>
                <a:solidFill>
                  <a:srgbClr val="1AC8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42"/>
              <p:cNvCxnSpPr/>
              <p:nvPr/>
            </p:nvCxnSpPr>
            <p:spPr>
              <a:xfrm>
                <a:off x="5210303" y="1691894"/>
                <a:ext cx="514286" cy="0"/>
              </a:xfrm>
              <a:prstGeom prst="line">
                <a:avLst/>
              </a:prstGeom>
              <a:ln>
                <a:solidFill>
                  <a:srgbClr val="1AC8F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/>
              <p:cNvSpPr txBox="1"/>
              <p:nvPr/>
            </p:nvSpPr>
            <p:spPr>
              <a:xfrm>
                <a:off x="2722552" y="4171614"/>
                <a:ext cx="1080000" cy="360000"/>
              </a:xfrm>
              <a:prstGeom prst="rect">
                <a:avLst/>
              </a:prstGeom>
              <a:noFill/>
            </p:spPr>
            <p:txBody>
              <a:bodyPr wrap="none" lIns="72000" tIns="0" rIns="72000" bIns="72000" rtlCol="0" anchor="ctr">
                <a:no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확산억제</a:t>
                </a:r>
                <a:endPara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4859031" y="4171614"/>
                <a:ext cx="1080000" cy="360000"/>
              </a:xfrm>
              <a:prstGeom prst="rect">
                <a:avLst/>
              </a:prstGeom>
              <a:noFill/>
            </p:spPr>
            <p:txBody>
              <a:bodyPr wrap="none" lIns="72000" tIns="0" rIns="72000" bIns="72000" rtlCol="0" anchor="ctr">
                <a:no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위험회피</a:t>
                </a:r>
                <a:endPara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784570" y="1527366"/>
                <a:ext cx="1831337" cy="1422904"/>
              </a:xfrm>
              <a:prstGeom prst="rect">
                <a:avLst/>
              </a:prstGeom>
              <a:noFill/>
            </p:spPr>
            <p:txBody>
              <a:bodyPr wrap="none" lIns="72000" tIns="0" rIns="72000" bIns="7200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에너지통제</a:t>
                </a:r>
                <a:endPara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  <a:p>
                <a:pPr marL="180975" indent="-1809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전기안전법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  <a:p>
                <a:pPr marL="180975" indent="-1809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가스안전법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  <a:p>
                <a:pPr marL="180975" indent="-1809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위험물</a:t>
                </a:r>
                <a:r>
                  <a:rPr lang="en-US" altLang="ko-KR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, </a:t>
                </a:r>
                <a:r>
                  <a:rPr lang="ko-KR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기타관련법</a:t>
                </a:r>
                <a:endPara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5013214" y="5366521"/>
                <a:ext cx="2571429" cy="895287"/>
              </a:xfrm>
              <a:prstGeom prst="rect">
                <a:avLst/>
              </a:prstGeom>
              <a:noFill/>
            </p:spPr>
            <p:txBody>
              <a:bodyPr wrap="square" lIns="72000" tIns="0" rIns="72000" bIns="72000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건축법</a:t>
                </a:r>
                <a:endParaRPr lang="en-US" altLang="ko-KR" sz="1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  <a:p>
                <a:pPr marL="182563" indent="-182563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피난</a:t>
                </a:r>
                <a:r>
                  <a:rPr lang="en-US" altLang="ko-KR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</a:t>
                </a: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직통계단</a:t>
                </a:r>
                <a:r>
                  <a:rPr lang="en-US" altLang="ko-KR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, </a:t>
                </a: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피난계단</a:t>
                </a:r>
                <a:r>
                  <a:rPr lang="en-US" altLang="ko-KR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</a:t>
                </a: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 </a:t>
                </a:r>
                <a:endParaRPr lang="en-US" altLang="ko-KR" sz="10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  <a:p>
                <a:pPr marL="182563" indent="-182563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err="1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배연창</a:t>
                </a: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 등</a:t>
                </a:r>
                <a:endParaRPr lang="en-US" altLang="ko-KR" sz="1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cxnSp>
            <p:nvCxnSpPr>
              <p:cNvPr id="92" name="꺾인 연결선 91"/>
              <p:cNvCxnSpPr/>
              <p:nvPr/>
            </p:nvCxnSpPr>
            <p:spPr>
              <a:xfrm rot="5400000">
                <a:off x="3522585" y="5100695"/>
                <a:ext cx="514285" cy="257143"/>
              </a:xfrm>
              <a:prstGeom prst="bentConnector2">
                <a:avLst/>
              </a:prstGeom>
              <a:ln>
                <a:solidFill>
                  <a:srgbClr val="BBBB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타원 92"/>
              <p:cNvSpPr/>
              <p:nvPr/>
            </p:nvSpPr>
            <p:spPr>
              <a:xfrm>
                <a:off x="3599659" y="5445224"/>
                <a:ext cx="90000" cy="9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88900" algn="ctr"/>
                <a:endParaRPr lang="ko-KR" altLang="en-US" sz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cxnSp>
            <p:nvCxnSpPr>
              <p:cNvPr id="94" name="꺾인 연결선 93"/>
              <p:cNvCxnSpPr/>
              <p:nvPr/>
            </p:nvCxnSpPr>
            <p:spPr>
              <a:xfrm rot="16200000" flipH="1">
                <a:off x="4610126" y="5096763"/>
                <a:ext cx="514285" cy="257143"/>
              </a:xfrm>
              <a:prstGeom prst="bentConnector2">
                <a:avLst/>
              </a:prstGeom>
              <a:ln>
                <a:solidFill>
                  <a:srgbClr val="4ABFC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TextBox 96"/>
              <p:cNvSpPr txBox="1"/>
              <p:nvPr/>
            </p:nvSpPr>
            <p:spPr>
              <a:xfrm>
                <a:off x="3791194" y="3514359"/>
                <a:ext cx="1080000" cy="360000"/>
              </a:xfrm>
              <a:prstGeom prst="rect">
                <a:avLst/>
              </a:prstGeom>
              <a:noFill/>
            </p:spPr>
            <p:txBody>
              <a:bodyPr wrap="none" lIns="72000" tIns="0" rIns="72000" bIns="72000" rtlCol="0" anchor="ctr">
                <a:noAutofit/>
              </a:bodyPr>
              <a:lstStyle/>
              <a:p>
                <a:r>
                  <a:rPr lang="ko-KR" altLang="en-US" sz="1000" dirty="0">
                    <a:solidFill>
                      <a:schemeClr val="bg1"/>
                    </a:solidFill>
                    <a:latin typeface="휴먼모음T" pitchFamily="18" charset="-127"/>
                    <a:ea typeface="휴먼모음T" pitchFamily="18" charset="-127"/>
                  </a:rPr>
                  <a:t>화재방호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휴먼모음T" pitchFamily="18" charset="-127"/>
                    <a:ea typeface="휴먼모음T" pitchFamily="18" charset="-127"/>
                  </a:rPr>
                  <a:t>/</a:t>
                </a:r>
                <a:r>
                  <a:rPr lang="ko-KR" altLang="en-US" sz="1000" dirty="0">
                    <a:solidFill>
                      <a:schemeClr val="bg1"/>
                    </a:solidFill>
                    <a:latin typeface="휴먼모음T" pitchFamily="18" charset="-127"/>
                    <a:ea typeface="휴먼모음T" pitchFamily="18" charset="-127"/>
                  </a:rPr>
                  <a:t>생존</a:t>
                </a:r>
                <a:endParaRPr lang="en-US" altLang="ko-KR" sz="1000" dirty="0">
                  <a:solidFill>
                    <a:schemeClr val="bg1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3791195" y="2350360"/>
                <a:ext cx="1080000" cy="360000"/>
              </a:xfrm>
              <a:prstGeom prst="rect">
                <a:avLst/>
              </a:prstGeom>
              <a:noFill/>
            </p:spPr>
            <p:txBody>
              <a:bodyPr wrap="none" lIns="72000" tIns="0" rIns="72000" bIns="72000" rtlCol="0" anchor="ctr">
                <a:no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발생방지</a:t>
                </a:r>
                <a:endPara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4975918" y="6188578"/>
                <a:ext cx="2571429" cy="1159095"/>
              </a:xfrm>
              <a:prstGeom prst="rect">
                <a:avLst/>
              </a:prstGeom>
              <a:noFill/>
            </p:spPr>
            <p:txBody>
              <a:bodyPr wrap="square" lIns="72000" tIns="0" rIns="72000" bIns="72000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dirty="0" err="1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소방법</a:t>
                </a:r>
                <a:endParaRPr lang="en-US" altLang="ko-KR" sz="1000" dirty="0" smtClean="0">
                  <a:solidFill>
                    <a:srgbClr val="871D1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  <a:p>
                <a:pPr marL="182563" indent="-182563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탈출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</a:t>
                </a:r>
                <a:r>
                  <a:rPr lang="ko-KR" altLang="en-US" sz="1000" dirty="0" err="1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완강기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, </a:t>
                </a:r>
                <a:r>
                  <a:rPr lang="ko-KR" altLang="en-US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피난사다리 등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 </a:t>
                </a:r>
              </a:p>
              <a:p>
                <a:pPr marL="182563" indent="-182563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err="1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제연설비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</a:t>
                </a:r>
                <a:r>
                  <a:rPr lang="ko-KR" altLang="en-US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기계식연기제어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</a:t>
                </a:r>
              </a:p>
              <a:p>
                <a:pPr marL="182563" indent="-182563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err="1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경보설비</a:t>
                </a:r>
                <a:endParaRPr lang="en-US" altLang="ko-KR" sz="1000" dirty="0" smtClean="0">
                  <a:solidFill>
                    <a:srgbClr val="871D1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8" name="타원 107"/>
              <p:cNvSpPr/>
              <p:nvPr/>
            </p:nvSpPr>
            <p:spPr>
              <a:xfrm>
                <a:off x="4910344" y="5445224"/>
                <a:ext cx="90000" cy="90000"/>
              </a:xfrm>
              <a:prstGeom prst="ellipse">
                <a:avLst/>
              </a:prstGeom>
              <a:solidFill>
                <a:srgbClr val="4ABFC6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88900" algn="ctr"/>
                <a:endParaRPr lang="ko-KR" altLang="en-US" sz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cxnSp>
            <p:nvCxnSpPr>
              <p:cNvPr id="131" name="꺾인 연결선 130"/>
              <p:cNvCxnSpPr/>
              <p:nvPr/>
            </p:nvCxnSpPr>
            <p:spPr>
              <a:xfrm rot="5400000">
                <a:off x="3214215" y="5370758"/>
                <a:ext cx="1131428" cy="257143"/>
              </a:xfrm>
              <a:prstGeom prst="bentConnector2">
                <a:avLst/>
              </a:prstGeom>
              <a:ln>
                <a:solidFill>
                  <a:srgbClr val="BBBB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타원 131"/>
              <p:cNvSpPr/>
              <p:nvPr/>
            </p:nvSpPr>
            <p:spPr>
              <a:xfrm>
                <a:off x="3599660" y="6028029"/>
                <a:ext cx="90000" cy="9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88900" algn="ctr"/>
                <a:endParaRPr lang="ko-KR" altLang="en-US" sz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076995" y="5255075"/>
                <a:ext cx="2520000" cy="631478"/>
              </a:xfrm>
              <a:prstGeom prst="rect">
                <a:avLst/>
              </a:prstGeom>
              <a:noFill/>
            </p:spPr>
            <p:txBody>
              <a:bodyPr wrap="square" lIns="72000" tIns="0" rIns="72000" bIns="72000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건축법</a:t>
                </a:r>
                <a:r>
                  <a:rPr lang="en-US" altLang="ko-KR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</a:t>
                </a: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방화구획</a:t>
                </a:r>
                <a:r>
                  <a:rPr lang="en-US" altLang="ko-KR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</a:t>
                </a:r>
              </a:p>
              <a:p>
                <a:pPr marL="182563" indent="-182563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벽</a:t>
                </a:r>
                <a:r>
                  <a:rPr lang="en-US" altLang="ko-KR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, </a:t>
                </a: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방화셔터</a:t>
                </a:r>
                <a:r>
                  <a:rPr lang="en-US" altLang="ko-KR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, </a:t>
                </a:r>
                <a:r>
                  <a:rPr lang="ko-KR" altLang="en-US" sz="1000" dirty="0" err="1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방화문</a:t>
                </a:r>
                <a:r>
                  <a:rPr lang="ko-KR" altLang="en-US" sz="1000" dirty="0" smtClean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 등</a:t>
                </a:r>
                <a:endParaRPr lang="en-US" altLang="ko-KR" sz="1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1083259" y="5962300"/>
                <a:ext cx="2520000" cy="631478"/>
              </a:xfrm>
              <a:prstGeom prst="rect">
                <a:avLst/>
              </a:prstGeom>
              <a:noFill/>
            </p:spPr>
            <p:txBody>
              <a:bodyPr wrap="square" lIns="72000" tIns="0" rIns="72000" bIns="72000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ko-KR" altLang="en-US" sz="1000" dirty="0" err="1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소방법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</a:t>
                </a:r>
                <a:r>
                  <a:rPr lang="ko-KR" altLang="en-US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소화진압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</a:t>
                </a:r>
              </a:p>
              <a:p>
                <a:pPr marL="182563" indent="-182563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자체설비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</a:t>
                </a:r>
                <a:r>
                  <a:rPr lang="ko-KR" altLang="en-US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스프링클러설비 등</a:t>
                </a:r>
                <a:r>
                  <a:rPr lang="en-US" altLang="ko-KR" sz="1000" dirty="0" smtClean="0">
                    <a:solidFill>
                      <a:srgbClr val="871D1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  </a:t>
                </a:r>
              </a:p>
            </p:txBody>
          </p:sp>
          <p:cxnSp>
            <p:nvCxnSpPr>
              <p:cNvPr id="159" name="꺾인 연결선 158"/>
              <p:cNvCxnSpPr/>
              <p:nvPr/>
            </p:nvCxnSpPr>
            <p:spPr>
              <a:xfrm rot="16200000" flipH="1">
                <a:off x="4176651" y="5527119"/>
                <a:ext cx="1388571" cy="257143"/>
              </a:xfrm>
              <a:prstGeom prst="bentConnector2">
                <a:avLst/>
              </a:prstGeom>
              <a:ln>
                <a:solidFill>
                  <a:srgbClr val="4ABFC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타원 161"/>
              <p:cNvSpPr/>
              <p:nvPr/>
            </p:nvSpPr>
            <p:spPr>
              <a:xfrm>
                <a:off x="4910344" y="6300693"/>
                <a:ext cx="90000" cy="90000"/>
              </a:xfrm>
              <a:prstGeom prst="ellipse">
                <a:avLst/>
              </a:prstGeom>
              <a:solidFill>
                <a:srgbClr val="4ABFC6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88900" algn="ctr"/>
                <a:endParaRPr lang="ko-KR" altLang="en-US" sz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8" name="그룹 7"/>
          <p:cNvGrpSpPr/>
          <p:nvPr/>
        </p:nvGrpSpPr>
        <p:grpSpPr>
          <a:xfrm>
            <a:off x="582084" y="2383107"/>
            <a:ext cx="3782440" cy="3879687"/>
            <a:chOff x="582084" y="2383107"/>
            <a:chExt cx="3782440" cy="3879687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353580" y="2383107"/>
              <a:ext cx="1260000" cy="360000"/>
            </a:xfrm>
            <a:prstGeom prst="roundRect">
              <a:avLst/>
            </a:prstGeom>
            <a:solidFill>
              <a:schemeClr val="tx1"/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130000"/>
                </a:lnSpc>
              </a:pPr>
              <a:r>
                <a:rPr lang="ko-KR" altLang="en-US" sz="1000" dirty="0" err="1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건축주</a:t>
              </a: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/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관계인</a:t>
              </a:r>
              <a:endParaRPr lang="ko-KR" altLang="en-US" sz="10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1353580" y="3211399"/>
              <a:ext cx="1260000" cy="36000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130000"/>
                </a:lnSpc>
              </a:pPr>
              <a:r>
                <a:rPr lang="ko-KR" altLang="en-US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소방시설안전관리자</a:t>
              </a:r>
              <a:endParaRPr lang="ko-KR" altLang="en-US" sz="10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67411" y="3247171"/>
              <a:ext cx="1697113" cy="765200"/>
            </a:xfrm>
            <a:prstGeom prst="rect">
              <a:avLst/>
            </a:prstGeom>
            <a:noFill/>
          </p:spPr>
          <p:txBody>
            <a:bodyPr wrap="none" lIns="72000" tIns="0" rIns="72000" bIns="72000" rtlCol="0">
              <a:spAutoFit/>
            </a:bodyPr>
            <a:lstStyle/>
            <a:p>
              <a:pPr marL="180975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비상시 상황관리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대응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/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대피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</a:p>
            <a:p>
              <a:pPr marL="180975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평상시 시설상태 감시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marL="180975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위험관리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0" name="오른쪽 화살표 19"/>
            <p:cNvSpPr/>
            <p:nvPr/>
          </p:nvSpPr>
          <p:spPr>
            <a:xfrm rot="5400000" flipV="1">
              <a:off x="1855135" y="2866157"/>
              <a:ext cx="252000" cy="252000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1077262" y="4062214"/>
              <a:ext cx="1800000" cy="900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srgbClr val="871D1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외부용역점검</a:t>
              </a:r>
              <a:r>
                <a:rPr lang="en-US" altLang="ko-KR" sz="1000" dirty="0">
                  <a:solidFill>
                    <a:srgbClr val="871D1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1000" dirty="0">
                  <a:solidFill>
                    <a:srgbClr val="871D1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소방시설관리사</a:t>
              </a:r>
              <a:r>
                <a:rPr lang="en-US" altLang="ko-KR" sz="1000" dirty="0" smtClean="0">
                  <a:solidFill>
                    <a:srgbClr val="871D1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  <a:endParaRPr lang="en-US" altLang="ko-KR" sz="10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소방시설작동기능점검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소방시설종합정밀점검</a:t>
              </a:r>
              <a:endParaRPr lang="en-US" altLang="ko-KR" sz="10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582084" y="5650794"/>
              <a:ext cx="1440000" cy="612000"/>
            </a:xfrm>
            <a:prstGeom prst="roundRect">
              <a:avLst/>
            </a:prstGeom>
            <a:solidFill>
              <a:srgbClr val="31859C"/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Passive system 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일부</a:t>
              </a:r>
              <a:endParaRPr lang="en-US" altLang="ko-KR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건축방화시스템</a:t>
              </a: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  <a:endParaRPr lang="ko-KR" altLang="en-US" sz="10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094412" y="5650794"/>
              <a:ext cx="1440000" cy="612000"/>
            </a:xfrm>
            <a:prstGeom prst="roundRect">
              <a:avLst/>
            </a:prstGeom>
            <a:solidFill>
              <a:srgbClr val="871D1E"/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Active system 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전체</a:t>
              </a:r>
              <a:endParaRPr lang="en-US" altLang="ko-KR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소방기계</a:t>
              </a: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·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전기시스템</a:t>
              </a:r>
              <a:r>
                <a:rPr lang="en-US" altLang="ko-KR" sz="10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  <a:endParaRPr lang="ko-KR" altLang="en-US" sz="10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cxnSp>
          <p:nvCxnSpPr>
            <p:cNvPr id="25" name="꺾인 연결선 24"/>
            <p:cNvCxnSpPr>
              <a:stCxn id="22" idx="2"/>
              <a:endCxn id="23" idx="0"/>
            </p:cNvCxnSpPr>
            <p:nvPr/>
          </p:nvCxnSpPr>
          <p:spPr>
            <a:xfrm rot="5400000">
              <a:off x="1295383" y="4968915"/>
              <a:ext cx="688580" cy="675178"/>
            </a:xfrm>
            <a:prstGeom prst="bentConnector3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꺾인 연결선 25"/>
            <p:cNvCxnSpPr>
              <a:stCxn id="22" idx="2"/>
              <a:endCxn id="24" idx="0"/>
            </p:cNvCxnSpPr>
            <p:nvPr/>
          </p:nvCxnSpPr>
          <p:spPr>
            <a:xfrm rot="16200000" flipH="1">
              <a:off x="2051547" y="4887929"/>
              <a:ext cx="688580" cy="837150"/>
            </a:xfrm>
            <a:prstGeom prst="bentConnector3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오른쪽 화살표 27"/>
            <p:cNvSpPr/>
            <p:nvPr/>
          </p:nvSpPr>
          <p:spPr>
            <a:xfrm rot="5400000" flipV="1">
              <a:off x="1855135" y="3681056"/>
              <a:ext cx="252000" cy="252000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6" name="직선 연결선 95"/>
          <p:cNvCxnSpPr/>
          <p:nvPr/>
        </p:nvCxnSpPr>
        <p:spPr>
          <a:xfrm>
            <a:off x="4560125" y="2671163"/>
            <a:ext cx="0" cy="216000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1775305" y="1700808"/>
            <a:ext cx="5566762" cy="438957"/>
          </a:xfrm>
          <a:prstGeom prst="rect">
            <a:avLst/>
          </a:prstGeom>
          <a:noFill/>
        </p:spPr>
        <p:txBody>
          <a:bodyPr wrap="none" lIns="72000" tIns="0" rIns="72000" bIns="72000" rtlCol="0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【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법적 화재안전 시설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위기관리 체계 및 화재안전 관련부처의 직무관계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xmlns="" val="357009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02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소방자체점검제도의 현실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cxnSp>
        <p:nvCxnSpPr>
          <p:cNvPr id="50" name="직선 연결선 49"/>
          <p:cNvCxnSpPr/>
          <p:nvPr/>
        </p:nvCxnSpPr>
        <p:spPr>
          <a:xfrm>
            <a:off x="8594912" y="1359971"/>
            <a:ext cx="0" cy="3240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51"/>
          <p:cNvSpPr/>
          <p:nvPr/>
        </p:nvSpPr>
        <p:spPr>
          <a:xfrm>
            <a:off x="517180" y="1268840"/>
            <a:ext cx="8109536" cy="720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88900" algn="ctr"/>
            <a:endParaRPr lang="ko-KR" altLang="en-US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-10385" y="3771620"/>
            <a:ext cx="9144000" cy="1828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tx1">
                    <a:lumMod val="85000"/>
                    <a:lumOff val="15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131"/>
          <p:cNvSpPr txBox="1"/>
          <p:nvPr/>
        </p:nvSpPr>
        <p:spPr>
          <a:xfrm>
            <a:off x="517180" y="1381050"/>
            <a:ext cx="1058993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Microsoft Sans Serif" pitchFamily="34" charset="0"/>
              </a:rPr>
              <a:t>자격조건</a:t>
            </a:r>
            <a:endParaRPr lang="en-US" altLang="ko-KR" sz="10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  <a:cs typeface="Microsoft Sans Serif" pitchFamily="34" charset="0"/>
            </a:endParaRPr>
          </a:p>
        </p:txBody>
      </p:sp>
      <p:sp>
        <p:nvSpPr>
          <p:cNvPr id="60" name="오각형 59"/>
          <p:cNvSpPr/>
          <p:nvPr/>
        </p:nvSpPr>
        <p:spPr>
          <a:xfrm>
            <a:off x="1569588" y="3724708"/>
            <a:ext cx="2340000" cy="104635"/>
          </a:xfrm>
          <a:prstGeom prst="homePlate">
            <a:avLst>
              <a:gd name="adj" fmla="val 117008"/>
            </a:avLst>
          </a:prstGeom>
          <a:solidFill>
            <a:srgbClr val="871D1E"/>
          </a:solidFill>
          <a:ln>
            <a:noFill/>
          </a:ln>
          <a:effectLst>
            <a:innerShdw blurRad="508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3317602" y="4221079"/>
            <a:ext cx="1188000" cy="281158"/>
          </a:xfrm>
          <a:prstGeom prst="rect">
            <a:avLst/>
          </a:prstGeom>
          <a:noFill/>
        </p:spPr>
        <p:txBody>
          <a:bodyPr wrap="square" lIns="72000" tIns="0" rIns="72000" bIns="7200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소방동의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설계검수</a:t>
            </a: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>
            <a:off x="3918373" y="1287321"/>
            <a:ext cx="0" cy="3312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6256478" y="1287321"/>
            <a:ext cx="0" cy="3312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1574269" y="1287321"/>
            <a:ext cx="0" cy="3312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64"/>
          <p:cNvSpPr/>
          <p:nvPr/>
        </p:nvSpPr>
        <p:spPr>
          <a:xfrm>
            <a:off x="1578572" y="1341349"/>
            <a:ext cx="2340000" cy="288000"/>
          </a:xfrm>
          <a:prstGeom prst="roundRect">
            <a:avLst/>
          </a:prstGeom>
          <a:noFill/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소방설계 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소방기술사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_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산업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기사</a:t>
            </a:r>
            <a:endParaRPr lang="ko-KR" altLang="en-US" sz="1000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>
            <a:off x="1691920" y="1628880"/>
            <a:ext cx="2160000" cy="1828"/>
          </a:xfrm>
          <a:prstGeom prst="line">
            <a:avLst/>
          </a:prstGeom>
          <a:ln>
            <a:solidFill>
              <a:srgbClr val="871D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모서리가 둥근 직사각형 66"/>
          <p:cNvSpPr/>
          <p:nvPr/>
        </p:nvSpPr>
        <p:spPr>
          <a:xfrm>
            <a:off x="1578572" y="1628880"/>
            <a:ext cx="2340000" cy="288000"/>
          </a:xfrm>
          <a:prstGeom prst="roundRect">
            <a:avLst/>
          </a:prstGeom>
          <a:noFill/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건축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방화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건축사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_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산업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기사</a:t>
            </a:r>
            <a:endParaRPr lang="ko-KR" altLang="en-US" sz="1000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920138" y="1341349"/>
            <a:ext cx="2340000" cy="288000"/>
          </a:xfrm>
          <a:prstGeom prst="roundRect">
            <a:avLst/>
          </a:prstGeom>
          <a:noFill/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감리 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특급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고급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중급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초급기술자</a:t>
            </a:r>
            <a:endParaRPr lang="ko-KR" altLang="en-US" sz="1000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>
            <a:off x="3995936" y="1628880"/>
            <a:ext cx="2160000" cy="1828"/>
          </a:xfrm>
          <a:prstGeom prst="line">
            <a:avLst/>
          </a:prstGeom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모서리가 둥근 직사각형 69"/>
          <p:cNvSpPr/>
          <p:nvPr/>
        </p:nvSpPr>
        <p:spPr>
          <a:xfrm>
            <a:off x="6260138" y="1341349"/>
            <a:ext cx="2340000" cy="288000"/>
          </a:xfrm>
          <a:prstGeom prst="roundRect">
            <a:avLst/>
          </a:prstGeom>
          <a:noFill/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점검 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소방시설관리사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_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산업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0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기사</a:t>
            </a:r>
            <a:endParaRPr lang="ko-KR" altLang="en-US" sz="1000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>
            <a:off x="6335936" y="1628880"/>
            <a:ext cx="2160000" cy="182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모서리가 둥근 직사각형 71"/>
          <p:cNvSpPr/>
          <p:nvPr/>
        </p:nvSpPr>
        <p:spPr>
          <a:xfrm>
            <a:off x="3922874" y="1628880"/>
            <a:ext cx="2340000" cy="288000"/>
          </a:xfrm>
          <a:prstGeom prst="roundRect">
            <a:avLst/>
          </a:prstGeom>
          <a:noFill/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소방기계</a:t>
            </a:r>
            <a:r>
              <a:rPr lang="en-US" altLang="ko-KR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전기</a:t>
            </a:r>
            <a:r>
              <a:rPr lang="en-US" altLang="ko-KR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산업</a:t>
            </a:r>
            <a:r>
              <a:rPr lang="en-US" altLang="ko-KR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기사</a:t>
            </a:r>
            <a:r>
              <a:rPr lang="en-US" altLang="ko-KR" sz="900" dirty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소방인정자격자</a:t>
            </a:r>
            <a:endParaRPr lang="ko-KR" altLang="en-US" sz="900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6260138" y="1628880"/>
            <a:ext cx="2340000" cy="288000"/>
          </a:xfrm>
          <a:prstGeom prst="roundRect">
            <a:avLst/>
          </a:prstGeom>
          <a:noFill/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소방기계</a:t>
            </a:r>
            <a:r>
              <a:rPr lang="en-US" altLang="ko-KR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전기</a:t>
            </a:r>
            <a:r>
              <a:rPr lang="en-US" altLang="ko-KR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산업</a:t>
            </a:r>
            <a:r>
              <a:rPr lang="en-US" altLang="ko-KR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기사</a:t>
            </a:r>
            <a:r>
              <a:rPr lang="en-US" altLang="ko-KR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900" dirty="0" smtClean="0">
                <a:solidFill>
                  <a:schemeClr val="bg1">
                    <a:lumMod val="9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소방인정자격자</a:t>
            </a:r>
            <a:endParaRPr lang="ko-KR" altLang="en-US" sz="900" dirty="0">
              <a:solidFill>
                <a:schemeClr val="bg1">
                  <a:lumMod val="9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4" name="오각형 73"/>
          <p:cNvSpPr/>
          <p:nvPr/>
        </p:nvSpPr>
        <p:spPr>
          <a:xfrm>
            <a:off x="3914392" y="3724708"/>
            <a:ext cx="2340000" cy="104635"/>
          </a:xfrm>
          <a:prstGeom prst="homePlate">
            <a:avLst>
              <a:gd name="adj" fmla="val 117008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508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오각형 74"/>
          <p:cNvSpPr/>
          <p:nvPr/>
        </p:nvSpPr>
        <p:spPr>
          <a:xfrm>
            <a:off x="6251748" y="3724708"/>
            <a:ext cx="2340000" cy="104635"/>
          </a:xfrm>
          <a:prstGeom prst="homePlate">
            <a:avLst>
              <a:gd name="adj" fmla="val 11700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508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3574232"/>
              </p:ext>
            </p:extLst>
          </p:nvPr>
        </p:nvGraphicFramePr>
        <p:xfrm>
          <a:off x="611560" y="4600280"/>
          <a:ext cx="7992000" cy="149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72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000" b="0" dirty="0" smtClean="0"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설계</a:t>
                      </a:r>
                      <a:endParaRPr lang="en-US" altLang="ko-KR" sz="1000" b="0" dirty="0" smtClean="0">
                        <a:solidFill>
                          <a:schemeClr val="bg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71D1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시공</a:t>
                      </a:r>
                      <a:endParaRPr lang="en-US" altLang="ko-KR" sz="1000" b="0" dirty="0" smtClean="0">
                        <a:solidFill>
                          <a:schemeClr val="bg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활용 및 유지관리</a:t>
                      </a:r>
                      <a:endParaRPr lang="en-US" altLang="ko-KR" sz="1000" b="0" dirty="0" smtClean="0">
                        <a:solidFill>
                          <a:schemeClr val="bg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8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건축법</a:t>
                      </a: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건축기준법</a:t>
                      </a: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건축물의 피난</a:t>
                      </a:r>
                      <a:r>
                        <a:rPr lang="en-US" altLang="ko-K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방화구조 등의 </a:t>
                      </a: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기준에 관한 규칙</a:t>
                      </a:r>
                      <a:r>
                        <a:rPr lang="en-US" altLang="ko-K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)</a:t>
                      </a:r>
                      <a:endParaRPr lang="ko-KR" altLang="en-US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건축기준법</a:t>
                      </a: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불확실</a:t>
                      </a:r>
                      <a:r>
                        <a:rPr lang="en-US" altLang="ko-K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구조체진단만 시행</a:t>
                      </a:r>
                      <a:r>
                        <a:rPr lang="en-US" altLang="ko-K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18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소방법</a:t>
                      </a:r>
                      <a:endParaRPr lang="en-US" altLang="ko-KR" sz="1000" b="0" dirty="0" smtClean="0">
                        <a:solidFill>
                          <a:srgbClr val="871D1E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dirty="0" smtClean="0"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국가화재안전기준</a:t>
                      </a:r>
                      <a:endParaRPr lang="en-US" altLang="ko-KR" sz="1000" b="0" dirty="0" smtClean="0">
                        <a:solidFill>
                          <a:srgbClr val="871D1E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000" b="0" dirty="0" smtClean="0"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소방시설 </a:t>
                      </a:r>
                      <a:r>
                        <a:rPr lang="ko-KR" altLang="en-US" sz="1000" b="0" dirty="0" err="1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공사업법</a:t>
                      </a:r>
                      <a:endParaRPr lang="en-US" altLang="ko-KR" sz="1000" b="0" dirty="0" smtClean="0">
                        <a:solidFill>
                          <a:srgbClr val="871D1E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소방시설 </a:t>
                      </a:r>
                      <a:r>
                        <a:rPr lang="ko-KR" altLang="en-US" sz="1000" b="0" dirty="0" err="1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설치유지법</a:t>
                      </a:r>
                      <a:endParaRPr lang="en-US" altLang="ko-KR" sz="1000" b="0" dirty="0" smtClean="0">
                        <a:solidFill>
                          <a:srgbClr val="871D1E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소방시설 </a:t>
                      </a:r>
                      <a:r>
                        <a:rPr lang="ko-KR" altLang="en-US" sz="1000" b="0" dirty="0" err="1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설치유지법</a:t>
                      </a:r>
                      <a:endParaRPr lang="en-US" altLang="ko-KR" sz="1000" b="0" dirty="0" smtClean="0">
                        <a:solidFill>
                          <a:srgbClr val="871D1E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871D1E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국가화재안전기준</a:t>
                      </a:r>
                      <a:endParaRPr lang="en-US" altLang="ko-KR" sz="1000" b="0" dirty="0" smtClean="0">
                        <a:solidFill>
                          <a:srgbClr val="871D1E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7" name="아래쪽 화살표 76"/>
          <p:cNvSpPr>
            <a:spLocks noChangeAspect="1"/>
          </p:cNvSpPr>
          <p:nvPr/>
        </p:nvSpPr>
        <p:spPr bwMode="auto">
          <a:xfrm flipV="1">
            <a:off x="3841196" y="3913513"/>
            <a:ext cx="160999" cy="236140"/>
          </a:xfrm>
          <a:prstGeom prst="downArrow">
            <a:avLst/>
          </a:prstGeom>
          <a:gradFill rotWithShape="1">
            <a:gsLst>
              <a:gs pos="0">
                <a:schemeClr val="tx1">
                  <a:lumMod val="75000"/>
                  <a:lumOff val="25000"/>
                  <a:alpha val="50000"/>
                </a:schemeClr>
              </a:gs>
              <a:gs pos="100000">
                <a:schemeClr val="tx1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buFontTx/>
              <a:buChar char="•"/>
              <a:defRPr/>
            </a:pP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59815" y="4221079"/>
            <a:ext cx="1188000" cy="281158"/>
          </a:xfrm>
          <a:prstGeom prst="rect">
            <a:avLst/>
          </a:prstGeom>
          <a:noFill/>
        </p:spPr>
        <p:txBody>
          <a:bodyPr wrap="square" lIns="72000" tIns="0" rIns="72000" bIns="7200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소방준공</a:t>
            </a: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준공신고</a:t>
            </a: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88" name="아래쪽 화살표 87"/>
          <p:cNvSpPr>
            <a:spLocks noChangeAspect="1"/>
          </p:cNvSpPr>
          <p:nvPr/>
        </p:nvSpPr>
        <p:spPr bwMode="auto">
          <a:xfrm flipV="1">
            <a:off x="6176585" y="3913513"/>
            <a:ext cx="160999" cy="236140"/>
          </a:xfrm>
          <a:prstGeom prst="downArrow">
            <a:avLst/>
          </a:prstGeom>
          <a:gradFill rotWithShape="1">
            <a:gsLst>
              <a:gs pos="0">
                <a:schemeClr val="tx1">
                  <a:lumMod val="75000"/>
                  <a:lumOff val="25000"/>
                  <a:alpha val="50000"/>
                </a:schemeClr>
              </a:gs>
              <a:gs pos="100000">
                <a:schemeClr val="tx1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buFontTx/>
              <a:buChar char="•"/>
              <a:defRPr/>
            </a:pP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522531" y="2645700"/>
            <a:ext cx="1800000" cy="504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olid"/>
          </a:ln>
        </p:spPr>
        <p:txBody>
          <a:bodyPr wrap="square" lIns="72000" tIns="0" rIns="72000" bIns="72000" rtlCol="0">
            <a:noAutofit/>
          </a:bodyPr>
          <a:lstStyle/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소방시설작동기능점검</a:t>
            </a: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소방시설종합정밀점검</a:t>
            </a: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522531" y="2349263"/>
            <a:ext cx="1800000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lang="en-US" altLang="ko-KR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이상</a:t>
            </a:r>
            <a:endParaRPr lang="en-US" altLang="ko-KR" sz="10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2483768" y="6096955"/>
            <a:ext cx="5848734" cy="288000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* </a:t>
            </a:r>
            <a:r>
              <a:rPr lang="ko-KR" altLang="en-US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화재예방</a:t>
            </a:r>
            <a:r>
              <a:rPr lang="en-US" altLang="ko-KR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 설치</a:t>
            </a:r>
            <a:r>
              <a:rPr lang="en-US" altLang="ko-KR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유지 및 안전관리에 관한 법률 이하 </a:t>
            </a:r>
            <a:r>
              <a:rPr lang="en-US" altLang="ko-KR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 </a:t>
            </a:r>
            <a:r>
              <a:rPr lang="ko-KR" altLang="en-US" sz="900" i="1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설치유지법</a:t>
            </a:r>
            <a:r>
              <a:rPr lang="en-US" altLang="ko-KR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900" i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이라 함</a:t>
            </a:r>
            <a:endParaRPr lang="en-US" altLang="ko-KR" sz="900" i="1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899592" y="2636992"/>
            <a:ext cx="1800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C47675"/>
            </a:solidFill>
            <a:prstDash val="solid"/>
          </a:ln>
        </p:spPr>
        <p:txBody>
          <a:bodyPr wrap="square" lIns="72000" tIns="0" rIns="72000" bIns="72000" rtlCol="0">
            <a:noAutofit/>
          </a:bodyPr>
          <a:lstStyle/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스프링클러설비</a:t>
            </a: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소화설비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제연설비</a:t>
            </a: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소화활동설비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자동화재탐지설비</a:t>
            </a: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경보설비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899592" y="2340186"/>
            <a:ext cx="1800000" cy="288000"/>
          </a:xfrm>
          <a:prstGeom prst="rect">
            <a:avLst/>
          </a:prstGeom>
          <a:solidFill>
            <a:srgbClr val="C47675"/>
          </a:solidFill>
          <a:ln w="12700">
            <a:solidFill>
              <a:srgbClr val="C47675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소방설계</a:t>
            </a:r>
            <a:endParaRPr lang="en-US" altLang="ko-KR" sz="10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744704" y="2636992"/>
            <a:ext cx="1800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C47675"/>
            </a:solidFill>
            <a:prstDash val="solid"/>
          </a:ln>
        </p:spPr>
        <p:txBody>
          <a:bodyPr wrap="square" lIns="72000" tIns="0" rIns="72000" bIns="72000" rtlCol="0">
            <a:noAutofit/>
          </a:bodyPr>
          <a:lstStyle/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피난통로</a:t>
            </a: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특별피난계단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방화구획</a:t>
            </a: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1254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불연재료</a:t>
            </a: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744704" y="2344378"/>
            <a:ext cx="1800000" cy="288000"/>
          </a:xfrm>
          <a:prstGeom prst="rect">
            <a:avLst/>
          </a:prstGeom>
          <a:solidFill>
            <a:srgbClr val="C47675"/>
          </a:solidFill>
          <a:ln w="12700">
            <a:solidFill>
              <a:srgbClr val="C47675"/>
            </a:solidFill>
            <a:prstDash val="solid"/>
          </a:ln>
        </p:spPr>
        <p:txBody>
          <a:bodyPr wrap="square" lIns="72000" tIns="36000" rIns="72000" bIns="7200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</a:t>
            </a:r>
            <a:r>
              <a:rPr lang="en-US" altLang="ko-KR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방화</a:t>
            </a:r>
            <a:r>
              <a:rPr lang="en-US" altLang="ko-KR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0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05" name="타원 104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07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0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03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소방자체점검제도의 발전방향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11560" y="1263012"/>
            <a:ext cx="7921254" cy="4166131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관의 역할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검사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 민의 역할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 상보적 개념에서 재정비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하여 새로운 형식의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제도개혁을 도모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점검장애요인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을 상세히 도출하여 그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해소방안을 모색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하고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제도에 반영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점검업무 중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파악이나 판단 불가능한 요소에 대한 책임의 한계와 그 대책을 명확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히 하여 규정된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직무에 대한 완성도를 높임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누락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모호한 항목에 대한 보완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건축주나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관계인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점검에 협조하고 법규를 준수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할 수 있도록 하는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제도적 기반을 강화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레드오션화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 따른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점검품질 저하를 방지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하기 위한 적극적이고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현실적인 방안의 마련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08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090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오른쪽으로 구부러진 화살표 47"/>
          <p:cNvSpPr/>
          <p:nvPr/>
        </p:nvSpPr>
        <p:spPr>
          <a:xfrm rot="10800000" flipH="1" flipV="1">
            <a:off x="359567" y="4293096"/>
            <a:ext cx="324000" cy="720000"/>
          </a:xfrm>
          <a:prstGeom prst="curvedRightArrow">
            <a:avLst/>
          </a:prstGeom>
          <a:solidFill>
            <a:srgbClr val="871D1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7" name="오른쪽으로 구부러진 화살표 46"/>
          <p:cNvSpPr/>
          <p:nvPr/>
        </p:nvSpPr>
        <p:spPr>
          <a:xfrm rot="10800000" flipH="1" flipV="1">
            <a:off x="359567" y="1340768"/>
            <a:ext cx="324000" cy="720000"/>
          </a:xfrm>
          <a:prstGeom prst="curvedRightArrow">
            <a:avLst/>
          </a:prstGeom>
          <a:solidFill>
            <a:srgbClr val="871D1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04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화재사례의 시사점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_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제천화재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1" name="타원 10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09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83566" y="1633165"/>
            <a:ext cx="8251014" cy="2340000"/>
          </a:xfrm>
          <a:prstGeom prst="round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방화구획 최악의 상태</a:t>
            </a:r>
            <a:endParaRPr lang="en-US" altLang="ko-KR" sz="12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→ 진압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구조가 가능한 한계를 넘어서는 수준의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무방비한 화재방호수준의 건물이었음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유사시 건물내부의 대피</a:t>
            </a:r>
            <a:r>
              <a:rPr lang="en-US" altLang="ko-KR" sz="12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2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피난을 위한 자체운영체계 부재</a:t>
            </a:r>
            <a:endParaRPr lang="en-US" altLang="ko-KR" sz="12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→ </a:t>
            </a:r>
            <a:r>
              <a:rPr lang="ko-KR" altLang="en-US" sz="1200" dirty="0" err="1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위기상황시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관리자의 역할이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없음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건물구조에 대한 상황파악이 미흡</a:t>
            </a:r>
            <a:endParaRPr lang="en-US" altLang="ko-KR" sz="12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→ 소방관서의 현장숙지도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부족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/>
                <a:ea typeface="휴먼모음T"/>
              </a:rPr>
              <a:t>              ※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구조를 위한 소방차량 접근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시행착오</a:t>
            </a:r>
            <a:endParaRPr lang="en-US" altLang="ko-KR" sz="12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필로티</a:t>
            </a:r>
            <a:r>
              <a:rPr lang="ko-KR" altLang="en-US" sz="12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및 천정단열재 화재위험의 인자의 방치</a:t>
            </a:r>
            <a:endParaRPr lang="en-US" altLang="ko-KR" sz="12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→ 수많은 사례에도 불구하고 법제화되지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않음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/>
                <a:ea typeface="휴먼모음T"/>
              </a:rPr>
              <a:t>   ※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의정부 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도시형생활주택 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난우중학교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화재</a:t>
            </a:r>
            <a:r>
              <a:rPr lang="en-US" altLang="ko-KR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동탄</a:t>
            </a:r>
            <a:r>
              <a:rPr lang="ko-KR" altLang="en-US" sz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메타폴리스 화재 </a:t>
            </a:r>
            <a:endParaRPr lang="en-US" altLang="ko-KR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11560" y="1268800"/>
            <a:ext cx="7992000" cy="3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소방점검이 제대로 </a:t>
            </a:r>
            <a:r>
              <a:rPr lang="ko-KR" altLang="en-US" sz="13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이루어진다 </a:t>
            </a:r>
            <a:r>
              <a:rPr lang="ko-KR" altLang="en-US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하여도 지적될 수 없었던 사안임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4149080"/>
            <a:ext cx="7992000" cy="648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300" dirty="0" err="1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소방점검당시</a:t>
            </a:r>
            <a:r>
              <a:rPr lang="ko-KR" altLang="en-US" sz="13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발주자의 압력이 작용했을 가능성이 큼</a:t>
            </a:r>
            <a:endParaRPr lang="en-US" altLang="ko-KR" sz="13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err="1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점검당시</a:t>
            </a:r>
            <a:r>
              <a:rPr lang="ko-KR" altLang="en-US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여성목욕탕 </a:t>
            </a:r>
            <a:r>
              <a:rPr lang="ko-KR" altLang="en-US" sz="13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출입제한</a:t>
            </a:r>
            <a:r>
              <a:rPr lang="en-US" altLang="ko-KR" sz="13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3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건축법에 </a:t>
            </a:r>
            <a:r>
              <a:rPr lang="ko-KR" altLang="en-US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대한 해석곤란 </a:t>
            </a:r>
            <a:r>
              <a:rPr lang="en-US" altLang="ko-KR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건축법관련 사항이므로 관례상 크게</a:t>
            </a:r>
            <a:r>
              <a:rPr lang="en-US" altLang="ko-KR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3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신경 쓰지 않았을 </a:t>
            </a:r>
            <a:r>
              <a:rPr lang="ko-KR" altLang="en-US" sz="13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것임 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611560" y="5717354"/>
            <a:ext cx="7992000" cy="360000"/>
          </a:xfrm>
          <a:prstGeom prst="roundRect">
            <a:avLst/>
          </a:prstGeom>
          <a:solidFill>
            <a:srgbClr val="871D1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전국적으로 제천화재와 같은 수준의 건물이 얼마든지 있을</a:t>
            </a:r>
            <a:r>
              <a:rPr lang="en-US" altLang="ko-KR" sz="1300" dirty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300" dirty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 있으며 이번 화재는 그 서곡이라고 볼 수 있음 </a:t>
            </a:r>
          </a:p>
        </p:txBody>
      </p:sp>
      <p:sp>
        <p:nvSpPr>
          <p:cNvPr id="59" name="모서리가 둥근 직사각형 58"/>
          <p:cNvSpPr/>
          <p:nvPr/>
        </p:nvSpPr>
        <p:spPr>
          <a:xfrm>
            <a:off x="794436" y="4794315"/>
            <a:ext cx="6840000" cy="360000"/>
          </a:xfrm>
          <a:prstGeom prst="round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72000" rtlCol="0" anchor="ctr"/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층 목욕탕 비상구 통로 장애물 설치</a:t>
            </a:r>
            <a:r>
              <a:rPr lang="en-US" altLang="ko-KR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목욕탕의 </a:t>
            </a:r>
            <a:r>
              <a:rPr lang="ko-KR" altLang="en-US" sz="12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무창층화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0" name="아래쪽 화살표 65"/>
          <p:cNvSpPr>
            <a:spLocks/>
          </p:cNvSpPr>
          <p:nvPr/>
        </p:nvSpPr>
        <p:spPr>
          <a:xfrm flipH="1">
            <a:off x="4302186" y="5263148"/>
            <a:ext cx="540000" cy="360000"/>
          </a:xfrm>
          <a:prstGeom prst="downArrow">
            <a:avLst>
              <a:gd name="adj1" fmla="val 49077"/>
              <a:gd name="adj2" fmla="val 45386"/>
            </a:avLst>
          </a:prstGeom>
          <a:pattFill prst="ltUpDiag">
            <a:fgClr>
              <a:schemeClr val="tx1">
                <a:lumMod val="50000"/>
                <a:lumOff val="50000"/>
              </a:schemeClr>
            </a:fgClr>
            <a:bgClr>
              <a:srgbClr val="871D1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113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05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재구조화 구상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4" name="모서리가 둥근 직사각형 13"/>
          <p:cNvSpPr/>
          <p:nvPr/>
        </p:nvSpPr>
        <p:spPr>
          <a:xfrm>
            <a:off x="611560" y="1124744"/>
            <a:ext cx="3528392" cy="360000"/>
          </a:xfrm>
          <a:prstGeom prst="roundRect">
            <a:avLst/>
          </a:prstGeom>
          <a:solidFill>
            <a:srgbClr val="871D1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72000" rtlCol="0" anchor="ctr"/>
          <a:lstStyle/>
          <a:p>
            <a:pPr indent="85725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공영화 도입 시 해결가능사안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8076751"/>
              </p:ext>
            </p:extLst>
          </p:nvPr>
        </p:nvGraphicFramePr>
        <p:xfrm>
          <a:off x="611560" y="1693205"/>
          <a:ext cx="7794796" cy="2794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6092">
                  <a:extLst>
                    <a:ext uri="{9D8B030D-6E8A-4147-A177-3AD203B41FA5}">
                      <a16:colId xmlns:a16="http://schemas.microsoft.com/office/drawing/2014/main" xmlns="" val="2961781672"/>
                    </a:ext>
                  </a:extLst>
                </a:gridCol>
                <a:gridCol w="2208304">
                  <a:extLst>
                    <a:ext uri="{9D8B030D-6E8A-4147-A177-3AD203B41FA5}">
                      <a16:colId xmlns:a16="http://schemas.microsoft.com/office/drawing/2014/main" xmlns="" val="2892810227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xmlns="" val="2775511435"/>
                    </a:ext>
                  </a:extLst>
                </a:gridCol>
              </a:tblGrid>
              <a:tr h="46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현행문제점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공영화</a:t>
                      </a:r>
                      <a:r>
                        <a:rPr lang="ko-KR" altLang="en-US" sz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도입으로 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해결가능여부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사유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근거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404557"/>
                  </a:ext>
                </a:extLst>
              </a:tr>
              <a:tr h="46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자율적 화재안전관리 실현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x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관계인의 무관심 심화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. </a:t>
                      </a:r>
                      <a:r>
                        <a:rPr lang="ko-KR" altLang="en-US" sz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비용지불로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책임완성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8880385"/>
                  </a:ext>
                </a:extLst>
              </a:tr>
              <a:tr h="465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‘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갑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’’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을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＇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관계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시설관리업자의 지위 보장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2815798"/>
                  </a:ext>
                </a:extLst>
              </a:tr>
              <a:tr h="46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저가경쟁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최소한의 단가는 보장</a:t>
                      </a:r>
                      <a:endParaRPr lang="en-US" altLang="ko-KR" sz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최저가 낙찰제 방식</a:t>
                      </a:r>
                      <a:r>
                        <a:rPr lang="ko-KR" altLang="en-US" sz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적용시</a:t>
                      </a:r>
                      <a:r>
                        <a:rPr lang="ko-KR" altLang="en-US" sz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저가경쟁</a:t>
                      </a:r>
                      <a:r>
                        <a:rPr lang="ko-KR" altLang="en-US" sz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문제도 </a:t>
                      </a:r>
                      <a:r>
                        <a:rPr lang="ko-KR" altLang="en-US" sz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해결불가</a:t>
                      </a:r>
                      <a:r>
                        <a:rPr lang="en-US" altLang="ko-KR" sz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3356688"/>
                  </a:ext>
                </a:extLst>
              </a:tr>
              <a:tr h="46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점검의 질적 개선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성능시험 및 </a:t>
                      </a:r>
                      <a:r>
                        <a:rPr lang="ko-KR" altLang="en-US" sz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작동점검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방식의 개선이 선행되어야 함</a:t>
                      </a:r>
                      <a:endParaRPr lang="en-US" altLang="ko-KR" sz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관계인의 압력에 의한 편법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·</a:t>
                      </a:r>
                      <a:r>
                        <a:rPr lang="ko-KR" altLang="en-US" sz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은폐행위는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차단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2773098"/>
                  </a:ext>
                </a:extLst>
              </a:tr>
              <a:tr h="46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전문적 화재안전관리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대상물 화재안전관리의 연속성 획득 구조의 원천적 차단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6404701"/>
                  </a:ext>
                </a:extLst>
              </a:tr>
            </a:tbl>
          </a:graphicData>
        </a:graphic>
      </p:graphicFrame>
      <p:sp>
        <p:nvSpPr>
          <p:cNvPr id="17" name="모서리가 둥근 직사각형 16"/>
          <p:cNvSpPr/>
          <p:nvPr/>
        </p:nvSpPr>
        <p:spPr>
          <a:xfrm>
            <a:off x="611560" y="4647063"/>
            <a:ext cx="8136904" cy="154137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err="1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점검기준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방법 등의 표준화로 인하여 하향평준화된 소방자체점검제도의 전면적 개선이 선행되지 않는 이상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＇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공영화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실효성 확보 불가</a:t>
            </a:r>
            <a:endParaRPr lang="en-US" altLang="ko-KR" sz="1400" dirty="0" smtClean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자격자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업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는 전문성으로 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＇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시장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에서 평가받고 관계인은 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가격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 아닌 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품질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＇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 위임자를 선정할 수 있는 시스템이 되어야 함</a:t>
            </a:r>
            <a:endParaRPr lang="en-US" altLang="ko-KR" sz="1400" dirty="0" smtClean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화재방호시스템은 공간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사람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설비가 유기적으로 작용될 때 </a:t>
            </a:r>
            <a:r>
              <a:rPr lang="ko-KR" altLang="en-US" sz="1400" dirty="0" err="1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유효성능이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발휘되며 시스템에 대한 유지관리 업무는 연속성 획득이 핵심포인트임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전기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가스와 같은 </a:t>
            </a:r>
            <a:r>
              <a:rPr lang="ko-KR" altLang="en-US" sz="1400" dirty="0" err="1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특정설비에</a:t>
            </a:r>
            <a:r>
              <a:rPr lang="ko-KR" altLang="en-US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대한 유지관리와 궤를 달리함</a:t>
            </a:r>
            <a:r>
              <a:rPr lang="en-US" altLang="ko-KR" sz="14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864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05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재구조화 구상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611560" y="1998592"/>
            <a:ext cx="7921254" cy="3950688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① 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소방자체점검제도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의 명칭을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화재안전평가제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또는 점검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으로 개칭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보다 적극적으로 점검요소를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포괄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② 선택적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점진적으로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공영제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시행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→ 공영제 참여에 따른 동기를 조성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용역수가의 보장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공통적인 자료의 제공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공공부분 우선 공영제에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포함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공영제 수행실적에 따른 가점부여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PQ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 병행으로 입찰기회 강화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③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점검대상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의 면적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구조 노후도 등을 토대로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난이도 지수를 부여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용역수가 산정에 반영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④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화재안전평가에 제공할 자료에 대한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건축주의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준비의무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법제화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제공자료를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표준화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하여 법률로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규정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11560" y="1268800"/>
            <a:ext cx="5940000" cy="360000"/>
          </a:xfrm>
          <a:prstGeom prst="roundRect">
            <a:avLst/>
          </a:prstGeom>
          <a:solidFill>
            <a:srgbClr val="871D1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72000" rtlCol="0" anchor="ctr"/>
          <a:lstStyle/>
          <a:p>
            <a:pPr indent="85725"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집중적이고 심층적인 논의가 필요한 사안이므로 </a:t>
            </a:r>
            <a:r>
              <a:rPr lang="en-US" altLang="ko-KR" sz="1400" dirty="0" smtClean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현단계는 기본구상</a:t>
            </a:r>
            <a:r>
              <a:rPr lang="en-US" altLang="ko-KR" sz="1400" dirty="0" smtClean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4ABFC6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수준임</a:t>
            </a:r>
            <a:endParaRPr lang="en-US" altLang="ko-KR" sz="14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365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05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재구조화 구상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611560" y="1268760"/>
            <a:ext cx="7921254" cy="4812462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⑤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과거의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허가년도별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당시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적용법 규정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을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소방청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 정리하여 제공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→ 상담 및 문의창구 개설운용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latin typeface="휴먼모음T"/>
                <a:ea typeface="휴먼모음T"/>
              </a:rPr>
              <a:t>   ※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현재는 산하단체의 일부 웹사이트에서 제한적으로 제공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>
                <a:latin typeface="휴먼모음T"/>
                <a:ea typeface="휴먼모음T"/>
              </a:rPr>
              <a:t>⑥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평가부실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허위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등의 사실에 대한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벌점제 시행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’(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누계수준에 따라 행정처분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현재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는 부실내용의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중과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무관하게 획일적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수준의 </a:t>
            </a:r>
            <a:r>
              <a:rPr lang="ko-KR" altLang="en-US" sz="1400" dirty="0" err="1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징벌제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운용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>
                <a:latin typeface="휴먼모음T"/>
                <a:ea typeface="휴먼모음T"/>
              </a:rPr>
              <a:t>⑦ </a:t>
            </a:r>
            <a:r>
              <a:rPr lang="ko-KR" altLang="en-US" sz="1400" dirty="0">
                <a:solidFill>
                  <a:srgbClr val="871D1E"/>
                </a:solidFill>
                <a:latin typeface="휴먼모음T"/>
                <a:ea typeface="휴먼모음T"/>
              </a:rPr>
              <a:t>우수평가자</a:t>
            </a:r>
            <a:r>
              <a:rPr lang="en-US" altLang="ko-KR" sz="1400" dirty="0">
                <a:solidFill>
                  <a:srgbClr val="871D1E"/>
                </a:solidFill>
                <a:latin typeface="휴먼모음T"/>
                <a:ea typeface="휴먼모음T"/>
              </a:rPr>
              <a:t>(</a:t>
            </a:r>
            <a:r>
              <a:rPr lang="ko-KR" altLang="en-US" sz="1400" dirty="0" err="1">
                <a:solidFill>
                  <a:srgbClr val="871D1E"/>
                </a:solidFill>
                <a:latin typeface="휴먼모음T"/>
                <a:ea typeface="휴먼모음T"/>
              </a:rPr>
              <a:t>점검자</a:t>
            </a:r>
            <a:r>
              <a:rPr lang="en-US" altLang="ko-KR" sz="1400" dirty="0">
                <a:solidFill>
                  <a:srgbClr val="871D1E"/>
                </a:solidFill>
                <a:latin typeface="휴먼모음T"/>
                <a:ea typeface="휴먼모음T"/>
              </a:rPr>
              <a:t>) </a:t>
            </a:r>
            <a:r>
              <a:rPr lang="ko-KR" altLang="en-US" sz="1400" dirty="0">
                <a:solidFill>
                  <a:srgbClr val="871D1E"/>
                </a:solidFill>
                <a:latin typeface="휴먼모음T"/>
                <a:ea typeface="휴먼모음T"/>
              </a:rPr>
              <a:t>및 건물</a:t>
            </a:r>
            <a:r>
              <a:rPr lang="ko-KR" altLang="en-US" sz="1400" dirty="0">
                <a:latin typeface="휴먼모음T"/>
                <a:ea typeface="휴먼모음T"/>
              </a:rPr>
              <a:t>에 대한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인센티브 부여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>
                <a:latin typeface="휴먼모음T"/>
                <a:ea typeface="휴먼모음T"/>
              </a:rPr>
              <a:t>⑧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비파괴검사는 평가 불가능한 요소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방화구획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en-US" altLang="ko-KR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Firestop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방화셔터의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기계부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등은 평가에서 제외하되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별도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검사제도를 개발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또는 철저히 관계인 책임으로 규정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latin typeface="휴먼모음T"/>
                <a:ea typeface="휴먼모음T"/>
              </a:rPr>
              <a:t>⑨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평가를 위한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평가여건 등의 확보조건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등은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발주처의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관계인 책임하에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계약사항에 명시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latin typeface="휴먼모음T"/>
                <a:ea typeface="휴먼모음T"/>
              </a:rPr>
              <a:t>   ※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공동주택 세대 등 프라이버시 고려지역 점검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쇼핑몰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영업장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등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영업시간과의 갈등지역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점검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12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7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05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소방자체점검제도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재구조화 구상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타원 12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13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1268760"/>
            <a:ext cx="7921254" cy="3088913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>
                <a:latin typeface="휴먼모음T"/>
                <a:ea typeface="휴먼모음T"/>
              </a:rPr>
              <a:t>⑩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시설물의 개수 </a:t>
            </a:r>
            <a:r>
              <a:rPr lang="ko-KR" altLang="en-US" sz="1400" dirty="0" err="1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필요시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정도에 따라 합리적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소유기간 인정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평가시점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에서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시설물의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관리 및 운영상태가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지극히 부실한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경우 관서의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지도의지가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가능토록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조치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과태료 부과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⑪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부동산 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거래시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소방점검기록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열람 및 첨부 의무화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⑫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평가제와는 별도로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성능등급인증제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운영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하여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과거 법제에 의한 건물과 최신 건물과의 성능격차 해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를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도모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latin typeface="휴먼모음T"/>
                <a:ea typeface="휴먼모음T"/>
              </a:rPr>
              <a:t>   ※ ‘</a:t>
            </a:r>
            <a:r>
              <a:rPr lang="ko-KR" altLang="en-US" sz="1400" dirty="0" smtClean="0">
                <a:latin typeface="휴먼모음T"/>
                <a:ea typeface="휴먼모음T"/>
              </a:rPr>
              <a:t>성능등급표시</a:t>
            </a:r>
            <a:r>
              <a:rPr lang="en-US" altLang="ko-KR" sz="1400" dirty="0" smtClean="0">
                <a:latin typeface="휴먼모음T"/>
                <a:ea typeface="휴먼모음T"/>
              </a:rPr>
              <a:t>’</a:t>
            </a:r>
            <a:r>
              <a:rPr lang="ko-KR" altLang="en-US" sz="1400" dirty="0" smtClean="0">
                <a:latin typeface="휴먼모음T"/>
                <a:ea typeface="휴먼모음T"/>
              </a:rPr>
              <a:t>를 법제화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989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06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소방관서의 역할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_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소방정책적 측면의 고려사항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11560" y="1263012"/>
            <a:ext cx="7921254" cy="2733432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19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①‘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소방시설안전관리자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및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건물 관계인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의 부실관리 및 운영에 대한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수시 소방순찰제도를 활성화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9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(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전방위적인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위험통제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lnSpc>
                <a:spcPct val="19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기존의 점검방식으로는 화재안전의무 태만상태를 규제할 수 없음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66700">
              <a:lnSpc>
                <a:spcPct val="190000"/>
              </a:lnSpc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9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②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사업용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영업용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건물의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화재안전평가결과 표시 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의무제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등 소비자나 사용자가 확인할 수 있는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안전 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9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정보 공개제도를 시행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또한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시정조치 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미이행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건물이나 점검결과 불량건물에 대해서는 화재위험이라는 사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9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실을 </a:t>
            </a:r>
            <a:r>
              <a:rPr lang="ko-KR" altLang="en-US" sz="1400" spc="-15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이용자가 인식할 수 있도록 규정된 </a:t>
            </a:r>
            <a:r>
              <a:rPr lang="en-US" altLang="ko-KR" sz="1400" spc="-15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spc="-15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표지판</a:t>
            </a:r>
            <a:r>
              <a:rPr lang="en-US" altLang="ko-KR" sz="1400" spc="-15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spc="-15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 부착</a:t>
            </a:r>
            <a:r>
              <a:rPr lang="ko-KR" altLang="en-US" sz="1400" spc="-15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하도록 하여 </a:t>
            </a:r>
            <a:r>
              <a:rPr lang="ko-KR" altLang="en-US" sz="1400" spc="-15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징벌적 효과와 이용자 안전을 도모</a:t>
            </a:r>
            <a:r>
              <a:rPr lang="ko-KR" altLang="en-US" sz="1400" spc="-15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하도록 함</a:t>
            </a:r>
            <a:endParaRPr lang="en-US" altLang="ko-KR" sz="1400" spc="-15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14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58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06  </a:t>
              </a:r>
              <a:r>
                <a:rPr lang="ko-KR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소방관서의 역할</a:t>
              </a:r>
              <a:r>
                <a:rPr lang="en-US" altLang="ko-K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_</a:t>
              </a:r>
              <a:r>
                <a:rPr lang="ko-KR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소방정책적 측면의 고려사항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611560" y="1263012"/>
            <a:ext cx="7921254" cy="2076329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19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③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화재안전직무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 관한 고정관념의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전환 필요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9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출동진압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 주효한 대상물과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자체방호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 최우선인 대상물을 구분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※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재래시장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출동진압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), 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초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고층건축물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자체방호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lnSpc>
                <a:spcPct val="19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자체방호역량 강화를 위하여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예방분야 직무의 활성화 도모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9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출동진압 부분에 편중된 역량강화는 현실에 맞지 않음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4" name="모서리가 둥근 직사각형 35"/>
          <p:cNvSpPr/>
          <p:nvPr/>
        </p:nvSpPr>
        <p:spPr>
          <a:xfrm>
            <a:off x="4516384" y="4748149"/>
            <a:ext cx="3600000" cy="19379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35"/>
          <p:cNvSpPr/>
          <p:nvPr/>
        </p:nvSpPr>
        <p:spPr>
          <a:xfrm>
            <a:off x="3076056" y="4748149"/>
            <a:ext cx="1440000" cy="193792"/>
          </a:xfrm>
          <a:prstGeom prst="roundRect">
            <a:avLst>
              <a:gd name="adj" fmla="val 50000"/>
            </a:avLst>
          </a:prstGeom>
          <a:solidFill>
            <a:srgbClr val="871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35"/>
          <p:cNvSpPr/>
          <p:nvPr/>
        </p:nvSpPr>
        <p:spPr>
          <a:xfrm>
            <a:off x="923745" y="4749536"/>
            <a:ext cx="2160000" cy="19379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타원 47"/>
          <p:cNvSpPr/>
          <p:nvPr/>
        </p:nvSpPr>
        <p:spPr>
          <a:xfrm>
            <a:off x="2866224" y="5236234"/>
            <a:ext cx="432000" cy="432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타원 4"/>
          <p:cNvSpPr/>
          <p:nvPr/>
        </p:nvSpPr>
        <p:spPr>
          <a:xfrm>
            <a:off x="2900003" y="5272872"/>
            <a:ext cx="360000" cy="360000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0" name="타원 49"/>
          <p:cNvSpPr/>
          <p:nvPr/>
        </p:nvSpPr>
        <p:spPr>
          <a:xfrm>
            <a:off x="4299186" y="5236234"/>
            <a:ext cx="432000" cy="432000"/>
          </a:xfrm>
          <a:prstGeom prst="ellipse">
            <a:avLst/>
          </a:prstGeom>
          <a:solidFill>
            <a:srgbClr val="871D1E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타원 4"/>
          <p:cNvSpPr/>
          <p:nvPr/>
        </p:nvSpPr>
        <p:spPr>
          <a:xfrm>
            <a:off x="4332965" y="5272872"/>
            <a:ext cx="360000" cy="360000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7894425" y="5236234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0" name="TextBox 59"/>
          <p:cNvSpPr txBox="1"/>
          <p:nvPr/>
        </p:nvSpPr>
        <p:spPr>
          <a:xfrm>
            <a:off x="827584" y="5805264"/>
            <a:ext cx="4316420" cy="595923"/>
          </a:xfrm>
          <a:prstGeom prst="rect">
            <a:avLst/>
          </a:prstGeom>
          <a:noFill/>
        </p:spPr>
        <p:txBody>
          <a:bodyPr wrap="none" lIns="72000" tIns="0" rIns="72000" bIns="7200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※ </a:t>
            </a:r>
            <a:r>
              <a:rPr lang="ko-KR" altLang="en-US" sz="1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현대 건축물의 구조는 </a:t>
            </a:r>
            <a:r>
              <a:rPr lang="en-US" altLang="ko-KR" sz="10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0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초</a:t>
            </a:r>
            <a:r>
              <a:rPr lang="en-US" altLang="ko-KR" sz="10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0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고층화되면서 내부화재지점까지의 접근이 어려워짐</a:t>
            </a:r>
            <a:endParaRPr lang="en-US" altLang="ko-KR" sz="10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※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화재진압의 경우 현장도착을 기준으로 하는 </a:t>
            </a:r>
            <a:r>
              <a:rPr lang="en-US" altLang="ko-KR" sz="10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0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골든타임</a:t>
            </a:r>
            <a:r>
              <a:rPr lang="en-US" altLang="ko-KR" sz="10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0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은 의미가 없음</a:t>
            </a:r>
            <a:endParaRPr lang="en-US" altLang="ko-KR" sz="10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1" name="타원 60"/>
          <p:cNvSpPr/>
          <p:nvPr/>
        </p:nvSpPr>
        <p:spPr>
          <a:xfrm rot="16200000" flipH="1">
            <a:off x="3052880" y="5026719"/>
            <a:ext cx="54000" cy="54000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62" name="타원 61"/>
          <p:cNvSpPr/>
          <p:nvPr/>
        </p:nvSpPr>
        <p:spPr>
          <a:xfrm rot="16200000" flipH="1">
            <a:off x="3052880" y="5143738"/>
            <a:ext cx="54000" cy="54000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63" name="타원 62"/>
          <p:cNvSpPr/>
          <p:nvPr/>
        </p:nvSpPr>
        <p:spPr>
          <a:xfrm rot="16200000" flipH="1">
            <a:off x="4491486" y="5026719"/>
            <a:ext cx="54000" cy="5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64" name="타원 63"/>
          <p:cNvSpPr/>
          <p:nvPr/>
        </p:nvSpPr>
        <p:spPr>
          <a:xfrm rot="16200000" flipH="1">
            <a:off x="4491486" y="5143738"/>
            <a:ext cx="54000" cy="5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65" name="모서리가 둥근 직사각형 64"/>
          <p:cNvSpPr/>
          <p:nvPr/>
        </p:nvSpPr>
        <p:spPr>
          <a:xfrm>
            <a:off x="4788024" y="5271659"/>
            <a:ext cx="900000" cy="360000"/>
          </a:xfrm>
          <a:prstGeom prst="roundRect">
            <a:avLst/>
          </a:prstGeom>
          <a:solidFill>
            <a:srgbClr val="871D1E"/>
          </a:solidFill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현장도착</a:t>
            </a:r>
            <a:endParaRPr lang="en-US" altLang="ko-KR" sz="10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7675813" y="5733256"/>
            <a:ext cx="900000" cy="3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진압개시</a:t>
            </a:r>
            <a:endParaRPr lang="en-US" altLang="ko-KR" sz="10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타원 66"/>
          <p:cNvSpPr/>
          <p:nvPr/>
        </p:nvSpPr>
        <p:spPr>
          <a:xfrm rot="16200000" flipH="1">
            <a:off x="8081250" y="5026719"/>
            <a:ext cx="54540" cy="5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68" name="타원 67"/>
          <p:cNvSpPr/>
          <p:nvPr/>
        </p:nvSpPr>
        <p:spPr>
          <a:xfrm rot="16200000" flipH="1">
            <a:off x="8081250" y="5143738"/>
            <a:ext cx="54540" cy="5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69" name="모서리가 둥근 직사각형 68"/>
          <p:cNvSpPr/>
          <p:nvPr/>
        </p:nvSpPr>
        <p:spPr>
          <a:xfrm>
            <a:off x="1187624" y="3685213"/>
            <a:ext cx="1583872" cy="72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경보</a:t>
            </a:r>
            <a:r>
              <a:rPr lang="en-US" altLang="ko-KR" sz="10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0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신고</a:t>
            </a:r>
            <a:endParaRPr lang="en-US" altLang="ko-KR" sz="10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초기진압</a:t>
            </a:r>
            <a:endParaRPr lang="en-US" altLang="ko-KR" sz="10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상황관리 및 대피개시</a:t>
            </a:r>
            <a:endParaRPr lang="en-US" altLang="ko-KR" sz="10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타원 69"/>
          <p:cNvSpPr/>
          <p:nvPr/>
        </p:nvSpPr>
        <p:spPr>
          <a:xfrm rot="16200000" flipH="1">
            <a:off x="1963963" y="4510207"/>
            <a:ext cx="54000" cy="54000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71" name="타원 70"/>
          <p:cNvSpPr/>
          <p:nvPr/>
        </p:nvSpPr>
        <p:spPr>
          <a:xfrm rot="16200000" flipH="1">
            <a:off x="1963963" y="4627226"/>
            <a:ext cx="54000" cy="54000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72" name="오른쪽 화살표 71"/>
          <p:cNvSpPr/>
          <p:nvPr/>
        </p:nvSpPr>
        <p:spPr>
          <a:xfrm flipV="1">
            <a:off x="2951848" y="3919213"/>
            <a:ext cx="252000" cy="2520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모서리가 둥근 직사각형 72"/>
          <p:cNvSpPr/>
          <p:nvPr/>
        </p:nvSpPr>
        <p:spPr>
          <a:xfrm>
            <a:off x="3375277" y="3685213"/>
            <a:ext cx="1583872" cy="72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소방안전관리자</a:t>
            </a:r>
            <a:r>
              <a:rPr lang="en-US" altLang="ko-KR" sz="10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endParaRPr lang="en-US" altLang="ko-KR" sz="10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건물관계인</a:t>
            </a:r>
            <a:r>
              <a:rPr lang="en-US" altLang="ko-KR" sz="10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endParaRPr lang="en-US" altLang="ko-KR" sz="10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발견자 </a:t>
            </a:r>
            <a:r>
              <a:rPr lang="ko-KR" altLang="en-US" sz="10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조치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962637" y="4080101"/>
            <a:ext cx="3003561" cy="349702"/>
          </a:xfrm>
          <a:prstGeom prst="rect">
            <a:avLst/>
          </a:prstGeom>
          <a:noFill/>
        </p:spPr>
        <p:txBody>
          <a:bodyPr wrap="none" lIns="72000" tIns="0" rIns="72000" bIns="72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제천화재의 경우 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건물내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상황관리 기능부재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611560" y="3775905"/>
            <a:ext cx="432000" cy="432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6" name="타원 4"/>
          <p:cNvSpPr/>
          <p:nvPr/>
        </p:nvSpPr>
        <p:spPr>
          <a:xfrm>
            <a:off x="645339" y="3812543"/>
            <a:ext cx="360000" cy="360000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초기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타원 4"/>
          <p:cNvSpPr/>
          <p:nvPr/>
        </p:nvSpPr>
        <p:spPr>
          <a:xfrm>
            <a:off x="7936384" y="5272872"/>
            <a:ext cx="360000" cy="360000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10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9" name="타원 78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15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95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06  </a:t>
              </a:r>
              <a:r>
                <a:rPr lang="ko-KR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소방관서의 역할</a:t>
              </a:r>
              <a:r>
                <a:rPr lang="en-US" altLang="ko-K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_</a:t>
              </a:r>
              <a:r>
                <a:rPr lang="ko-KR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소방정책적 측면의 고려사항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11560" y="1263012"/>
            <a:ext cx="7921254" cy="4920184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④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징벌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행정조치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등을 현실에 맞추어 재조정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면허취소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억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천만의 과태료 등 지나치게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과도하게 책정된 징벌규정은 오히려 그 시행을 기피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하게 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만들고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피규제자의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저항이나 외압 등의 부작용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만 키우는 결과를 낳게 됨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피규제기관이나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피규제자를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대상으로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소방서비스 만족도를 조사하여 그 결과를 직무에 직결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시키는 일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체의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내부방침은 즉시 시정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되어야 함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※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피규제자의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 눈치를 인기에 영합하는 직무퇴행을 만연시킴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/>
              <a:ea typeface="휴먼모음T"/>
            </a:endParaRPr>
          </a:p>
          <a:p>
            <a:pPr>
              <a:lnSpc>
                <a:spcPct val="150000"/>
              </a:lnSpc>
            </a:pPr>
            <a:endParaRPr lang="en-US" altLang="ko-KR" sz="7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⑤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특별조사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빈도를 높이고 조사항목을 명확히 정하여 고지할 필요가 있음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7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⑥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소방기술정책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국가화재안전기준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미래지향적 방향제시 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자동화재탐지시스템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은 세대출입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없이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원격점검 가능한 디지털시스템으로 전환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대상확대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※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디지털감지기는 초고층건물에는 설치하도록 법제화 되어 있음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→ 실시간 운영상태를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CAPS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나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SECOM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 같은 개념으로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네트워크로 관리할 수 있는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소방안전관리사업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활성화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고용창출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en-US" altLang="ko-KR" sz="1400" dirty="0" err="1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IoT</a:t>
            </a: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개념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 적극적으로 적용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기술자격제도의 수준제고를 위한 검토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소방시설관리사 등급화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경력인정제도의 실효성 측면 등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16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411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07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정부의 역할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_</a:t>
              </a:r>
              <a:r>
                <a:rPr lang="ko-KR" altLang="en-US" sz="20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범정부적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 정책적 측면의 고려사항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611560" y="1268760"/>
            <a:ext cx="7921254" cy="503590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①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소방기술정책부서에 상식적 수준의 직무역량을 확보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17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560" y="3579286"/>
            <a:ext cx="8136904" cy="2658026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②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소방예방분야 인력의 충원비중 제고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→ 전국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3,000 ~ 4,000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※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소방분야기술자격자 등 채용범위를 지정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/>
              <a:ea typeface="휴먼모음T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    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※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출동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·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진압인력위주의 증원관행의 전환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/>
              <a:ea typeface="휴먼모음T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③ 건축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전기 및 가스 등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화재안전관련 부처의 실무협의를 활성화하기 위한 시스템을 확립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할 필요가 있음</a:t>
            </a:r>
            <a:endParaRPr lang="en-US" altLang="ko-KR" sz="1400" dirty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원자력안전위원회의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파견근무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건축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소방 교환근무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일본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17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3205729"/>
              </p:ext>
            </p:extLst>
          </p:nvPr>
        </p:nvGraphicFramePr>
        <p:xfrm>
          <a:off x="626058" y="1880126"/>
          <a:ext cx="7920000" cy="1470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선진국</a:t>
                      </a:r>
                      <a:endParaRPr lang="en-US" altLang="ko-KR" sz="1400" b="0" dirty="0" smtClean="0">
                        <a:solidFill>
                          <a:schemeClr val="bg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BF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우리나라</a:t>
                      </a:r>
                      <a:endParaRPr lang="en-US" altLang="ko-KR" sz="1400" b="0" dirty="0" smtClean="0">
                        <a:solidFill>
                          <a:schemeClr val="bg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B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marL="0" marR="0" lvl="0" indent="92075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기술정책연구소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화재안전기준개발협회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, </a:t>
                      </a:r>
                    </a:p>
                    <a:p>
                      <a:pPr marL="0" marR="0" lvl="0" indent="92075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전문분야별 단체 및 다수의 민간기구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, </a:t>
                      </a:r>
                    </a:p>
                    <a:p>
                      <a:pPr marL="0" marR="0" lvl="0" indent="92075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예방정책기획 및 운영인력 확보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Tahoma" pitchFamily="34" charset="0"/>
                        </a:rPr>
                        <a:t>법제 별로 불과 몇 명의 직원이 관련 직무를 수행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marL="0" indent="92075" algn="ctr" latinLnBrk="1">
                        <a:lnSpc>
                          <a:spcPct val="150000"/>
                        </a:lnSpc>
                      </a:pPr>
                      <a:endParaRPr lang="en-US" altLang="ko-KR" sz="1400" b="0" dirty="0" smtClean="0"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  <a:p>
                      <a:pPr marL="0" indent="92075" algn="ctr" latinLnBrk="1">
                        <a:lnSpc>
                          <a:spcPct val="150000"/>
                        </a:lnSpc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6000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07  </a:t>
              </a:r>
              <a:r>
                <a:rPr lang="ko-KR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정부의 역할</a:t>
              </a:r>
              <a:r>
                <a:rPr lang="en-US" altLang="ko-K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_</a:t>
              </a:r>
              <a:r>
                <a:rPr lang="ko-KR" altLang="en-US" sz="20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범정부적</a:t>
              </a:r>
              <a:r>
                <a:rPr lang="ko-KR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 정책적 측면의 고려사항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611560" y="1268760"/>
            <a:ext cx="7921254" cy="2658026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④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화재보험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역할 활성화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현재는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대형물건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이외에는 개별안전성평가 없이 피해배상을 위한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금융사업개념의 운영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보험사가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대형사의 경우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외형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25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조에 육박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국가적 화재안전기반의 선진화에 기여할 수 있도록 역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할을 부여하고 유도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하여야 함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→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화재시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건물자체 방호시스템에 하자가 인정되는 경우 철저히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구상권이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행사되도록 하여 </a:t>
            </a:r>
            <a:r>
              <a:rPr lang="ko-KR" altLang="en-US" sz="1400" dirty="0" err="1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건축주나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관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계인의 모럴해저드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도덕적 해이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방지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해야 함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18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07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08 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정리 및 기타제언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54" name="직사각형 53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56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57" name="모서리가 둥근 직사각형 56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11560" y="1263012"/>
            <a:ext cx="7921254" cy="5027906"/>
          </a:xfrm>
          <a:prstGeom prst="rect">
            <a:avLst/>
          </a:prstGeom>
          <a:noFill/>
        </p:spPr>
        <p:txBody>
          <a:bodyPr wrap="square" lIns="72000" tIns="0" rIns="72000" bIns="72000" rtlCol="0">
            <a:spAutoFit/>
          </a:bodyPr>
          <a:lstStyle/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우리나라는 통계적으로 화재안전 최우수 국가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이나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작금의 제천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밀양화재의 구조적 원인을 짚어본바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특단의 개혁적 정책전환을 도모하지 않는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한 제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의 이 같은 사태가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도처에서 속발할 수 있다는 우려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를 할 수 밖에 없음</a:t>
            </a: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특히 현행의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소방자체점검제도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라는 불완전한 화재위험통제시스템이 개선되지 않은 상태로 유지된다면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최악의 수준이 전체의 위험을 결정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하는 재난속성상 화재위험은 누증되고 가시화 될 것임</a:t>
            </a:r>
            <a:endParaRPr lang="en-US" altLang="ko-KR" sz="1400" dirty="0" smtClean="0">
              <a:solidFill>
                <a:srgbClr val="871D1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이러한 문제의식으로부터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점검제도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화재방호성능평가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라는 보다 포괄적인 정책으로 발전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시키기 위한 고민과 검토의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필요성이 절실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한 것으로 사료되어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그 기본구상을 제시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하였음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7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과거의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점검자나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인허가 공무원의 잘못이 드러난 경우 인책에 대한 우려로 인하여 사안자체가 묻히고 마는 경우도 있을 수 있으므로 적정시기에 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불법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화재위험시설에 대한 자신신고 및 면책기간을 공지</a:t>
            </a:r>
            <a:r>
              <a:rPr lang="en-US" altLang="ko-KR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400" dirty="0" smtClean="0">
                <a:solidFill>
                  <a:srgbClr val="871D1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운영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하는 것도 필요할 것으로 사료되어 기타 소견으로 제언코자 함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388424" y="6213409"/>
            <a:ext cx="432000" cy="432000"/>
          </a:xfrm>
          <a:prstGeom prst="ellipse">
            <a:avLst/>
          </a:prstGeom>
          <a:solidFill>
            <a:srgbClr val="871D1E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spc="-15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19</a:t>
            </a:r>
            <a:endParaRPr lang="ko-KR" altLang="en-US" sz="1000" b="1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9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참고 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: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소방대상물의 구분과 화재안전관리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7" name="직사각형 6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9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10" name="모서리가 둥근 직사각형 9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84" y="1340768"/>
            <a:ext cx="8882214" cy="49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1442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7494" y="-1257"/>
            <a:ext cx="9145316" cy="720000"/>
            <a:chOff x="-7494" y="-1257"/>
            <a:chExt cx="9145316" cy="720000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-6178" y="-1257"/>
              <a:ext cx="9144000" cy="720000"/>
            </a:xfrm>
            <a:prstGeom prst="rect">
              <a:avLst/>
            </a:prstGeom>
            <a:solidFill>
              <a:srgbClr val="871D1E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none" lIns="504000" tIns="72000" rIns="144000" bIns="7200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참고 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: 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anose="02030504000101010101" pitchFamily="18" charset="-127"/>
                  <a:ea typeface="휴먼모음T" panose="02030504000101010101" pitchFamily="18" charset="-127"/>
                  <a:cs typeface="Tahoma" pitchFamily="34" charset="0"/>
                </a:rPr>
                <a:t>소방시설관리사 자격과 제도 운영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-7494" y="-1257"/>
              <a:ext cx="144000" cy="720000"/>
            </a:xfrm>
            <a:prstGeom prst="rect">
              <a:avLst/>
            </a:prstGeom>
            <a:solidFill>
              <a:schemeClr val="tx1"/>
            </a:solidFill>
            <a:effectLst>
              <a:outerShdw blurRad="101600" dist="63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/>
          </p:spPr>
          <p:txBody>
            <a:bodyPr wrap="square" lIns="504000" tIns="72000" rIns="144000" bIns="72000" anchor="t" anchorCtr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Tahoma" pitchFamily="34" charset="0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740352" y="88203"/>
            <a:ext cx="1296144" cy="674639"/>
            <a:chOff x="7740352" y="88203"/>
            <a:chExt cx="1296144" cy="674639"/>
          </a:xfrm>
        </p:grpSpPr>
        <p:sp>
          <p:nvSpPr>
            <p:cNvPr id="7" name="직사각형 6"/>
            <p:cNvSpPr/>
            <p:nvPr/>
          </p:nvSpPr>
          <p:spPr>
            <a:xfrm>
              <a:off x="7740352" y="88203"/>
              <a:ext cx="1296144" cy="432000"/>
            </a:xfrm>
            <a:prstGeom prst="rect">
              <a:avLst/>
            </a:prstGeom>
            <a:solidFill>
              <a:srgbClr val="871D1E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7740496" y="154810"/>
              <a:ext cx="1296000" cy="608032"/>
              <a:chOff x="5868288" y="613449"/>
              <a:chExt cx="1296000" cy="608032"/>
            </a:xfrm>
          </p:grpSpPr>
          <p:pic>
            <p:nvPicPr>
              <p:cNvPr id="9" name="_x189350792" descr="EMB000016c80b0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396" b="20793"/>
              <a:stretch>
                <a:fillRect/>
              </a:stretch>
            </p:blipFill>
            <p:spPr bwMode="auto">
              <a:xfrm>
                <a:off x="5970059" y="613449"/>
                <a:ext cx="1092313" cy="308286"/>
              </a:xfrm>
              <a:prstGeom prst="rect">
                <a:avLst/>
              </a:prstGeom>
              <a:solidFill>
                <a:srgbClr val="871D1E"/>
              </a:solidFill>
            </p:spPr>
          </p:pic>
          <p:sp>
            <p:nvSpPr>
              <p:cNvPr id="10" name="모서리가 둥근 직사각형 9"/>
              <p:cNvSpPr/>
              <p:nvPr/>
            </p:nvSpPr>
            <p:spPr>
              <a:xfrm>
                <a:off x="5868288" y="969481"/>
                <a:ext cx="1296000" cy="252000"/>
              </a:xfrm>
              <a:prstGeom prst="round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800" dirty="0" smtClean="0">
                    <a:solidFill>
                      <a:schemeClr val="bg1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도시방재안전연구소 윤명오</a:t>
                </a:r>
                <a:endParaRPr lang="en-US" altLang="ko-KR" sz="8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pic>
        <p:nvPicPr>
          <p:cNvPr id="88" name="그림 8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9723" y="1484784"/>
            <a:ext cx="8421209" cy="47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9565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2519363"/>
          </a:xfrm>
          <a:prstGeom prst="rect">
            <a:avLst/>
          </a:prstGeom>
          <a:solidFill>
            <a:srgbClr val="871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6F8A39"/>
              </a:solidFill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0" y="1807096"/>
            <a:ext cx="9144000" cy="6858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Thank you !!</a:t>
            </a:r>
            <a:endParaRPr lang="en-US" altLang="ko-KR" sz="24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98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>
              <a:lumMod val="50000"/>
              <a:lumOff val="50000"/>
            </a:schemeClr>
          </a:solidFill>
        </a:ln>
        <a:effectLst>
          <a:softEdge rad="31750"/>
        </a:effectLst>
      </a:spPr>
      <a:bodyPr lIns="72000" tIns="72000" rIns="72000" bIns="72000" rtlCol="0" anchor="ctr"/>
      <a:lstStyle>
        <a:defPPr marL="88900">
          <a:defRPr sz="1200" dirty="0" smtClean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5514</TotalTime>
  <Words>2828</Words>
  <Application>Microsoft Office PowerPoint</Application>
  <PresentationFormat>화면 슬라이드 쇼(4:3)</PresentationFormat>
  <Paragraphs>405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www.pello.co.kr</dc:creator>
  <cp:lastModifiedBy>NARS-0405-00</cp:lastModifiedBy>
  <cp:revision>1573</cp:revision>
  <cp:lastPrinted>2018-01-31T13:53:54Z</cp:lastPrinted>
  <dcterms:created xsi:type="dcterms:W3CDTF">2013-03-13T09:05:45Z</dcterms:created>
  <dcterms:modified xsi:type="dcterms:W3CDTF">2018-06-27T04:57:18Z</dcterms:modified>
</cp:coreProperties>
</file>