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9" r:id="rId2"/>
    <p:sldMasterId id="2147483714" r:id="rId3"/>
    <p:sldMasterId id="2147483717" r:id="rId4"/>
    <p:sldMasterId id="2147483720" r:id="rId5"/>
    <p:sldMasterId id="2147483729" r:id="rId6"/>
  </p:sldMasterIdLst>
  <p:notesMasterIdLst>
    <p:notesMasterId r:id="rId66"/>
  </p:notesMasterIdLst>
  <p:handoutMasterIdLst>
    <p:handoutMasterId r:id="rId67"/>
  </p:handoutMasterIdLst>
  <p:sldIdLst>
    <p:sldId id="256" r:id="rId7"/>
    <p:sldId id="257" r:id="rId8"/>
    <p:sldId id="258" r:id="rId9"/>
    <p:sldId id="274" r:id="rId10"/>
    <p:sldId id="321" r:id="rId11"/>
    <p:sldId id="319" r:id="rId12"/>
    <p:sldId id="320" r:id="rId13"/>
    <p:sldId id="322" r:id="rId14"/>
    <p:sldId id="323" r:id="rId15"/>
    <p:sldId id="300" r:id="rId16"/>
    <p:sldId id="325" r:id="rId17"/>
    <p:sldId id="330" r:id="rId18"/>
    <p:sldId id="329" r:id="rId19"/>
    <p:sldId id="328" r:id="rId20"/>
    <p:sldId id="292" r:id="rId21"/>
    <p:sldId id="293" r:id="rId22"/>
    <p:sldId id="294" r:id="rId23"/>
    <p:sldId id="295" r:id="rId24"/>
    <p:sldId id="296" r:id="rId25"/>
    <p:sldId id="297" r:id="rId26"/>
    <p:sldId id="277" r:id="rId27"/>
    <p:sldId id="278" r:id="rId28"/>
    <p:sldId id="285" r:id="rId29"/>
    <p:sldId id="302" r:id="rId30"/>
    <p:sldId id="286" r:id="rId31"/>
    <p:sldId id="333" r:id="rId32"/>
    <p:sldId id="288" r:id="rId33"/>
    <p:sldId id="341" r:id="rId34"/>
    <p:sldId id="340" r:id="rId35"/>
    <p:sldId id="289" r:id="rId36"/>
    <p:sldId id="335" r:id="rId37"/>
    <p:sldId id="290" r:id="rId38"/>
    <p:sldId id="291" r:id="rId39"/>
    <p:sldId id="310" r:id="rId40"/>
    <p:sldId id="311" r:id="rId41"/>
    <p:sldId id="314" r:id="rId42"/>
    <p:sldId id="315" r:id="rId43"/>
    <p:sldId id="316" r:id="rId44"/>
    <p:sldId id="317" r:id="rId45"/>
    <p:sldId id="268" r:id="rId46"/>
    <p:sldId id="303" r:id="rId47"/>
    <p:sldId id="339" r:id="rId48"/>
    <p:sldId id="269" r:id="rId49"/>
    <p:sldId id="343" r:id="rId50"/>
    <p:sldId id="344" r:id="rId51"/>
    <p:sldId id="345" r:id="rId52"/>
    <p:sldId id="346" r:id="rId53"/>
    <p:sldId id="342" r:id="rId54"/>
    <p:sldId id="356" r:id="rId55"/>
    <p:sldId id="336" r:id="rId56"/>
    <p:sldId id="347" r:id="rId57"/>
    <p:sldId id="349" r:id="rId58"/>
    <p:sldId id="350" r:id="rId59"/>
    <p:sldId id="351" r:id="rId60"/>
    <p:sldId id="353" r:id="rId61"/>
    <p:sldId id="337" r:id="rId62"/>
    <p:sldId id="354" r:id="rId63"/>
    <p:sldId id="355" r:id="rId64"/>
    <p:sldId id="280" r:id="rId65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A"/>
    <a:srgbClr val="E2EEF9"/>
    <a:srgbClr val="D0D8E8"/>
    <a:srgbClr val="91BADF"/>
    <a:srgbClr val="5DA9DD"/>
    <a:srgbClr val="2447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94660"/>
  </p:normalViewPr>
  <p:slideViewPr>
    <p:cSldViewPr>
      <p:cViewPr>
        <p:scale>
          <a:sx n="109" d="100"/>
          <a:sy n="109" d="100"/>
        </p:scale>
        <p:origin x="-759" y="-12"/>
      </p:cViewPr>
      <p:guideLst>
        <p:guide orient="horz" pos="2432"/>
        <p:guide orient="horz" pos="1071"/>
        <p:guide orient="horz" pos="799"/>
        <p:guide pos="2880"/>
        <p:guide pos="657"/>
        <p:guide pos="295"/>
        <p:guide pos="476"/>
        <p:guide pos="54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hh\Desktop\&#49888;&#49345;&#54868;&#48149;&#49324;&#45784;\4.&#44032;&#49345;&#54868;&#54224;\15p_&#48708;&#53944;&#53076;&#51064;%20&#45804;&#47084;&#54868;%20&#44032;&#52824;&#48320;&#46041;.csv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49888;&#49345;&#54868;&#48149;&#49324;&#45784;%20&#50672;&#44396;\2015\&#48708;&#53944;&#53076;&#51064;&#50672;&#44396;\&#51473;&#44036;&#48372;&#44256;%20&#44536;&#47000;&#54532;%20&#47784;&#510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44027026742142E-2"/>
          <c:y val="3.4996121938658378E-2"/>
          <c:w val="0.8682536972035122"/>
          <c:h val="0.88603885507219404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'15p_비트코인 달러화 가치변동 (2)'!$A$1:$A$1102</c:f>
              <c:numCache>
                <c:formatCode>yyyy/mm/dd\ </c:formatCode>
                <c:ptCount val="1102"/>
                <c:pt idx="0">
                  <c:v>40818</c:v>
                </c:pt>
                <c:pt idx="1">
                  <c:v>40820</c:v>
                </c:pt>
                <c:pt idx="2">
                  <c:v>40822</c:v>
                </c:pt>
                <c:pt idx="3">
                  <c:v>40824</c:v>
                </c:pt>
                <c:pt idx="4">
                  <c:v>40826</c:v>
                </c:pt>
                <c:pt idx="5">
                  <c:v>40828</c:v>
                </c:pt>
                <c:pt idx="6">
                  <c:v>40830</c:v>
                </c:pt>
                <c:pt idx="7">
                  <c:v>40832</c:v>
                </c:pt>
                <c:pt idx="8">
                  <c:v>40834</c:v>
                </c:pt>
                <c:pt idx="9">
                  <c:v>40836</c:v>
                </c:pt>
                <c:pt idx="10">
                  <c:v>40838</c:v>
                </c:pt>
                <c:pt idx="11">
                  <c:v>40840</c:v>
                </c:pt>
                <c:pt idx="12">
                  <c:v>40842</c:v>
                </c:pt>
                <c:pt idx="13">
                  <c:v>40844</c:v>
                </c:pt>
                <c:pt idx="14">
                  <c:v>40846</c:v>
                </c:pt>
                <c:pt idx="15">
                  <c:v>40848</c:v>
                </c:pt>
                <c:pt idx="16">
                  <c:v>40850</c:v>
                </c:pt>
                <c:pt idx="17">
                  <c:v>40852</c:v>
                </c:pt>
                <c:pt idx="18">
                  <c:v>40854</c:v>
                </c:pt>
                <c:pt idx="19">
                  <c:v>40856</c:v>
                </c:pt>
                <c:pt idx="20">
                  <c:v>40858</c:v>
                </c:pt>
                <c:pt idx="21">
                  <c:v>40860</c:v>
                </c:pt>
                <c:pt idx="22">
                  <c:v>40862</c:v>
                </c:pt>
                <c:pt idx="23">
                  <c:v>40864</c:v>
                </c:pt>
                <c:pt idx="24">
                  <c:v>40866</c:v>
                </c:pt>
                <c:pt idx="25">
                  <c:v>40868</c:v>
                </c:pt>
                <c:pt idx="26">
                  <c:v>40870</c:v>
                </c:pt>
                <c:pt idx="27">
                  <c:v>40872</c:v>
                </c:pt>
                <c:pt idx="28">
                  <c:v>40874</c:v>
                </c:pt>
                <c:pt idx="29">
                  <c:v>40876</c:v>
                </c:pt>
                <c:pt idx="30">
                  <c:v>40878</c:v>
                </c:pt>
                <c:pt idx="31">
                  <c:v>40880</c:v>
                </c:pt>
                <c:pt idx="32">
                  <c:v>40882</c:v>
                </c:pt>
                <c:pt idx="33">
                  <c:v>40884</c:v>
                </c:pt>
                <c:pt idx="34">
                  <c:v>40886</c:v>
                </c:pt>
                <c:pt idx="35">
                  <c:v>40888</c:v>
                </c:pt>
                <c:pt idx="36">
                  <c:v>40890</c:v>
                </c:pt>
                <c:pt idx="37">
                  <c:v>40892</c:v>
                </c:pt>
                <c:pt idx="38">
                  <c:v>40894</c:v>
                </c:pt>
                <c:pt idx="39">
                  <c:v>40896</c:v>
                </c:pt>
                <c:pt idx="40">
                  <c:v>40898</c:v>
                </c:pt>
                <c:pt idx="41">
                  <c:v>40900</c:v>
                </c:pt>
                <c:pt idx="42">
                  <c:v>40902</c:v>
                </c:pt>
                <c:pt idx="43">
                  <c:v>40904</c:v>
                </c:pt>
                <c:pt idx="44">
                  <c:v>40906</c:v>
                </c:pt>
                <c:pt idx="45">
                  <c:v>40908</c:v>
                </c:pt>
                <c:pt idx="46">
                  <c:v>40910</c:v>
                </c:pt>
                <c:pt idx="47">
                  <c:v>40912</c:v>
                </c:pt>
                <c:pt idx="48">
                  <c:v>40914</c:v>
                </c:pt>
                <c:pt idx="49">
                  <c:v>40916</c:v>
                </c:pt>
                <c:pt idx="50">
                  <c:v>40918</c:v>
                </c:pt>
                <c:pt idx="51">
                  <c:v>40920</c:v>
                </c:pt>
                <c:pt idx="52">
                  <c:v>40922</c:v>
                </c:pt>
                <c:pt idx="53">
                  <c:v>40924</c:v>
                </c:pt>
                <c:pt idx="54">
                  <c:v>40926</c:v>
                </c:pt>
                <c:pt idx="55">
                  <c:v>40928</c:v>
                </c:pt>
                <c:pt idx="56">
                  <c:v>40930</c:v>
                </c:pt>
                <c:pt idx="57">
                  <c:v>40932</c:v>
                </c:pt>
                <c:pt idx="58">
                  <c:v>40934</c:v>
                </c:pt>
                <c:pt idx="59">
                  <c:v>40936</c:v>
                </c:pt>
                <c:pt idx="60">
                  <c:v>40938</c:v>
                </c:pt>
                <c:pt idx="61">
                  <c:v>40940</c:v>
                </c:pt>
                <c:pt idx="62">
                  <c:v>40942</c:v>
                </c:pt>
                <c:pt idx="63">
                  <c:v>40944</c:v>
                </c:pt>
                <c:pt idx="64">
                  <c:v>40946</c:v>
                </c:pt>
                <c:pt idx="65">
                  <c:v>40948</c:v>
                </c:pt>
                <c:pt idx="66">
                  <c:v>40950</c:v>
                </c:pt>
                <c:pt idx="67">
                  <c:v>40952</c:v>
                </c:pt>
                <c:pt idx="68">
                  <c:v>40954</c:v>
                </c:pt>
                <c:pt idx="69">
                  <c:v>40956</c:v>
                </c:pt>
                <c:pt idx="70">
                  <c:v>40958</c:v>
                </c:pt>
                <c:pt idx="71">
                  <c:v>40960</c:v>
                </c:pt>
                <c:pt idx="72">
                  <c:v>40962</c:v>
                </c:pt>
                <c:pt idx="73">
                  <c:v>40964</c:v>
                </c:pt>
                <c:pt idx="74">
                  <c:v>40966</c:v>
                </c:pt>
                <c:pt idx="75">
                  <c:v>40968</c:v>
                </c:pt>
                <c:pt idx="76">
                  <c:v>40970</c:v>
                </c:pt>
                <c:pt idx="77">
                  <c:v>40972</c:v>
                </c:pt>
                <c:pt idx="78">
                  <c:v>40974</c:v>
                </c:pt>
                <c:pt idx="79">
                  <c:v>40976</c:v>
                </c:pt>
                <c:pt idx="80">
                  <c:v>40978</c:v>
                </c:pt>
                <c:pt idx="81">
                  <c:v>40980</c:v>
                </c:pt>
                <c:pt idx="82">
                  <c:v>40982</c:v>
                </c:pt>
                <c:pt idx="83">
                  <c:v>40984</c:v>
                </c:pt>
                <c:pt idx="84">
                  <c:v>40986</c:v>
                </c:pt>
                <c:pt idx="85">
                  <c:v>40988</c:v>
                </c:pt>
                <c:pt idx="86">
                  <c:v>40990</c:v>
                </c:pt>
                <c:pt idx="87">
                  <c:v>40992</c:v>
                </c:pt>
                <c:pt idx="88">
                  <c:v>40994</c:v>
                </c:pt>
                <c:pt idx="89">
                  <c:v>40996</c:v>
                </c:pt>
                <c:pt idx="90">
                  <c:v>40998</c:v>
                </c:pt>
                <c:pt idx="91">
                  <c:v>41000</c:v>
                </c:pt>
                <c:pt idx="92">
                  <c:v>41002</c:v>
                </c:pt>
                <c:pt idx="93">
                  <c:v>41004</c:v>
                </c:pt>
                <c:pt idx="94">
                  <c:v>41006</c:v>
                </c:pt>
                <c:pt idx="95">
                  <c:v>41008</c:v>
                </c:pt>
                <c:pt idx="96">
                  <c:v>41010</c:v>
                </c:pt>
                <c:pt idx="97">
                  <c:v>41012</c:v>
                </c:pt>
                <c:pt idx="98">
                  <c:v>41014</c:v>
                </c:pt>
                <c:pt idx="99">
                  <c:v>41016</c:v>
                </c:pt>
                <c:pt idx="100">
                  <c:v>41018</c:v>
                </c:pt>
                <c:pt idx="101">
                  <c:v>41020</c:v>
                </c:pt>
                <c:pt idx="102">
                  <c:v>41022</c:v>
                </c:pt>
                <c:pt idx="103">
                  <c:v>41024</c:v>
                </c:pt>
                <c:pt idx="104">
                  <c:v>41026</c:v>
                </c:pt>
                <c:pt idx="105">
                  <c:v>41028</c:v>
                </c:pt>
                <c:pt idx="106">
                  <c:v>41030</c:v>
                </c:pt>
                <c:pt idx="107">
                  <c:v>41032</c:v>
                </c:pt>
                <c:pt idx="108">
                  <c:v>41034</c:v>
                </c:pt>
                <c:pt idx="109">
                  <c:v>41036</c:v>
                </c:pt>
                <c:pt idx="110">
                  <c:v>41038</c:v>
                </c:pt>
                <c:pt idx="111">
                  <c:v>41040</c:v>
                </c:pt>
                <c:pt idx="112">
                  <c:v>41042</c:v>
                </c:pt>
                <c:pt idx="113">
                  <c:v>41044</c:v>
                </c:pt>
                <c:pt idx="114">
                  <c:v>41046</c:v>
                </c:pt>
                <c:pt idx="115">
                  <c:v>41048</c:v>
                </c:pt>
                <c:pt idx="116">
                  <c:v>41050</c:v>
                </c:pt>
                <c:pt idx="117">
                  <c:v>41052</c:v>
                </c:pt>
                <c:pt idx="118">
                  <c:v>41054</c:v>
                </c:pt>
                <c:pt idx="119">
                  <c:v>41056</c:v>
                </c:pt>
                <c:pt idx="120">
                  <c:v>41058</c:v>
                </c:pt>
                <c:pt idx="121">
                  <c:v>41060</c:v>
                </c:pt>
                <c:pt idx="122">
                  <c:v>41062</c:v>
                </c:pt>
                <c:pt idx="123">
                  <c:v>41064</c:v>
                </c:pt>
                <c:pt idx="124">
                  <c:v>41066</c:v>
                </c:pt>
                <c:pt idx="125">
                  <c:v>41068</c:v>
                </c:pt>
                <c:pt idx="126">
                  <c:v>41070</c:v>
                </c:pt>
                <c:pt idx="127">
                  <c:v>41072</c:v>
                </c:pt>
                <c:pt idx="128">
                  <c:v>41074</c:v>
                </c:pt>
                <c:pt idx="129">
                  <c:v>41076</c:v>
                </c:pt>
                <c:pt idx="130">
                  <c:v>41078</c:v>
                </c:pt>
                <c:pt idx="131">
                  <c:v>41080</c:v>
                </c:pt>
                <c:pt idx="132">
                  <c:v>41082</c:v>
                </c:pt>
                <c:pt idx="133">
                  <c:v>41084</c:v>
                </c:pt>
                <c:pt idx="134">
                  <c:v>41086</c:v>
                </c:pt>
                <c:pt idx="135">
                  <c:v>41088</c:v>
                </c:pt>
                <c:pt idx="136">
                  <c:v>41090</c:v>
                </c:pt>
                <c:pt idx="137">
                  <c:v>41092</c:v>
                </c:pt>
                <c:pt idx="138">
                  <c:v>41094</c:v>
                </c:pt>
                <c:pt idx="139">
                  <c:v>41096</c:v>
                </c:pt>
                <c:pt idx="140">
                  <c:v>41098</c:v>
                </c:pt>
                <c:pt idx="141">
                  <c:v>41100</c:v>
                </c:pt>
                <c:pt idx="142">
                  <c:v>41102</c:v>
                </c:pt>
                <c:pt idx="143">
                  <c:v>41104</c:v>
                </c:pt>
                <c:pt idx="144">
                  <c:v>41106</c:v>
                </c:pt>
                <c:pt idx="145">
                  <c:v>41108</c:v>
                </c:pt>
                <c:pt idx="146">
                  <c:v>41110</c:v>
                </c:pt>
                <c:pt idx="147">
                  <c:v>41112</c:v>
                </c:pt>
                <c:pt idx="148">
                  <c:v>41114</c:v>
                </c:pt>
                <c:pt idx="149">
                  <c:v>41116</c:v>
                </c:pt>
                <c:pt idx="150">
                  <c:v>41118</c:v>
                </c:pt>
                <c:pt idx="151">
                  <c:v>41120</c:v>
                </c:pt>
                <c:pt idx="152">
                  <c:v>41122</c:v>
                </c:pt>
                <c:pt idx="153">
                  <c:v>41124</c:v>
                </c:pt>
                <c:pt idx="154">
                  <c:v>41126</c:v>
                </c:pt>
                <c:pt idx="155">
                  <c:v>41128</c:v>
                </c:pt>
                <c:pt idx="156">
                  <c:v>41130</c:v>
                </c:pt>
                <c:pt idx="157">
                  <c:v>41132</c:v>
                </c:pt>
                <c:pt idx="158">
                  <c:v>41134</c:v>
                </c:pt>
                <c:pt idx="159">
                  <c:v>41136</c:v>
                </c:pt>
                <c:pt idx="160">
                  <c:v>41138</c:v>
                </c:pt>
                <c:pt idx="161">
                  <c:v>41140</c:v>
                </c:pt>
                <c:pt idx="162">
                  <c:v>41142</c:v>
                </c:pt>
                <c:pt idx="163">
                  <c:v>41144</c:v>
                </c:pt>
                <c:pt idx="164">
                  <c:v>41146</c:v>
                </c:pt>
                <c:pt idx="165">
                  <c:v>41148</c:v>
                </c:pt>
                <c:pt idx="166">
                  <c:v>41150</c:v>
                </c:pt>
                <c:pt idx="167">
                  <c:v>41152</c:v>
                </c:pt>
                <c:pt idx="168">
                  <c:v>41154</c:v>
                </c:pt>
                <c:pt idx="169">
                  <c:v>41156</c:v>
                </c:pt>
                <c:pt idx="170">
                  <c:v>41158</c:v>
                </c:pt>
                <c:pt idx="171">
                  <c:v>41160</c:v>
                </c:pt>
                <c:pt idx="172">
                  <c:v>41162</c:v>
                </c:pt>
                <c:pt idx="173">
                  <c:v>41164</c:v>
                </c:pt>
                <c:pt idx="174">
                  <c:v>41166</c:v>
                </c:pt>
                <c:pt idx="175">
                  <c:v>41168</c:v>
                </c:pt>
                <c:pt idx="176">
                  <c:v>41170</c:v>
                </c:pt>
                <c:pt idx="177">
                  <c:v>41172</c:v>
                </c:pt>
                <c:pt idx="178">
                  <c:v>41174</c:v>
                </c:pt>
                <c:pt idx="179">
                  <c:v>41176</c:v>
                </c:pt>
                <c:pt idx="180">
                  <c:v>41178</c:v>
                </c:pt>
                <c:pt idx="181">
                  <c:v>41180</c:v>
                </c:pt>
                <c:pt idx="182">
                  <c:v>41182</c:v>
                </c:pt>
                <c:pt idx="183">
                  <c:v>41184</c:v>
                </c:pt>
                <c:pt idx="184">
                  <c:v>41186</c:v>
                </c:pt>
                <c:pt idx="185">
                  <c:v>41188</c:v>
                </c:pt>
                <c:pt idx="186">
                  <c:v>41190</c:v>
                </c:pt>
                <c:pt idx="187">
                  <c:v>41192</c:v>
                </c:pt>
                <c:pt idx="188">
                  <c:v>41194</c:v>
                </c:pt>
                <c:pt idx="189">
                  <c:v>41196</c:v>
                </c:pt>
                <c:pt idx="190">
                  <c:v>41198</c:v>
                </c:pt>
                <c:pt idx="191">
                  <c:v>41200</c:v>
                </c:pt>
                <c:pt idx="192">
                  <c:v>41202</c:v>
                </c:pt>
                <c:pt idx="193">
                  <c:v>41204</c:v>
                </c:pt>
                <c:pt idx="194">
                  <c:v>41206</c:v>
                </c:pt>
                <c:pt idx="195">
                  <c:v>41208</c:v>
                </c:pt>
                <c:pt idx="196">
                  <c:v>41210</c:v>
                </c:pt>
                <c:pt idx="197">
                  <c:v>41212</c:v>
                </c:pt>
                <c:pt idx="198">
                  <c:v>41214</c:v>
                </c:pt>
                <c:pt idx="199">
                  <c:v>41216</c:v>
                </c:pt>
                <c:pt idx="200">
                  <c:v>41218</c:v>
                </c:pt>
                <c:pt idx="201">
                  <c:v>41220</c:v>
                </c:pt>
                <c:pt idx="202">
                  <c:v>41222</c:v>
                </c:pt>
                <c:pt idx="203">
                  <c:v>41224</c:v>
                </c:pt>
                <c:pt idx="204">
                  <c:v>41226</c:v>
                </c:pt>
                <c:pt idx="205">
                  <c:v>41228</c:v>
                </c:pt>
                <c:pt idx="206">
                  <c:v>41230</c:v>
                </c:pt>
                <c:pt idx="207">
                  <c:v>41232</c:v>
                </c:pt>
                <c:pt idx="208">
                  <c:v>41234</c:v>
                </c:pt>
                <c:pt idx="209">
                  <c:v>41236</c:v>
                </c:pt>
                <c:pt idx="210">
                  <c:v>41238</c:v>
                </c:pt>
                <c:pt idx="211">
                  <c:v>41240</c:v>
                </c:pt>
                <c:pt idx="212">
                  <c:v>41242</c:v>
                </c:pt>
                <c:pt idx="213">
                  <c:v>41244</c:v>
                </c:pt>
                <c:pt idx="214">
                  <c:v>41246</c:v>
                </c:pt>
                <c:pt idx="215">
                  <c:v>41248</c:v>
                </c:pt>
                <c:pt idx="216">
                  <c:v>41250</c:v>
                </c:pt>
                <c:pt idx="217">
                  <c:v>41252</c:v>
                </c:pt>
                <c:pt idx="218">
                  <c:v>41254</c:v>
                </c:pt>
                <c:pt idx="219">
                  <c:v>41256</c:v>
                </c:pt>
                <c:pt idx="220">
                  <c:v>41258</c:v>
                </c:pt>
                <c:pt idx="221">
                  <c:v>41260</c:v>
                </c:pt>
                <c:pt idx="222">
                  <c:v>41262</c:v>
                </c:pt>
                <c:pt idx="223">
                  <c:v>41264</c:v>
                </c:pt>
                <c:pt idx="224">
                  <c:v>41266</c:v>
                </c:pt>
                <c:pt idx="225">
                  <c:v>41268</c:v>
                </c:pt>
                <c:pt idx="226">
                  <c:v>41270</c:v>
                </c:pt>
                <c:pt idx="227">
                  <c:v>41272</c:v>
                </c:pt>
                <c:pt idx="228">
                  <c:v>41274</c:v>
                </c:pt>
                <c:pt idx="229">
                  <c:v>41276</c:v>
                </c:pt>
                <c:pt idx="230">
                  <c:v>41278</c:v>
                </c:pt>
                <c:pt idx="231">
                  <c:v>41280</c:v>
                </c:pt>
                <c:pt idx="232">
                  <c:v>41282</c:v>
                </c:pt>
                <c:pt idx="233">
                  <c:v>41284</c:v>
                </c:pt>
                <c:pt idx="234">
                  <c:v>41286</c:v>
                </c:pt>
                <c:pt idx="235">
                  <c:v>41288</c:v>
                </c:pt>
                <c:pt idx="236">
                  <c:v>41290</c:v>
                </c:pt>
                <c:pt idx="237">
                  <c:v>41292</c:v>
                </c:pt>
                <c:pt idx="238">
                  <c:v>41294</c:v>
                </c:pt>
                <c:pt idx="239">
                  <c:v>41296</c:v>
                </c:pt>
                <c:pt idx="240">
                  <c:v>41298</c:v>
                </c:pt>
                <c:pt idx="241">
                  <c:v>41300</c:v>
                </c:pt>
                <c:pt idx="242">
                  <c:v>41302</c:v>
                </c:pt>
                <c:pt idx="243">
                  <c:v>41304</c:v>
                </c:pt>
                <c:pt idx="244">
                  <c:v>41306</c:v>
                </c:pt>
                <c:pt idx="245">
                  <c:v>41308</c:v>
                </c:pt>
                <c:pt idx="246">
                  <c:v>41310</c:v>
                </c:pt>
                <c:pt idx="247">
                  <c:v>41312</c:v>
                </c:pt>
                <c:pt idx="248">
                  <c:v>41314</c:v>
                </c:pt>
                <c:pt idx="249">
                  <c:v>41316</c:v>
                </c:pt>
                <c:pt idx="250">
                  <c:v>41318</c:v>
                </c:pt>
                <c:pt idx="251">
                  <c:v>41320</c:v>
                </c:pt>
                <c:pt idx="252">
                  <c:v>41322</c:v>
                </c:pt>
                <c:pt idx="253">
                  <c:v>41324</c:v>
                </c:pt>
                <c:pt idx="254">
                  <c:v>41326</c:v>
                </c:pt>
                <c:pt idx="255">
                  <c:v>41328</c:v>
                </c:pt>
                <c:pt idx="256">
                  <c:v>41330</c:v>
                </c:pt>
                <c:pt idx="257">
                  <c:v>41332</c:v>
                </c:pt>
                <c:pt idx="258">
                  <c:v>41334</c:v>
                </c:pt>
                <c:pt idx="259">
                  <c:v>41336</c:v>
                </c:pt>
                <c:pt idx="260">
                  <c:v>41338</c:v>
                </c:pt>
                <c:pt idx="261">
                  <c:v>41340</c:v>
                </c:pt>
                <c:pt idx="262">
                  <c:v>41342</c:v>
                </c:pt>
                <c:pt idx="263">
                  <c:v>41344</c:v>
                </c:pt>
                <c:pt idx="264">
                  <c:v>41346</c:v>
                </c:pt>
                <c:pt idx="265">
                  <c:v>41348</c:v>
                </c:pt>
                <c:pt idx="266">
                  <c:v>41350</c:v>
                </c:pt>
                <c:pt idx="267">
                  <c:v>41352</c:v>
                </c:pt>
                <c:pt idx="268">
                  <c:v>41354</c:v>
                </c:pt>
                <c:pt idx="269">
                  <c:v>41356</c:v>
                </c:pt>
                <c:pt idx="270">
                  <c:v>41358</c:v>
                </c:pt>
                <c:pt idx="271">
                  <c:v>41360</c:v>
                </c:pt>
                <c:pt idx="272">
                  <c:v>41362</c:v>
                </c:pt>
                <c:pt idx="273">
                  <c:v>41364</c:v>
                </c:pt>
                <c:pt idx="274">
                  <c:v>41366</c:v>
                </c:pt>
                <c:pt idx="275">
                  <c:v>41368</c:v>
                </c:pt>
                <c:pt idx="276">
                  <c:v>41370</c:v>
                </c:pt>
                <c:pt idx="277">
                  <c:v>41372</c:v>
                </c:pt>
                <c:pt idx="278">
                  <c:v>41374</c:v>
                </c:pt>
                <c:pt idx="279">
                  <c:v>41376</c:v>
                </c:pt>
                <c:pt idx="280">
                  <c:v>41378</c:v>
                </c:pt>
                <c:pt idx="281">
                  <c:v>41380</c:v>
                </c:pt>
                <c:pt idx="282">
                  <c:v>41382</c:v>
                </c:pt>
                <c:pt idx="283">
                  <c:v>41384</c:v>
                </c:pt>
                <c:pt idx="284">
                  <c:v>41386</c:v>
                </c:pt>
                <c:pt idx="285">
                  <c:v>41388</c:v>
                </c:pt>
                <c:pt idx="286">
                  <c:v>41390</c:v>
                </c:pt>
                <c:pt idx="287">
                  <c:v>41392</c:v>
                </c:pt>
                <c:pt idx="288">
                  <c:v>41394</c:v>
                </c:pt>
                <c:pt idx="289">
                  <c:v>41396</c:v>
                </c:pt>
                <c:pt idx="290">
                  <c:v>41398</c:v>
                </c:pt>
                <c:pt idx="291">
                  <c:v>41400</c:v>
                </c:pt>
                <c:pt idx="292">
                  <c:v>41402</c:v>
                </c:pt>
                <c:pt idx="293">
                  <c:v>41404</c:v>
                </c:pt>
                <c:pt idx="294">
                  <c:v>41406</c:v>
                </c:pt>
                <c:pt idx="295">
                  <c:v>41408</c:v>
                </c:pt>
                <c:pt idx="296">
                  <c:v>41410</c:v>
                </c:pt>
                <c:pt idx="297">
                  <c:v>41412</c:v>
                </c:pt>
                <c:pt idx="298">
                  <c:v>41414</c:v>
                </c:pt>
                <c:pt idx="299">
                  <c:v>41416</c:v>
                </c:pt>
                <c:pt idx="300">
                  <c:v>41418</c:v>
                </c:pt>
                <c:pt idx="301">
                  <c:v>41420</c:v>
                </c:pt>
                <c:pt idx="302">
                  <c:v>41422</c:v>
                </c:pt>
                <c:pt idx="303">
                  <c:v>41424</c:v>
                </c:pt>
                <c:pt idx="304">
                  <c:v>41426</c:v>
                </c:pt>
                <c:pt idx="305">
                  <c:v>41428</c:v>
                </c:pt>
                <c:pt idx="306">
                  <c:v>41430</c:v>
                </c:pt>
                <c:pt idx="307">
                  <c:v>41432</c:v>
                </c:pt>
                <c:pt idx="308">
                  <c:v>41434</c:v>
                </c:pt>
                <c:pt idx="309">
                  <c:v>41436</c:v>
                </c:pt>
                <c:pt idx="310">
                  <c:v>41438</c:v>
                </c:pt>
                <c:pt idx="311">
                  <c:v>41440</c:v>
                </c:pt>
                <c:pt idx="312">
                  <c:v>41442</c:v>
                </c:pt>
                <c:pt idx="313">
                  <c:v>41444</c:v>
                </c:pt>
                <c:pt idx="314">
                  <c:v>41446</c:v>
                </c:pt>
                <c:pt idx="315">
                  <c:v>41448</c:v>
                </c:pt>
                <c:pt idx="316">
                  <c:v>41450</c:v>
                </c:pt>
                <c:pt idx="317">
                  <c:v>41452</c:v>
                </c:pt>
                <c:pt idx="318">
                  <c:v>41454</c:v>
                </c:pt>
                <c:pt idx="319">
                  <c:v>41456</c:v>
                </c:pt>
                <c:pt idx="320">
                  <c:v>41458</c:v>
                </c:pt>
                <c:pt idx="321">
                  <c:v>41460</c:v>
                </c:pt>
                <c:pt idx="322">
                  <c:v>41462</c:v>
                </c:pt>
                <c:pt idx="323">
                  <c:v>41464</c:v>
                </c:pt>
                <c:pt idx="324">
                  <c:v>41466</c:v>
                </c:pt>
                <c:pt idx="325">
                  <c:v>41468</c:v>
                </c:pt>
                <c:pt idx="326">
                  <c:v>41470</c:v>
                </c:pt>
                <c:pt idx="327">
                  <c:v>41472</c:v>
                </c:pt>
                <c:pt idx="328">
                  <c:v>41474</c:v>
                </c:pt>
                <c:pt idx="329">
                  <c:v>41476</c:v>
                </c:pt>
                <c:pt idx="330">
                  <c:v>41478</c:v>
                </c:pt>
                <c:pt idx="331">
                  <c:v>41480</c:v>
                </c:pt>
                <c:pt idx="332">
                  <c:v>41482</c:v>
                </c:pt>
                <c:pt idx="333">
                  <c:v>41484</c:v>
                </c:pt>
                <c:pt idx="334">
                  <c:v>41486</c:v>
                </c:pt>
                <c:pt idx="335">
                  <c:v>41488</c:v>
                </c:pt>
                <c:pt idx="336">
                  <c:v>41490</c:v>
                </c:pt>
                <c:pt idx="337">
                  <c:v>41492</c:v>
                </c:pt>
                <c:pt idx="338">
                  <c:v>41494</c:v>
                </c:pt>
                <c:pt idx="339">
                  <c:v>41496</c:v>
                </c:pt>
                <c:pt idx="340">
                  <c:v>41498</c:v>
                </c:pt>
                <c:pt idx="341">
                  <c:v>41500</c:v>
                </c:pt>
                <c:pt idx="342">
                  <c:v>41502</c:v>
                </c:pt>
                <c:pt idx="343">
                  <c:v>41504</c:v>
                </c:pt>
                <c:pt idx="344">
                  <c:v>41506</c:v>
                </c:pt>
                <c:pt idx="345">
                  <c:v>41508</c:v>
                </c:pt>
                <c:pt idx="346">
                  <c:v>41510</c:v>
                </c:pt>
                <c:pt idx="347">
                  <c:v>41512</c:v>
                </c:pt>
                <c:pt idx="348">
                  <c:v>41514</c:v>
                </c:pt>
                <c:pt idx="349">
                  <c:v>41516</c:v>
                </c:pt>
                <c:pt idx="350">
                  <c:v>41518</c:v>
                </c:pt>
                <c:pt idx="351">
                  <c:v>41520</c:v>
                </c:pt>
                <c:pt idx="352">
                  <c:v>41522</c:v>
                </c:pt>
                <c:pt idx="353">
                  <c:v>41524</c:v>
                </c:pt>
                <c:pt idx="354">
                  <c:v>41526</c:v>
                </c:pt>
                <c:pt idx="355">
                  <c:v>41528</c:v>
                </c:pt>
                <c:pt idx="356">
                  <c:v>41530</c:v>
                </c:pt>
                <c:pt idx="357">
                  <c:v>41532</c:v>
                </c:pt>
                <c:pt idx="358">
                  <c:v>41534</c:v>
                </c:pt>
                <c:pt idx="359">
                  <c:v>41536</c:v>
                </c:pt>
                <c:pt idx="360">
                  <c:v>41538</c:v>
                </c:pt>
                <c:pt idx="361">
                  <c:v>41540</c:v>
                </c:pt>
                <c:pt idx="362">
                  <c:v>41542</c:v>
                </c:pt>
                <c:pt idx="363">
                  <c:v>41544</c:v>
                </c:pt>
                <c:pt idx="364">
                  <c:v>41546</c:v>
                </c:pt>
                <c:pt idx="365">
                  <c:v>41548</c:v>
                </c:pt>
                <c:pt idx="366">
                  <c:v>41550</c:v>
                </c:pt>
                <c:pt idx="367">
                  <c:v>41552</c:v>
                </c:pt>
                <c:pt idx="368">
                  <c:v>41554</c:v>
                </c:pt>
                <c:pt idx="369">
                  <c:v>41556</c:v>
                </c:pt>
                <c:pt idx="370">
                  <c:v>41558</c:v>
                </c:pt>
                <c:pt idx="371">
                  <c:v>41560</c:v>
                </c:pt>
                <c:pt idx="372">
                  <c:v>41562</c:v>
                </c:pt>
                <c:pt idx="373">
                  <c:v>41564</c:v>
                </c:pt>
                <c:pt idx="374">
                  <c:v>41566</c:v>
                </c:pt>
                <c:pt idx="375">
                  <c:v>41568</c:v>
                </c:pt>
                <c:pt idx="376">
                  <c:v>41570</c:v>
                </c:pt>
                <c:pt idx="377">
                  <c:v>41572</c:v>
                </c:pt>
                <c:pt idx="378">
                  <c:v>41574</c:v>
                </c:pt>
                <c:pt idx="379">
                  <c:v>41576</c:v>
                </c:pt>
                <c:pt idx="380">
                  <c:v>41578</c:v>
                </c:pt>
                <c:pt idx="381">
                  <c:v>41580</c:v>
                </c:pt>
                <c:pt idx="382">
                  <c:v>41582</c:v>
                </c:pt>
                <c:pt idx="383">
                  <c:v>41584</c:v>
                </c:pt>
                <c:pt idx="384">
                  <c:v>41586</c:v>
                </c:pt>
                <c:pt idx="385">
                  <c:v>41588</c:v>
                </c:pt>
                <c:pt idx="386">
                  <c:v>41590</c:v>
                </c:pt>
                <c:pt idx="387">
                  <c:v>41592</c:v>
                </c:pt>
                <c:pt idx="388">
                  <c:v>41594</c:v>
                </c:pt>
                <c:pt idx="389">
                  <c:v>41596</c:v>
                </c:pt>
                <c:pt idx="390">
                  <c:v>41598</c:v>
                </c:pt>
                <c:pt idx="391">
                  <c:v>41600</c:v>
                </c:pt>
                <c:pt idx="392">
                  <c:v>41602</c:v>
                </c:pt>
                <c:pt idx="393">
                  <c:v>41604</c:v>
                </c:pt>
                <c:pt idx="394">
                  <c:v>41606</c:v>
                </c:pt>
                <c:pt idx="395">
                  <c:v>41608</c:v>
                </c:pt>
                <c:pt idx="396">
                  <c:v>41610</c:v>
                </c:pt>
                <c:pt idx="397">
                  <c:v>41612</c:v>
                </c:pt>
                <c:pt idx="398">
                  <c:v>41614</c:v>
                </c:pt>
                <c:pt idx="399">
                  <c:v>41616</c:v>
                </c:pt>
                <c:pt idx="400">
                  <c:v>41618</c:v>
                </c:pt>
                <c:pt idx="401">
                  <c:v>41620</c:v>
                </c:pt>
                <c:pt idx="402">
                  <c:v>41622</c:v>
                </c:pt>
                <c:pt idx="403">
                  <c:v>41624</c:v>
                </c:pt>
                <c:pt idx="404">
                  <c:v>41626</c:v>
                </c:pt>
                <c:pt idx="405">
                  <c:v>41628</c:v>
                </c:pt>
                <c:pt idx="406">
                  <c:v>41630</c:v>
                </c:pt>
                <c:pt idx="407">
                  <c:v>41632</c:v>
                </c:pt>
                <c:pt idx="408">
                  <c:v>41634</c:v>
                </c:pt>
                <c:pt idx="409">
                  <c:v>41636</c:v>
                </c:pt>
                <c:pt idx="410">
                  <c:v>41638</c:v>
                </c:pt>
                <c:pt idx="411">
                  <c:v>41640</c:v>
                </c:pt>
                <c:pt idx="412">
                  <c:v>41642</c:v>
                </c:pt>
                <c:pt idx="413">
                  <c:v>41644</c:v>
                </c:pt>
                <c:pt idx="414">
                  <c:v>41646</c:v>
                </c:pt>
                <c:pt idx="415">
                  <c:v>41648</c:v>
                </c:pt>
                <c:pt idx="416">
                  <c:v>41650</c:v>
                </c:pt>
                <c:pt idx="417">
                  <c:v>41652</c:v>
                </c:pt>
                <c:pt idx="418">
                  <c:v>41654</c:v>
                </c:pt>
                <c:pt idx="419">
                  <c:v>41656</c:v>
                </c:pt>
                <c:pt idx="420">
                  <c:v>41658</c:v>
                </c:pt>
                <c:pt idx="421">
                  <c:v>41660</c:v>
                </c:pt>
                <c:pt idx="422">
                  <c:v>41662</c:v>
                </c:pt>
                <c:pt idx="423">
                  <c:v>41664</c:v>
                </c:pt>
                <c:pt idx="424">
                  <c:v>41666</c:v>
                </c:pt>
                <c:pt idx="425">
                  <c:v>41668</c:v>
                </c:pt>
                <c:pt idx="426">
                  <c:v>41670</c:v>
                </c:pt>
                <c:pt idx="427">
                  <c:v>41672</c:v>
                </c:pt>
                <c:pt idx="428">
                  <c:v>41674</c:v>
                </c:pt>
                <c:pt idx="429">
                  <c:v>41676</c:v>
                </c:pt>
                <c:pt idx="430">
                  <c:v>41678</c:v>
                </c:pt>
                <c:pt idx="431">
                  <c:v>41680</c:v>
                </c:pt>
                <c:pt idx="432">
                  <c:v>41682</c:v>
                </c:pt>
                <c:pt idx="433">
                  <c:v>41684</c:v>
                </c:pt>
                <c:pt idx="434">
                  <c:v>41686</c:v>
                </c:pt>
                <c:pt idx="435">
                  <c:v>41688</c:v>
                </c:pt>
                <c:pt idx="436">
                  <c:v>41690</c:v>
                </c:pt>
                <c:pt idx="437">
                  <c:v>41692</c:v>
                </c:pt>
                <c:pt idx="438">
                  <c:v>41694</c:v>
                </c:pt>
                <c:pt idx="439">
                  <c:v>41696</c:v>
                </c:pt>
                <c:pt idx="440">
                  <c:v>41698</c:v>
                </c:pt>
                <c:pt idx="441">
                  <c:v>41700</c:v>
                </c:pt>
                <c:pt idx="442">
                  <c:v>41702</c:v>
                </c:pt>
                <c:pt idx="443">
                  <c:v>41704</c:v>
                </c:pt>
                <c:pt idx="444">
                  <c:v>41706</c:v>
                </c:pt>
                <c:pt idx="445">
                  <c:v>41708</c:v>
                </c:pt>
                <c:pt idx="446">
                  <c:v>41710</c:v>
                </c:pt>
                <c:pt idx="447">
                  <c:v>41712</c:v>
                </c:pt>
                <c:pt idx="448">
                  <c:v>41714</c:v>
                </c:pt>
                <c:pt idx="449">
                  <c:v>41716</c:v>
                </c:pt>
                <c:pt idx="450">
                  <c:v>41718</c:v>
                </c:pt>
                <c:pt idx="451">
                  <c:v>41720</c:v>
                </c:pt>
                <c:pt idx="452">
                  <c:v>41722</c:v>
                </c:pt>
                <c:pt idx="453">
                  <c:v>41724</c:v>
                </c:pt>
                <c:pt idx="454">
                  <c:v>41726</c:v>
                </c:pt>
                <c:pt idx="455">
                  <c:v>41728</c:v>
                </c:pt>
                <c:pt idx="456">
                  <c:v>41730</c:v>
                </c:pt>
                <c:pt idx="457">
                  <c:v>41732</c:v>
                </c:pt>
                <c:pt idx="458">
                  <c:v>41734</c:v>
                </c:pt>
                <c:pt idx="459">
                  <c:v>41736</c:v>
                </c:pt>
                <c:pt idx="460">
                  <c:v>41738</c:v>
                </c:pt>
                <c:pt idx="461">
                  <c:v>41740</c:v>
                </c:pt>
                <c:pt idx="462">
                  <c:v>41742</c:v>
                </c:pt>
                <c:pt idx="463">
                  <c:v>41744</c:v>
                </c:pt>
                <c:pt idx="464">
                  <c:v>41746</c:v>
                </c:pt>
                <c:pt idx="465">
                  <c:v>41748</c:v>
                </c:pt>
                <c:pt idx="466">
                  <c:v>41750</c:v>
                </c:pt>
                <c:pt idx="467">
                  <c:v>41752</c:v>
                </c:pt>
                <c:pt idx="468">
                  <c:v>41754</c:v>
                </c:pt>
                <c:pt idx="469">
                  <c:v>41756</c:v>
                </c:pt>
                <c:pt idx="470">
                  <c:v>41758</c:v>
                </c:pt>
                <c:pt idx="471">
                  <c:v>41760</c:v>
                </c:pt>
                <c:pt idx="472">
                  <c:v>41762</c:v>
                </c:pt>
                <c:pt idx="473">
                  <c:v>41764</c:v>
                </c:pt>
                <c:pt idx="474">
                  <c:v>41766</c:v>
                </c:pt>
                <c:pt idx="475">
                  <c:v>41768</c:v>
                </c:pt>
                <c:pt idx="476">
                  <c:v>41770</c:v>
                </c:pt>
                <c:pt idx="477">
                  <c:v>41772</c:v>
                </c:pt>
                <c:pt idx="478">
                  <c:v>41774</c:v>
                </c:pt>
                <c:pt idx="479">
                  <c:v>41776</c:v>
                </c:pt>
                <c:pt idx="480">
                  <c:v>41778</c:v>
                </c:pt>
                <c:pt idx="481">
                  <c:v>41780</c:v>
                </c:pt>
                <c:pt idx="482">
                  <c:v>41782</c:v>
                </c:pt>
                <c:pt idx="483">
                  <c:v>41784</c:v>
                </c:pt>
                <c:pt idx="484">
                  <c:v>41786</c:v>
                </c:pt>
                <c:pt idx="485">
                  <c:v>41788</c:v>
                </c:pt>
                <c:pt idx="486">
                  <c:v>41790</c:v>
                </c:pt>
                <c:pt idx="487">
                  <c:v>41792</c:v>
                </c:pt>
                <c:pt idx="488">
                  <c:v>41794</c:v>
                </c:pt>
                <c:pt idx="489">
                  <c:v>41796</c:v>
                </c:pt>
                <c:pt idx="490">
                  <c:v>41798</c:v>
                </c:pt>
                <c:pt idx="491">
                  <c:v>41800</c:v>
                </c:pt>
                <c:pt idx="492">
                  <c:v>41802</c:v>
                </c:pt>
                <c:pt idx="493">
                  <c:v>41804</c:v>
                </c:pt>
                <c:pt idx="494">
                  <c:v>41806</c:v>
                </c:pt>
                <c:pt idx="495">
                  <c:v>41808</c:v>
                </c:pt>
                <c:pt idx="496">
                  <c:v>41810</c:v>
                </c:pt>
                <c:pt idx="497">
                  <c:v>41812</c:v>
                </c:pt>
                <c:pt idx="498">
                  <c:v>41814</c:v>
                </c:pt>
                <c:pt idx="499">
                  <c:v>41816</c:v>
                </c:pt>
                <c:pt idx="500">
                  <c:v>41818</c:v>
                </c:pt>
                <c:pt idx="501">
                  <c:v>41820</c:v>
                </c:pt>
                <c:pt idx="502">
                  <c:v>41822</c:v>
                </c:pt>
                <c:pt idx="503">
                  <c:v>41824</c:v>
                </c:pt>
                <c:pt idx="504">
                  <c:v>41826</c:v>
                </c:pt>
                <c:pt idx="505">
                  <c:v>41828</c:v>
                </c:pt>
                <c:pt idx="506">
                  <c:v>41830</c:v>
                </c:pt>
                <c:pt idx="507">
                  <c:v>41832</c:v>
                </c:pt>
                <c:pt idx="508">
                  <c:v>41834</c:v>
                </c:pt>
                <c:pt idx="509">
                  <c:v>41836</c:v>
                </c:pt>
                <c:pt idx="510">
                  <c:v>41838</c:v>
                </c:pt>
                <c:pt idx="511">
                  <c:v>41840</c:v>
                </c:pt>
                <c:pt idx="512">
                  <c:v>41842</c:v>
                </c:pt>
                <c:pt idx="513">
                  <c:v>41844</c:v>
                </c:pt>
                <c:pt idx="514">
                  <c:v>41846</c:v>
                </c:pt>
                <c:pt idx="515">
                  <c:v>41848</c:v>
                </c:pt>
                <c:pt idx="516">
                  <c:v>41850</c:v>
                </c:pt>
                <c:pt idx="517">
                  <c:v>41852</c:v>
                </c:pt>
                <c:pt idx="518">
                  <c:v>41854</c:v>
                </c:pt>
                <c:pt idx="519">
                  <c:v>41856</c:v>
                </c:pt>
                <c:pt idx="520">
                  <c:v>41858</c:v>
                </c:pt>
                <c:pt idx="521">
                  <c:v>41860</c:v>
                </c:pt>
                <c:pt idx="522">
                  <c:v>41862</c:v>
                </c:pt>
                <c:pt idx="523">
                  <c:v>41864</c:v>
                </c:pt>
                <c:pt idx="524">
                  <c:v>41866</c:v>
                </c:pt>
                <c:pt idx="525">
                  <c:v>41868</c:v>
                </c:pt>
                <c:pt idx="526">
                  <c:v>41870</c:v>
                </c:pt>
                <c:pt idx="527">
                  <c:v>41872</c:v>
                </c:pt>
                <c:pt idx="528">
                  <c:v>41874</c:v>
                </c:pt>
                <c:pt idx="529">
                  <c:v>41876</c:v>
                </c:pt>
                <c:pt idx="530">
                  <c:v>41878</c:v>
                </c:pt>
                <c:pt idx="531">
                  <c:v>41880</c:v>
                </c:pt>
                <c:pt idx="532">
                  <c:v>41882</c:v>
                </c:pt>
                <c:pt idx="533">
                  <c:v>41884</c:v>
                </c:pt>
                <c:pt idx="534">
                  <c:v>41886</c:v>
                </c:pt>
                <c:pt idx="535">
                  <c:v>41888</c:v>
                </c:pt>
                <c:pt idx="536">
                  <c:v>41890</c:v>
                </c:pt>
                <c:pt idx="537">
                  <c:v>41892</c:v>
                </c:pt>
                <c:pt idx="538">
                  <c:v>41894</c:v>
                </c:pt>
                <c:pt idx="539">
                  <c:v>41896</c:v>
                </c:pt>
                <c:pt idx="540">
                  <c:v>41898</c:v>
                </c:pt>
                <c:pt idx="541">
                  <c:v>41900</c:v>
                </c:pt>
                <c:pt idx="542">
                  <c:v>41902</c:v>
                </c:pt>
                <c:pt idx="543">
                  <c:v>41904</c:v>
                </c:pt>
                <c:pt idx="544">
                  <c:v>41906</c:v>
                </c:pt>
                <c:pt idx="545">
                  <c:v>41908</c:v>
                </c:pt>
                <c:pt idx="546">
                  <c:v>41910</c:v>
                </c:pt>
                <c:pt idx="547">
                  <c:v>41912</c:v>
                </c:pt>
                <c:pt idx="548">
                  <c:v>41914</c:v>
                </c:pt>
                <c:pt idx="549">
                  <c:v>41916</c:v>
                </c:pt>
                <c:pt idx="550">
                  <c:v>41918</c:v>
                </c:pt>
                <c:pt idx="551">
                  <c:v>41920</c:v>
                </c:pt>
                <c:pt idx="552">
                  <c:v>41922</c:v>
                </c:pt>
                <c:pt idx="553">
                  <c:v>41924</c:v>
                </c:pt>
                <c:pt idx="554">
                  <c:v>41926</c:v>
                </c:pt>
                <c:pt idx="555">
                  <c:v>41928</c:v>
                </c:pt>
                <c:pt idx="556">
                  <c:v>41930</c:v>
                </c:pt>
                <c:pt idx="557">
                  <c:v>41932</c:v>
                </c:pt>
                <c:pt idx="558">
                  <c:v>41934</c:v>
                </c:pt>
                <c:pt idx="559">
                  <c:v>41936</c:v>
                </c:pt>
                <c:pt idx="560">
                  <c:v>41938</c:v>
                </c:pt>
                <c:pt idx="561">
                  <c:v>41940</c:v>
                </c:pt>
                <c:pt idx="562">
                  <c:v>41942</c:v>
                </c:pt>
                <c:pt idx="563">
                  <c:v>41944</c:v>
                </c:pt>
                <c:pt idx="564">
                  <c:v>41946</c:v>
                </c:pt>
                <c:pt idx="565">
                  <c:v>41948</c:v>
                </c:pt>
                <c:pt idx="566">
                  <c:v>41950</c:v>
                </c:pt>
                <c:pt idx="567">
                  <c:v>41952</c:v>
                </c:pt>
                <c:pt idx="568">
                  <c:v>41954</c:v>
                </c:pt>
                <c:pt idx="569">
                  <c:v>41956</c:v>
                </c:pt>
                <c:pt idx="570">
                  <c:v>41958</c:v>
                </c:pt>
                <c:pt idx="571">
                  <c:v>41960</c:v>
                </c:pt>
                <c:pt idx="572">
                  <c:v>41962</c:v>
                </c:pt>
                <c:pt idx="573">
                  <c:v>41964</c:v>
                </c:pt>
                <c:pt idx="574">
                  <c:v>41966</c:v>
                </c:pt>
                <c:pt idx="575">
                  <c:v>41968</c:v>
                </c:pt>
                <c:pt idx="576">
                  <c:v>41970</c:v>
                </c:pt>
                <c:pt idx="577">
                  <c:v>41972</c:v>
                </c:pt>
                <c:pt idx="578">
                  <c:v>41974</c:v>
                </c:pt>
                <c:pt idx="579">
                  <c:v>41976</c:v>
                </c:pt>
                <c:pt idx="580">
                  <c:v>41978</c:v>
                </c:pt>
                <c:pt idx="581">
                  <c:v>41980</c:v>
                </c:pt>
                <c:pt idx="582">
                  <c:v>41982</c:v>
                </c:pt>
                <c:pt idx="583">
                  <c:v>41984</c:v>
                </c:pt>
                <c:pt idx="584">
                  <c:v>41986</c:v>
                </c:pt>
                <c:pt idx="585">
                  <c:v>41988</c:v>
                </c:pt>
                <c:pt idx="586">
                  <c:v>41990</c:v>
                </c:pt>
                <c:pt idx="587">
                  <c:v>41992</c:v>
                </c:pt>
                <c:pt idx="588">
                  <c:v>41994</c:v>
                </c:pt>
                <c:pt idx="589">
                  <c:v>41996</c:v>
                </c:pt>
                <c:pt idx="590">
                  <c:v>41998</c:v>
                </c:pt>
                <c:pt idx="591">
                  <c:v>42000</c:v>
                </c:pt>
                <c:pt idx="592">
                  <c:v>42002</c:v>
                </c:pt>
                <c:pt idx="593">
                  <c:v>42004</c:v>
                </c:pt>
                <c:pt idx="594">
                  <c:v>42006</c:v>
                </c:pt>
                <c:pt idx="595">
                  <c:v>42008</c:v>
                </c:pt>
                <c:pt idx="596">
                  <c:v>42010</c:v>
                </c:pt>
                <c:pt idx="597">
                  <c:v>42012</c:v>
                </c:pt>
                <c:pt idx="598">
                  <c:v>42014</c:v>
                </c:pt>
                <c:pt idx="599">
                  <c:v>42016</c:v>
                </c:pt>
                <c:pt idx="600">
                  <c:v>42018</c:v>
                </c:pt>
                <c:pt idx="601">
                  <c:v>42020</c:v>
                </c:pt>
                <c:pt idx="602">
                  <c:v>42022</c:v>
                </c:pt>
                <c:pt idx="603">
                  <c:v>42024</c:v>
                </c:pt>
                <c:pt idx="604">
                  <c:v>42026</c:v>
                </c:pt>
                <c:pt idx="605">
                  <c:v>42028</c:v>
                </c:pt>
                <c:pt idx="606">
                  <c:v>42030</c:v>
                </c:pt>
                <c:pt idx="607">
                  <c:v>42032</c:v>
                </c:pt>
                <c:pt idx="608">
                  <c:v>42034</c:v>
                </c:pt>
                <c:pt idx="609">
                  <c:v>42036</c:v>
                </c:pt>
                <c:pt idx="610">
                  <c:v>42038</c:v>
                </c:pt>
                <c:pt idx="611">
                  <c:v>42040</c:v>
                </c:pt>
                <c:pt idx="612">
                  <c:v>42042</c:v>
                </c:pt>
                <c:pt idx="613">
                  <c:v>42044</c:v>
                </c:pt>
                <c:pt idx="614">
                  <c:v>42046</c:v>
                </c:pt>
                <c:pt idx="615">
                  <c:v>42048</c:v>
                </c:pt>
                <c:pt idx="616">
                  <c:v>42050</c:v>
                </c:pt>
                <c:pt idx="617">
                  <c:v>42052</c:v>
                </c:pt>
                <c:pt idx="618">
                  <c:v>42054</c:v>
                </c:pt>
                <c:pt idx="619">
                  <c:v>42056</c:v>
                </c:pt>
                <c:pt idx="620">
                  <c:v>42058</c:v>
                </c:pt>
                <c:pt idx="621">
                  <c:v>42060</c:v>
                </c:pt>
                <c:pt idx="622">
                  <c:v>42062</c:v>
                </c:pt>
                <c:pt idx="623">
                  <c:v>42064</c:v>
                </c:pt>
                <c:pt idx="624">
                  <c:v>42066</c:v>
                </c:pt>
                <c:pt idx="625">
                  <c:v>42068</c:v>
                </c:pt>
                <c:pt idx="626">
                  <c:v>42070</c:v>
                </c:pt>
                <c:pt idx="627">
                  <c:v>42072</c:v>
                </c:pt>
                <c:pt idx="628">
                  <c:v>42074</c:v>
                </c:pt>
                <c:pt idx="629">
                  <c:v>42076</c:v>
                </c:pt>
                <c:pt idx="630">
                  <c:v>42078</c:v>
                </c:pt>
                <c:pt idx="631">
                  <c:v>42080</c:v>
                </c:pt>
                <c:pt idx="632">
                  <c:v>42082</c:v>
                </c:pt>
                <c:pt idx="633">
                  <c:v>42084</c:v>
                </c:pt>
                <c:pt idx="634">
                  <c:v>42086</c:v>
                </c:pt>
                <c:pt idx="635">
                  <c:v>42088</c:v>
                </c:pt>
                <c:pt idx="636">
                  <c:v>42090</c:v>
                </c:pt>
                <c:pt idx="637">
                  <c:v>42092</c:v>
                </c:pt>
                <c:pt idx="638">
                  <c:v>42094</c:v>
                </c:pt>
                <c:pt idx="639">
                  <c:v>42096</c:v>
                </c:pt>
                <c:pt idx="640">
                  <c:v>42098</c:v>
                </c:pt>
                <c:pt idx="641">
                  <c:v>42100</c:v>
                </c:pt>
                <c:pt idx="642">
                  <c:v>42102</c:v>
                </c:pt>
                <c:pt idx="643">
                  <c:v>42104</c:v>
                </c:pt>
                <c:pt idx="644">
                  <c:v>42106</c:v>
                </c:pt>
                <c:pt idx="645">
                  <c:v>42108</c:v>
                </c:pt>
                <c:pt idx="646">
                  <c:v>42110</c:v>
                </c:pt>
                <c:pt idx="647">
                  <c:v>42112</c:v>
                </c:pt>
                <c:pt idx="648">
                  <c:v>42114</c:v>
                </c:pt>
                <c:pt idx="649">
                  <c:v>42116</c:v>
                </c:pt>
                <c:pt idx="650">
                  <c:v>42118</c:v>
                </c:pt>
                <c:pt idx="651">
                  <c:v>42120</c:v>
                </c:pt>
                <c:pt idx="652">
                  <c:v>42122</c:v>
                </c:pt>
                <c:pt idx="653">
                  <c:v>42124</c:v>
                </c:pt>
                <c:pt idx="654">
                  <c:v>42126</c:v>
                </c:pt>
                <c:pt idx="655">
                  <c:v>42128</c:v>
                </c:pt>
                <c:pt idx="656">
                  <c:v>42130</c:v>
                </c:pt>
                <c:pt idx="657">
                  <c:v>42132</c:v>
                </c:pt>
                <c:pt idx="658">
                  <c:v>42134</c:v>
                </c:pt>
                <c:pt idx="659">
                  <c:v>42136</c:v>
                </c:pt>
                <c:pt idx="660">
                  <c:v>42138</c:v>
                </c:pt>
                <c:pt idx="661">
                  <c:v>42140</c:v>
                </c:pt>
                <c:pt idx="662">
                  <c:v>42142</c:v>
                </c:pt>
                <c:pt idx="663">
                  <c:v>42144</c:v>
                </c:pt>
                <c:pt idx="664">
                  <c:v>42146</c:v>
                </c:pt>
                <c:pt idx="665">
                  <c:v>42148</c:v>
                </c:pt>
                <c:pt idx="666">
                  <c:v>42150</c:v>
                </c:pt>
                <c:pt idx="667">
                  <c:v>42152</c:v>
                </c:pt>
                <c:pt idx="668">
                  <c:v>42154</c:v>
                </c:pt>
                <c:pt idx="669">
                  <c:v>42156</c:v>
                </c:pt>
                <c:pt idx="670">
                  <c:v>42158</c:v>
                </c:pt>
                <c:pt idx="671">
                  <c:v>42160</c:v>
                </c:pt>
                <c:pt idx="672">
                  <c:v>42162</c:v>
                </c:pt>
                <c:pt idx="673">
                  <c:v>42164</c:v>
                </c:pt>
                <c:pt idx="674">
                  <c:v>42166</c:v>
                </c:pt>
                <c:pt idx="675">
                  <c:v>42168</c:v>
                </c:pt>
                <c:pt idx="676">
                  <c:v>42170</c:v>
                </c:pt>
                <c:pt idx="677">
                  <c:v>42172</c:v>
                </c:pt>
                <c:pt idx="678">
                  <c:v>42174</c:v>
                </c:pt>
                <c:pt idx="679">
                  <c:v>42176</c:v>
                </c:pt>
                <c:pt idx="680">
                  <c:v>42178</c:v>
                </c:pt>
                <c:pt idx="681">
                  <c:v>42180</c:v>
                </c:pt>
                <c:pt idx="682">
                  <c:v>42182</c:v>
                </c:pt>
                <c:pt idx="683">
                  <c:v>42184</c:v>
                </c:pt>
                <c:pt idx="684">
                  <c:v>42186</c:v>
                </c:pt>
                <c:pt idx="685">
                  <c:v>42188</c:v>
                </c:pt>
                <c:pt idx="686">
                  <c:v>42190</c:v>
                </c:pt>
                <c:pt idx="687">
                  <c:v>42192</c:v>
                </c:pt>
                <c:pt idx="688">
                  <c:v>42194</c:v>
                </c:pt>
                <c:pt idx="689">
                  <c:v>42196</c:v>
                </c:pt>
                <c:pt idx="690">
                  <c:v>42198</c:v>
                </c:pt>
                <c:pt idx="691">
                  <c:v>42200</c:v>
                </c:pt>
                <c:pt idx="692">
                  <c:v>42202</c:v>
                </c:pt>
                <c:pt idx="693">
                  <c:v>42204</c:v>
                </c:pt>
                <c:pt idx="694">
                  <c:v>42206</c:v>
                </c:pt>
                <c:pt idx="695">
                  <c:v>42208</c:v>
                </c:pt>
                <c:pt idx="696">
                  <c:v>42210</c:v>
                </c:pt>
                <c:pt idx="697">
                  <c:v>42212</c:v>
                </c:pt>
                <c:pt idx="698">
                  <c:v>42214</c:v>
                </c:pt>
                <c:pt idx="699">
                  <c:v>42216</c:v>
                </c:pt>
                <c:pt idx="700">
                  <c:v>42218</c:v>
                </c:pt>
                <c:pt idx="701">
                  <c:v>42220</c:v>
                </c:pt>
                <c:pt idx="702">
                  <c:v>42222</c:v>
                </c:pt>
                <c:pt idx="703">
                  <c:v>42224</c:v>
                </c:pt>
                <c:pt idx="704">
                  <c:v>42226</c:v>
                </c:pt>
                <c:pt idx="705">
                  <c:v>42228</c:v>
                </c:pt>
                <c:pt idx="706">
                  <c:v>42230</c:v>
                </c:pt>
                <c:pt idx="707">
                  <c:v>42232</c:v>
                </c:pt>
                <c:pt idx="708">
                  <c:v>42234</c:v>
                </c:pt>
                <c:pt idx="709">
                  <c:v>42236</c:v>
                </c:pt>
                <c:pt idx="710">
                  <c:v>42238</c:v>
                </c:pt>
                <c:pt idx="711">
                  <c:v>42240</c:v>
                </c:pt>
                <c:pt idx="712">
                  <c:v>42242</c:v>
                </c:pt>
                <c:pt idx="713">
                  <c:v>42244</c:v>
                </c:pt>
                <c:pt idx="714">
                  <c:v>42246</c:v>
                </c:pt>
                <c:pt idx="715">
                  <c:v>42248</c:v>
                </c:pt>
                <c:pt idx="716">
                  <c:v>42250</c:v>
                </c:pt>
                <c:pt idx="717">
                  <c:v>42252</c:v>
                </c:pt>
                <c:pt idx="718">
                  <c:v>42254</c:v>
                </c:pt>
                <c:pt idx="719">
                  <c:v>42256</c:v>
                </c:pt>
                <c:pt idx="720">
                  <c:v>42258</c:v>
                </c:pt>
                <c:pt idx="721">
                  <c:v>42260</c:v>
                </c:pt>
                <c:pt idx="722">
                  <c:v>42262</c:v>
                </c:pt>
                <c:pt idx="723">
                  <c:v>42264</c:v>
                </c:pt>
                <c:pt idx="724">
                  <c:v>42266</c:v>
                </c:pt>
                <c:pt idx="725">
                  <c:v>42268</c:v>
                </c:pt>
                <c:pt idx="726">
                  <c:v>42270</c:v>
                </c:pt>
                <c:pt idx="727">
                  <c:v>42272</c:v>
                </c:pt>
                <c:pt idx="728">
                  <c:v>42274</c:v>
                </c:pt>
                <c:pt idx="729">
                  <c:v>42276</c:v>
                </c:pt>
                <c:pt idx="730">
                  <c:v>42278</c:v>
                </c:pt>
                <c:pt idx="731">
                  <c:v>42280</c:v>
                </c:pt>
                <c:pt idx="732">
                  <c:v>42282</c:v>
                </c:pt>
                <c:pt idx="733">
                  <c:v>42284</c:v>
                </c:pt>
                <c:pt idx="734">
                  <c:v>42286</c:v>
                </c:pt>
                <c:pt idx="735">
                  <c:v>42288</c:v>
                </c:pt>
                <c:pt idx="736">
                  <c:v>42290</c:v>
                </c:pt>
                <c:pt idx="737">
                  <c:v>42292</c:v>
                </c:pt>
                <c:pt idx="738">
                  <c:v>42294</c:v>
                </c:pt>
                <c:pt idx="739">
                  <c:v>42296</c:v>
                </c:pt>
                <c:pt idx="740">
                  <c:v>42298</c:v>
                </c:pt>
                <c:pt idx="741">
                  <c:v>42300</c:v>
                </c:pt>
                <c:pt idx="742">
                  <c:v>42302</c:v>
                </c:pt>
                <c:pt idx="743">
                  <c:v>42304</c:v>
                </c:pt>
                <c:pt idx="744">
                  <c:v>42306</c:v>
                </c:pt>
                <c:pt idx="745">
                  <c:v>42308</c:v>
                </c:pt>
                <c:pt idx="746">
                  <c:v>42310</c:v>
                </c:pt>
                <c:pt idx="747">
                  <c:v>42312</c:v>
                </c:pt>
                <c:pt idx="748">
                  <c:v>42314</c:v>
                </c:pt>
                <c:pt idx="749">
                  <c:v>42316</c:v>
                </c:pt>
                <c:pt idx="750">
                  <c:v>42318</c:v>
                </c:pt>
                <c:pt idx="751">
                  <c:v>42320</c:v>
                </c:pt>
                <c:pt idx="752">
                  <c:v>42322</c:v>
                </c:pt>
                <c:pt idx="753">
                  <c:v>42324</c:v>
                </c:pt>
                <c:pt idx="754">
                  <c:v>42326</c:v>
                </c:pt>
                <c:pt idx="755">
                  <c:v>42328</c:v>
                </c:pt>
                <c:pt idx="756">
                  <c:v>42330</c:v>
                </c:pt>
                <c:pt idx="757">
                  <c:v>42332</c:v>
                </c:pt>
                <c:pt idx="758">
                  <c:v>42334</c:v>
                </c:pt>
                <c:pt idx="759">
                  <c:v>42336</c:v>
                </c:pt>
                <c:pt idx="760">
                  <c:v>42338</c:v>
                </c:pt>
                <c:pt idx="761">
                  <c:v>42340</c:v>
                </c:pt>
                <c:pt idx="762">
                  <c:v>42342</c:v>
                </c:pt>
                <c:pt idx="763">
                  <c:v>42344</c:v>
                </c:pt>
                <c:pt idx="764">
                  <c:v>42346</c:v>
                </c:pt>
                <c:pt idx="765">
                  <c:v>42348</c:v>
                </c:pt>
                <c:pt idx="766">
                  <c:v>42350</c:v>
                </c:pt>
                <c:pt idx="767">
                  <c:v>42352</c:v>
                </c:pt>
                <c:pt idx="768">
                  <c:v>42354</c:v>
                </c:pt>
                <c:pt idx="769">
                  <c:v>42356</c:v>
                </c:pt>
                <c:pt idx="770">
                  <c:v>42358</c:v>
                </c:pt>
                <c:pt idx="771">
                  <c:v>42360</c:v>
                </c:pt>
                <c:pt idx="772">
                  <c:v>42362</c:v>
                </c:pt>
                <c:pt idx="773">
                  <c:v>42364</c:v>
                </c:pt>
                <c:pt idx="774">
                  <c:v>42366</c:v>
                </c:pt>
                <c:pt idx="775">
                  <c:v>42368</c:v>
                </c:pt>
                <c:pt idx="776">
                  <c:v>42370</c:v>
                </c:pt>
                <c:pt idx="777">
                  <c:v>42372</c:v>
                </c:pt>
                <c:pt idx="778">
                  <c:v>42374</c:v>
                </c:pt>
                <c:pt idx="779">
                  <c:v>42376</c:v>
                </c:pt>
                <c:pt idx="780">
                  <c:v>42378</c:v>
                </c:pt>
                <c:pt idx="781">
                  <c:v>42380</c:v>
                </c:pt>
                <c:pt idx="782">
                  <c:v>42382</c:v>
                </c:pt>
                <c:pt idx="783">
                  <c:v>42384</c:v>
                </c:pt>
                <c:pt idx="784">
                  <c:v>42386</c:v>
                </c:pt>
                <c:pt idx="785">
                  <c:v>42388</c:v>
                </c:pt>
                <c:pt idx="786">
                  <c:v>42390</c:v>
                </c:pt>
                <c:pt idx="787">
                  <c:v>42392</c:v>
                </c:pt>
                <c:pt idx="788">
                  <c:v>42394</c:v>
                </c:pt>
                <c:pt idx="789">
                  <c:v>42396</c:v>
                </c:pt>
                <c:pt idx="790">
                  <c:v>42398</c:v>
                </c:pt>
                <c:pt idx="791">
                  <c:v>42400</c:v>
                </c:pt>
                <c:pt idx="792">
                  <c:v>42402</c:v>
                </c:pt>
                <c:pt idx="793">
                  <c:v>42404</c:v>
                </c:pt>
                <c:pt idx="794">
                  <c:v>42406</c:v>
                </c:pt>
                <c:pt idx="795">
                  <c:v>42408</c:v>
                </c:pt>
                <c:pt idx="796">
                  <c:v>42410</c:v>
                </c:pt>
                <c:pt idx="797">
                  <c:v>42412</c:v>
                </c:pt>
                <c:pt idx="798">
                  <c:v>42414</c:v>
                </c:pt>
                <c:pt idx="799">
                  <c:v>42416</c:v>
                </c:pt>
                <c:pt idx="800">
                  <c:v>42418</c:v>
                </c:pt>
                <c:pt idx="801">
                  <c:v>42420</c:v>
                </c:pt>
                <c:pt idx="802">
                  <c:v>42422</c:v>
                </c:pt>
                <c:pt idx="803">
                  <c:v>42424</c:v>
                </c:pt>
                <c:pt idx="804">
                  <c:v>42426</c:v>
                </c:pt>
                <c:pt idx="805">
                  <c:v>42428</c:v>
                </c:pt>
                <c:pt idx="806">
                  <c:v>42430</c:v>
                </c:pt>
                <c:pt idx="807">
                  <c:v>42432</c:v>
                </c:pt>
                <c:pt idx="808">
                  <c:v>42434</c:v>
                </c:pt>
                <c:pt idx="809">
                  <c:v>42436</c:v>
                </c:pt>
                <c:pt idx="810">
                  <c:v>42438</c:v>
                </c:pt>
                <c:pt idx="811">
                  <c:v>42440</c:v>
                </c:pt>
                <c:pt idx="812">
                  <c:v>42442</c:v>
                </c:pt>
                <c:pt idx="813">
                  <c:v>42444</c:v>
                </c:pt>
                <c:pt idx="814">
                  <c:v>42446</c:v>
                </c:pt>
                <c:pt idx="815">
                  <c:v>42448</c:v>
                </c:pt>
                <c:pt idx="816">
                  <c:v>42450</c:v>
                </c:pt>
                <c:pt idx="817">
                  <c:v>42452</c:v>
                </c:pt>
                <c:pt idx="818">
                  <c:v>42454</c:v>
                </c:pt>
                <c:pt idx="819">
                  <c:v>42456</c:v>
                </c:pt>
                <c:pt idx="820">
                  <c:v>42458</c:v>
                </c:pt>
                <c:pt idx="821">
                  <c:v>42460</c:v>
                </c:pt>
                <c:pt idx="822">
                  <c:v>42462</c:v>
                </c:pt>
                <c:pt idx="823">
                  <c:v>42464</c:v>
                </c:pt>
                <c:pt idx="824">
                  <c:v>42466</c:v>
                </c:pt>
                <c:pt idx="825">
                  <c:v>42468</c:v>
                </c:pt>
                <c:pt idx="826">
                  <c:v>42470</c:v>
                </c:pt>
                <c:pt idx="827">
                  <c:v>42472</c:v>
                </c:pt>
                <c:pt idx="828">
                  <c:v>42474</c:v>
                </c:pt>
                <c:pt idx="829">
                  <c:v>42476</c:v>
                </c:pt>
                <c:pt idx="830">
                  <c:v>42478</c:v>
                </c:pt>
                <c:pt idx="831">
                  <c:v>42480</c:v>
                </c:pt>
                <c:pt idx="832">
                  <c:v>42482</c:v>
                </c:pt>
                <c:pt idx="833">
                  <c:v>42484</c:v>
                </c:pt>
                <c:pt idx="834">
                  <c:v>42486</c:v>
                </c:pt>
                <c:pt idx="835">
                  <c:v>42488</c:v>
                </c:pt>
                <c:pt idx="836">
                  <c:v>42490</c:v>
                </c:pt>
                <c:pt idx="837">
                  <c:v>42492</c:v>
                </c:pt>
                <c:pt idx="838">
                  <c:v>42494</c:v>
                </c:pt>
                <c:pt idx="839">
                  <c:v>42496</c:v>
                </c:pt>
                <c:pt idx="840">
                  <c:v>42498</c:v>
                </c:pt>
                <c:pt idx="841">
                  <c:v>42500</c:v>
                </c:pt>
                <c:pt idx="842">
                  <c:v>42502</c:v>
                </c:pt>
                <c:pt idx="843">
                  <c:v>42504</c:v>
                </c:pt>
                <c:pt idx="844">
                  <c:v>42506</c:v>
                </c:pt>
                <c:pt idx="845">
                  <c:v>42508</c:v>
                </c:pt>
                <c:pt idx="846">
                  <c:v>42510</c:v>
                </c:pt>
                <c:pt idx="847">
                  <c:v>42512</c:v>
                </c:pt>
                <c:pt idx="848">
                  <c:v>42514</c:v>
                </c:pt>
                <c:pt idx="849">
                  <c:v>42516</c:v>
                </c:pt>
                <c:pt idx="850">
                  <c:v>42518</c:v>
                </c:pt>
                <c:pt idx="851">
                  <c:v>42520</c:v>
                </c:pt>
                <c:pt idx="852">
                  <c:v>42522</c:v>
                </c:pt>
                <c:pt idx="853">
                  <c:v>42524</c:v>
                </c:pt>
                <c:pt idx="854">
                  <c:v>42526</c:v>
                </c:pt>
                <c:pt idx="855">
                  <c:v>42528</c:v>
                </c:pt>
                <c:pt idx="856">
                  <c:v>42530</c:v>
                </c:pt>
                <c:pt idx="857">
                  <c:v>42532</c:v>
                </c:pt>
                <c:pt idx="858">
                  <c:v>42534</c:v>
                </c:pt>
                <c:pt idx="859">
                  <c:v>42536</c:v>
                </c:pt>
                <c:pt idx="860">
                  <c:v>42538</c:v>
                </c:pt>
                <c:pt idx="861">
                  <c:v>42540</c:v>
                </c:pt>
                <c:pt idx="862">
                  <c:v>42542</c:v>
                </c:pt>
                <c:pt idx="863">
                  <c:v>42544</c:v>
                </c:pt>
                <c:pt idx="864">
                  <c:v>42546</c:v>
                </c:pt>
                <c:pt idx="865">
                  <c:v>42548</c:v>
                </c:pt>
                <c:pt idx="866">
                  <c:v>42550</c:v>
                </c:pt>
                <c:pt idx="867">
                  <c:v>42552</c:v>
                </c:pt>
                <c:pt idx="868">
                  <c:v>42554</c:v>
                </c:pt>
                <c:pt idx="869">
                  <c:v>42556</c:v>
                </c:pt>
                <c:pt idx="870">
                  <c:v>42558</c:v>
                </c:pt>
                <c:pt idx="871">
                  <c:v>42560</c:v>
                </c:pt>
                <c:pt idx="872">
                  <c:v>42562</c:v>
                </c:pt>
                <c:pt idx="873">
                  <c:v>42564</c:v>
                </c:pt>
                <c:pt idx="874">
                  <c:v>42566</c:v>
                </c:pt>
                <c:pt idx="875">
                  <c:v>42568</c:v>
                </c:pt>
                <c:pt idx="876">
                  <c:v>42570</c:v>
                </c:pt>
                <c:pt idx="877">
                  <c:v>42572</c:v>
                </c:pt>
                <c:pt idx="878">
                  <c:v>42574</c:v>
                </c:pt>
                <c:pt idx="879">
                  <c:v>42576</c:v>
                </c:pt>
                <c:pt idx="880">
                  <c:v>42578</c:v>
                </c:pt>
                <c:pt idx="881">
                  <c:v>42580</c:v>
                </c:pt>
                <c:pt idx="882">
                  <c:v>42582</c:v>
                </c:pt>
                <c:pt idx="883">
                  <c:v>42584</c:v>
                </c:pt>
                <c:pt idx="884">
                  <c:v>42586</c:v>
                </c:pt>
                <c:pt idx="885">
                  <c:v>42588</c:v>
                </c:pt>
                <c:pt idx="886">
                  <c:v>42590</c:v>
                </c:pt>
                <c:pt idx="887">
                  <c:v>42592</c:v>
                </c:pt>
                <c:pt idx="888">
                  <c:v>42594</c:v>
                </c:pt>
                <c:pt idx="889">
                  <c:v>42596</c:v>
                </c:pt>
                <c:pt idx="890">
                  <c:v>42598</c:v>
                </c:pt>
                <c:pt idx="891">
                  <c:v>42600</c:v>
                </c:pt>
                <c:pt idx="892">
                  <c:v>42602</c:v>
                </c:pt>
                <c:pt idx="893">
                  <c:v>42604</c:v>
                </c:pt>
                <c:pt idx="894">
                  <c:v>42606</c:v>
                </c:pt>
                <c:pt idx="895">
                  <c:v>42608</c:v>
                </c:pt>
                <c:pt idx="896">
                  <c:v>42610</c:v>
                </c:pt>
                <c:pt idx="897">
                  <c:v>42612</c:v>
                </c:pt>
                <c:pt idx="898">
                  <c:v>42614</c:v>
                </c:pt>
                <c:pt idx="899">
                  <c:v>42616</c:v>
                </c:pt>
                <c:pt idx="900">
                  <c:v>42618</c:v>
                </c:pt>
                <c:pt idx="901">
                  <c:v>42620</c:v>
                </c:pt>
                <c:pt idx="902">
                  <c:v>42622</c:v>
                </c:pt>
                <c:pt idx="903">
                  <c:v>42624</c:v>
                </c:pt>
                <c:pt idx="904">
                  <c:v>42626</c:v>
                </c:pt>
                <c:pt idx="905">
                  <c:v>42628</c:v>
                </c:pt>
                <c:pt idx="906">
                  <c:v>42630</c:v>
                </c:pt>
                <c:pt idx="907">
                  <c:v>42632</c:v>
                </c:pt>
                <c:pt idx="908">
                  <c:v>42634</c:v>
                </c:pt>
                <c:pt idx="909">
                  <c:v>42636</c:v>
                </c:pt>
                <c:pt idx="910">
                  <c:v>42638</c:v>
                </c:pt>
                <c:pt idx="911">
                  <c:v>42640</c:v>
                </c:pt>
                <c:pt idx="912">
                  <c:v>42642</c:v>
                </c:pt>
                <c:pt idx="913">
                  <c:v>42644</c:v>
                </c:pt>
                <c:pt idx="914">
                  <c:v>42646</c:v>
                </c:pt>
                <c:pt idx="915">
                  <c:v>42648</c:v>
                </c:pt>
                <c:pt idx="916">
                  <c:v>42650</c:v>
                </c:pt>
                <c:pt idx="917">
                  <c:v>42652</c:v>
                </c:pt>
                <c:pt idx="918">
                  <c:v>42654</c:v>
                </c:pt>
                <c:pt idx="919">
                  <c:v>42656</c:v>
                </c:pt>
                <c:pt idx="920">
                  <c:v>42658</c:v>
                </c:pt>
                <c:pt idx="921">
                  <c:v>42660</c:v>
                </c:pt>
                <c:pt idx="922">
                  <c:v>42662</c:v>
                </c:pt>
                <c:pt idx="923">
                  <c:v>42664</c:v>
                </c:pt>
                <c:pt idx="924">
                  <c:v>42666</c:v>
                </c:pt>
                <c:pt idx="925">
                  <c:v>42668</c:v>
                </c:pt>
                <c:pt idx="926">
                  <c:v>42670</c:v>
                </c:pt>
                <c:pt idx="927">
                  <c:v>42672</c:v>
                </c:pt>
                <c:pt idx="928">
                  <c:v>42674</c:v>
                </c:pt>
                <c:pt idx="929">
                  <c:v>42676</c:v>
                </c:pt>
                <c:pt idx="930">
                  <c:v>42678</c:v>
                </c:pt>
                <c:pt idx="931">
                  <c:v>42680</c:v>
                </c:pt>
                <c:pt idx="932">
                  <c:v>42682</c:v>
                </c:pt>
                <c:pt idx="933">
                  <c:v>42684</c:v>
                </c:pt>
                <c:pt idx="934">
                  <c:v>42686</c:v>
                </c:pt>
                <c:pt idx="935">
                  <c:v>42688</c:v>
                </c:pt>
                <c:pt idx="936">
                  <c:v>42690</c:v>
                </c:pt>
                <c:pt idx="937">
                  <c:v>42692</c:v>
                </c:pt>
                <c:pt idx="938">
                  <c:v>42694</c:v>
                </c:pt>
                <c:pt idx="939">
                  <c:v>42696</c:v>
                </c:pt>
                <c:pt idx="940">
                  <c:v>42698</c:v>
                </c:pt>
                <c:pt idx="941">
                  <c:v>42700</c:v>
                </c:pt>
                <c:pt idx="942">
                  <c:v>42702</c:v>
                </c:pt>
                <c:pt idx="943">
                  <c:v>42704</c:v>
                </c:pt>
                <c:pt idx="944">
                  <c:v>42706</c:v>
                </c:pt>
                <c:pt idx="945">
                  <c:v>42708</c:v>
                </c:pt>
                <c:pt idx="946">
                  <c:v>42710</c:v>
                </c:pt>
                <c:pt idx="947">
                  <c:v>42712</c:v>
                </c:pt>
                <c:pt idx="948">
                  <c:v>42714</c:v>
                </c:pt>
                <c:pt idx="949">
                  <c:v>42716</c:v>
                </c:pt>
                <c:pt idx="950">
                  <c:v>42718</c:v>
                </c:pt>
                <c:pt idx="951">
                  <c:v>42720</c:v>
                </c:pt>
                <c:pt idx="952">
                  <c:v>42722</c:v>
                </c:pt>
                <c:pt idx="953">
                  <c:v>42724</c:v>
                </c:pt>
                <c:pt idx="954">
                  <c:v>42726</c:v>
                </c:pt>
                <c:pt idx="955">
                  <c:v>42728</c:v>
                </c:pt>
                <c:pt idx="956">
                  <c:v>42730</c:v>
                </c:pt>
                <c:pt idx="957">
                  <c:v>42732</c:v>
                </c:pt>
                <c:pt idx="958">
                  <c:v>42734</c:v>
                </c:pt>
                <c:pt idx="959">
                  <c:v>42736</c:v>
                </c:pt>
                <c:pt idx="960">
                  <c:v>42738</c:v>
                </c:pt>
                <c:pt idx="961">
                  <c:v>42740</c:v>
                </c:pt>
                <c:pt idx="962">
                  <c:v>42742</c:v>
                </c:pt>
                <c:pt idx="963">
                  <c:v>42744</c:v>
                </c:pt>
                <c:pt idx="964">
                  <c:v>42746</c:v>
                </c:pt>
                <c:pt idx="965">
                  <c:v>42748</c:v>
                </c:pt>
                <c:pt idx="966">
                  <c:v>42750</c:v>
                </c:pt>
                <c:pt idx="967">
                  <c:v>42752</c:v>
                </c:pt>
                <c:pt idx="968">
                  <c:v>42754</c:v>
                </c:pt>
                <c:pt idx="969">
                  <c:v>42756</c:v>
                </c:pt>
                <c:pt idx="970">
                  <c:v>42758</c:v>
                </c:pt>
                <c:pt idx="971">
                  <c:v>42760</c:v>
                </c:pt>
                <c:pt idx="972">
                  <c:v>42762</c:v>
                </c:pt>
                <c:pt idx="973">
                  <c:v>42764</c:v>
                </c:pt>
                <c:pt idx="974">
                  <c:v>42766</c:v>
                </c:pt>
                <c:pt idx="975">
                  <c:v>42768</c:v>
                </c:pt>
                <c:pt idx="976">
                  <c:v>42770</c:v>
                </c:pt>
                <c:pt idx="977">
                  <c:v>42772</c:v>
                </c:pt>
                <c:pt idx="978">
                  <c:v>42774</c:v>
                </c:pt>
                <c:pt idx="979">
                  <c:v>42776</c:v>
                </c:pt>
                <c:pt idx="980">
                  <c:v>42778</c:v>
                </c:pt>
                <c:pt idx="981">
                  <c:v>42780</c:v>
                </c:pt>
                <c:pt idx="982">
                  <c:v>42782</c:v>
                </c:pt>
                <c:pt idx="983">
                  <c:v>42784</c:v>
                </c:pt>
                <c:pt idx="984">
                  <c:v>42786</c:v>
                </c:pt>
                <c:pt idx="985">
                  <c:v>42788</c:v>
                </c:pt>
                <c:pt idx="986">
                  <c:v>42790</c:v>
                </c:pt>
                <c:pt idx="987">
                  <c:v>42792</c:v>
                </c:pt>
                <c:pt idx="988">
                  <c:v>42794</c:v>
                </c:pt>
                <c:pt idx="989">
                  <c:v>42796</c:v>
                </c:pt>
                <c:pt idx="990">
                  <c:v>42798</c:v>
                </c:pt>
                <c:pt idx="991">
                  <c:v>42800</c:v>
                </c:pt>
                <c:pt idx="992">
                  <c:v>42802</c:v>
                </c:pt>
                <c:pt idx="993">
                  <c:v>42804</c:v>
                </c:pt>
                <c:pt idx="994">
                  <c:v>42806</c:v>
                </c:pt>
                <c:pt idx="995">
                  <c:v>42808</c:v>
                </c:pt>
                <c:pt idx="996">
                  <c:v>42810</c:v>
                </c:pt>
                <c:pt idx="997">
                  <c:v>42812</c:v>
                </c:pt>
                <c:pt idx="998">
                  <c:v>42814</c:v>
                </c:pt>
                <c:pt idx="999">
                  <c:v>42816</c:v>
                </c:pt>
                <c:pt idx="1000">
                  <c:v>42818</c:v>
                </c:pt>
                <c:pt idx="1001">
                  <c:v>42820</c:v>
                </c:pt>
                <c:pt idx="1002">
                  <c:v>42822</c:v>
                </c:pt>
                <c:pt idx="1003">
                  <c:v>42824</c:v>
                </c:pt>
                <c:pt idx="1004">
                  <c:v>42826</c:v>
                </c:pt>
                <c:pt idx="1005">
                  <c:v>42828</c:v>
                </c:pt>
                <c:pt idx="1006">
                  <c:v>42830</c:v>
                </c:pt>
                <c:pt idx="1007">
                  <c:v>42832</c:v>
                </c:pt>
                <c:pt idx="1008">
                  <c:v>42834</c:v>
                </c:pt>
                <c:pt idx="1009">
                  <c:v>42836</c:v>
                </c:pt>
                <c:pt idx="1010">
                  <c:v>42838</c:v>
                </c:pt>
                <c:pt idx="1011">
                  <c:v>42840</c:v>
                </c:pt>
                <c:pt idx="1012">
                  <c:v>42842</c:v>
                </c:pt>
                <c:pt idx="1013">
                  <c:v>42844</c:v>
                </c:pt>
                <c:pt idx="1014">
                  <c:v>42846</c:v>
                </c:pt>
                <c:pt idx="1015">
                  <c:v>42848</c:v>
                </c:pt>
                <c:pt idx="1016">
                  <c:v>42850</c:v>
                </c:pt>
                <c:pt idx="1017">
                  <c:v>42852</c:v>
                </c:pt>
                <c:pt idx="1018">
                  <c:v>42854</c:v>
                </c:pt>
                <c:pt idx="1019">
                  <c:v>42856</c:v>
                </c:pt>
                <c:pt idx="1020">
                  <c:v>42858</c:v>
                </c:pt>
                <c:pt idx="1021">
                  <c:v>42860</c:v>
                </c:pt>
                <c:pt idx="1022">
                  <c:v>42862</c:v>
                </c:pt>
                <c:pt idx="1023">
                  <c:v>42864</c:v>
                </c:pt>
                <c:pt idx="1024">
                  <c:v>42866</c:v>
                </c:pt>
                <c:pt idx="1025">
                  <c:v>42868</c:v>
                </c:pt>
                <c:pt idx="1026">
                  <c:v>42870</c:v>
                </c:pt>
                <c:pt idx="1027">
                  <c:v>42872</c:v>
                </c:pt>
                <c:pt idx="1028">
                  <c:v>42874</c:v>
                </c:pt>
                <c:pt idx="1029">
                  <c:v>42876</c:v>
                </c:pt>
                <c:pt idx="1030">
                  <c:v>42878</c:v>
                </c:pt>
                <c:pt idx="1031">
                  <c:v>42880</c:v>
                </c:pt>
                <c:pt idx="1032">
                  <c:v>42882</c:v>
                </c:pt>
                <c:pt idx="1033">
                  <c:v>42884</c:v>
                </c:pt>
                <c:pt idx="1034">
                  <c:v>42886</c:v>
                </c:pt>
                <c:pt idx="1035">
                  <c:v>42888</c:v>
                </c:pt>
                <c:pt idx="1036">
                  <c:v>42890</c:v>
                </c:pt>
                <c:pt idx="1037">
                  <c:v>42892</c:v>
                </c:pt>
                <c:pt idx="1038">
                  <c:v>42894</c:v>
                </c:pt>
                <c:pt idx="1039">
                  <c:v>42896</c:v>
                </c:pt>
                <c:pt idx="1040">
                  <c:v>42898</c:v>
                </c:pt>
                <c:pt idx="1041">
                  <c:v>42900</c:v>
                </c:pt>
                <c:pt idx="1042">
                  <c:v>42902</c:v>
                </c:pt>
                <c:pt idx="1043">
                  <c:v>42904</c:v>
                </c:pt>
                <c:pt idx="1044">
                  <c:v>42906</c:v>
                </c:pt>
                <c:pt idx="1045">
                  <c:v>42908</c:v>
                </c:pt>
                <c:pt idx="1046">
                  <c:v>42910</c:v>
                </c:pt>
                <c:pt idx="1047">
                  <c:v>42912</c:v>
                </c:pt>
                <c:pt idx="1048">
                  <c:v>42914</c:v>
                </c:pt>
                <c:pt idx="1049">
                  <c:v>42916</c:v>
                </c:pt>
                <c:pt idx="1050">
                  <c:v>42918</c:v>
                </c:pt>
                <c:pt idx="1051">
                  <c:v>42920</c:v>
                </c:pt>
                <c:pt idx="1052">
                  <c:v>42922</c:v>
                </c:pt>
                <c:pt idx="1053">
                  <c:v>42924</c:v>
                </c:pt>
                <c:pt idx="1054">
                  <c:v>42926</c:v>
                </c:pt>
                <c:pt idx="1055">
                  <c:v>42928</c:v>
                </c:pt>
                <c:pt idx="1056">
                  <c:v>42930</c:v>
                </c:pt>
                <c:pt idx="1057">
                  <c:v>42932</c:v>
                </c:pt>
                <c:pt idx="1058">
                  <c:v>42934</c:v>
                </c:pt>
                <c:pt idx="1059">
                  <c:v>42936</c:v>
                </c:pt>
                <c:pt idx="1060">
                  <c:v>42938</c:v>
                </c:pt>
                <c:pt idx="1061">
                  <c:v>42940</c:v>
                </c:pt>
                <c:pt idx="1062">
                  <c:v>42942</c:v>
                </c:pt>
                <c:pt idx="1063">
                  <c:v>42944</c:v>
                </c:pt>
                <c:pt idx="1064">
                  <c:v>42946</c:v>
                </c:pt>
                <c:pt idx="1065">
                  <c:v>42948</c:v>
                </c:pt>
                <c:pt idx="1066">
                  <c:v>42950</c:v>
                </c:pt>
                <c:pt idx="1067">
                  <c:v>42952</c:v>
                </c:pt>
                <c:pt idx="1068">
                  <c:v>42954</c:v>
                </c:pt>
                <c:pt idx="1069">
                  <c:v>42956</c:v>
                </c:pt>
                <c:pt idx="1070">
                  <c:v>42958</c:v>
                </c:pt>
                <c:pt idx="1071">
                  <c:v>42960</c:v>
                </c:pt>
                <c:pt idx="1072">
                  <c:v>42962</c:v>
                </c:pt>
                <c:pt idx="1073">
                  <c:v>42964</c:v>
                </c:pt>
                <c:pt idx="1074">
                  <c:v>42966</c:v>
                </c:pt>
                <c:pt idx="1075">
                  <c:v>42968</c:v>
                </c:pt>
                <c:pt idx="1076">
                  <c:v>42970</c:v>
                </c:pt>
                <c:pt idx="1077">
                  <c:v>42972</c:v>
                </c:pt>
                <c:pt idx="1078">
                  <c:v>42974</c:v>
                </c:pt>
                <c:pt idx="1079">
                  <c:v>42976</c:v>
                </c:pt>
                <c:pt idx="1080">
                  <c:v>42978</c:v>
                </c:pt>
                <c:pt idx="1081">
                  <c:v>42980</c:v>
                </c:pt>
                <c:pt idx="1082">
                  <c:v>42982</c:v>
                </c:pt>
                <c:pt idx="1083">
                  <c:v>42984</c:v>
                </c:pt>
                <c:pt idx="1084">
                  <c:v>42986</c:v>
                </c:pt>
                <c:pt idx="1085">
                  <c:v>42988</c:v>
                </c:pt>
                <c:pt idx="1086">
                  <c:v>42990</c:v>
                </c:pt>
                <c:pt idx="1087">
                  <c:v>42992</c:v>
                </c:pt>
                <c:pt idx="1088">
                  <c:v>42994</c:v>
                </c:pt>
                <c:pt idx="1089">
                  <c:v>42996</c:v>
                </c:pt>
                <c:pt idx="1090">
                  <c:v>42998</c:v>
                </c:pt>
                <c:pt idx="1091">
                  <c:v>43000</c:v>
                </c:pt>
                <c:pt idx="1092">
                  <c:v>43002</c:v>
                </c:pt>
                <c:pt idx="1093">
                  <c:v>43004</c:v>
                </c:pt>
                <c:pt idx="1094">
                  <c:v>43006</c:v>
                </c:pt>
                <c:pt idx="1095">
                  <c:v>43008</c:v>
                </c:pt>
                <c:pt idx="1096">
                  <c:v>43010</c:v>
                </c:pt>
                <c:pt idx="1097">
                  <c:v>43012</c:v>
                </c:pt>
                <c:pt idx="1098">
                  <c:v>43014</c:v>
                </c:pt>
                <c:pt idx="1099">
                  <c:v>43016</c:v>
                </c:pt>
                <c:pt idx="1100">
                  <c:v>43018</c:v>
                </c:pt>
                <c:pt idx="1101">
                  <c:v>43020</c:v>
                </c:pt>
              </c:numCache>
            </c:numRef>
          </c:cat>
          <c:val>
            <c:numRef>
              <c:f>'15p_비트코인 달러화 가치변동 (2)'!$B$1:$B$1102</c:f>
              <c:numCache>
                <c:formatCode>General</c:formatCode>
                <c:ptCount val="1102"/>
                <c:pt idx="0">
                  <c:v>5.16</c:v>
                </c:pt>
                <c:pt idx="1">
                  <c:v>5.03</c:v>
                </c:pt>
                <c:pt idx="2">
                  <c:v>4.93</c:v>
                </c:pt>
                <c:pt idx="3">
                  <c:v>4.5940000000000003</c:v>
                </c:pt>
                <c:pt idx="4">
                  <c:v>4.2593699999999997</c:v>
                </c:pt>
                <c:pt idx="5">
                  <c:v>4.2061200000000003</c:v>
                </c:pt>
                <c:pt idx="6">
                  <c:v>4.1145500000000004</c:v>
                </c:pt>
                <c:pt idx="7">
                  <c:v>3.9009000002000001</c:v>
                </c:pt>
                <c:pt idx="8">
                  <c:v>2.9</c:v>
                </c:pt>
                <c:pt idx="9">
                  <c:v>2.42</c:v>
                </c:pt>
                <c:pt idx="10">
                  <c:v>3.3</c:v>
                </c:pt>
                <c:pt idx="11">
                  <c:v>3.2</c:v>
                </c:pt>
                <c:pt idx="12">
                  <c:v>2.8759999999999999</c:v>
                </c:pt>
                <c:pt idx="13">
                  <c:v>3.2549999999999999</c:v>
                </c:pt>
                <c:pt idx="14">
                  <c:v>3.6502599999999998</c:v>
                </c:pt>
                <c:pt idx="15">
                  <c:v>3.35</c:v>
                </c:pt>
                <c:pt idx="16">
                  <c:v>3.2989999999999999</c:v>
                </c:pt>
                <c:pt idx="17">
                  <c:v>3.21</c:v>
                </c:pt>
                <c:pt idx="18">
                  <c:v>3.0289000000000001</c:v>
                </c:pt>
                <c:pt idx="19">
                  <c:v>3.1139999999999999</c:v>
                </c:pt>
                <c:pt idx="20">
                  <c:v>3</c:v>
                </c:pt>
                <c:pt idx="21">
                  <c:v>3.0990000000000002</c:v>
                </c:pt>
                <c:pt idx="22">
                  <c:v>2.69</c:v>
                </c:pt>
                <c:pt idx="23">
                  <c:v>2.6003099999999999</c:v>
                </c:pt>
                <c:pt idx="24">
                  <c:v>2.2999999999999998</c:v>
                </c:pt>
                <c:pt idx="25">
                  <c:v>2.29</c:v>
                </c:pt>
                <c:pt idx="26">
                  <c:v>2.38</c:v>
                </c:pt>
                <c:pt idx="27">
                  <c:v>2.56</c:v>
                </c:pt>
                <c:pt idx="28">
                  <c:v>2.4965000000000002</c:v>
                </c:pt>
                <c:pt idx="29">
                  <c:v>2.9809999999999999</c:v>
                </c:pt>
                <c:pt idx="30">
                  <c:v>3.14</c:v>
                </c:pt>
                <c:pt idx="31">
                  <c:v>3.1299899999999998</c:v>
                </c:pt>
                <c:pt idx="32">
                  <c:v>2.93</c:v>
                </c:pt>
                <c:pt idx="33">
                  <c:v>3.0819999999999999</c:v>
                </c:pt>
                <c:pt idx="34">
                  <c:v>3.0390000000000001</c:v>
                </c:pt>
                <c:pt idx="35">
                  <c:v>3.38</c:v>
                </c:pt>
                <c:pt idx="36">
                  <c:v>3.3</c:v>
                </c:pt>
                <c:pt idx="37">
                  <c:v>3.1932999999999998</c:v>
                </c:pt>
                <c:pt idx="38">
                  <c:v>3.23</c:v>
                </c:pt>
                <c:pt idx="39">
                  <c:v>3.7003599999999999</c:v>
                </c:pt>
                <c:pt idx="40">
                  <c:v>4.1100000000000003</c:v>
                </c:pt>
                <c:pt idx="41">
                  <c:v>3.95</c:v>
                </c:pt>
                <c:pt idx="42">
                  <c:v>4.3897000000000004</c:v>
                </c:pt>
                <c:pt idx="43">
                  <c:v>4.0599999999999996</c:v>
                </c:pt>
                <c:pt idx="44">
                  <c:v>4.33</c:v>
                </c:pt>
                <c:pt idx="45">
                  <c:v>4.9950000000000001</c:v>
                </c:pt>
                <c:pt idx="46">
                  <c:v>5.4999000000000002</c:v>
                </c:pt>
                <c:pt idx="47">
                  <c:v>5.6063000000000001</c:v>
                </c:pt>
                <c:pt idx="48">
                  <c:v>7.22</c:v>
                </c:pt>
                <c:pt idx="49">
                  <c:v>7.2</c:v>
                </c:pt>
                <c:pt idx="50">
                  <c:v>6.89</c:v>
                </c:pt>
                <c:pt idx="51">
                  <c:v>6.9969999999999999</c:v>
                </c:pt>
                <c:pt idx="52">
                  <c:v>6.75</c:v>
                </c:pt>
                <c:pt idx="53">
                  <c:v>7.1888800000000002</c:v>
                </c:pt>
                <c:pt idx="54">
                  <c:v>6.95</c:v>
                </c:pt>
                <c:pt idx="55">
                  <c:v>6.58</c:v>
                </c:pt>
                <c:pt idx="56">
                  <c:v>6.39</c:v>
                </c:pt>
                <c:pt idx="57">
                  <c:v>6.5149999999999997</c:v>
                </c:pt>
                <c:pt idx="58">
                  <c:v>6.2</c:v>
                </c:pt>
                <c:pt idx="59">
                  <c:v>5.7481499999999999</c:v>
                </c:pt>
                <c:pt idx="60">
                  <c:v>5.6</c:v>
                </c:pt>
                <c:pt idx="61">
                  <c:v>5.6379999999999999</c:v>
                </c:pt>
                <c:pt idx="62">
                  <c:v>6.1479999999999997</c:v>
                </c:pt>
                <c:pt idx="63">
                  <c:v>5.9625000000000004</c:v>
                </c:pt>
                <c:pt idx="64">
                  <c:v>5.7099900000000003</c:v>
                </c:pt>
                <c:pt idx="65">
                  <c:v>5.8</c:v>
                </c:pt>
                <c:pt idx="66">
                  <c:v>6</c:v>
                </c:pt>
                <c:pt idx="67">
                  <c:v>5.72</c:v>
                </c:pt>
                <c:pt idx="68">
                  <c:v>4.88</c:v>
                </c:pt>
                <c:pt idx="69">
                  <c:v>4.7699800000000003</c:v>
                </c:pt>
                <c:pt idx="70">
                  <c:v>4.3333300000000001</c:v>
                </c:pt>
                <c:pt idx="71">
                  <c:v>4.4353999999999996</c:v>
                </c:pt>
                <c:pt idx="72">
                  <c:v>4.9248099999999999</c:v>
                </c:pt>
                <c:pt idx="73">
                  <c:v>5.07</c:v>
                </c:pt>
                <c:pt idx="74">
                  <c:v>5.0999999999999996</c:v>
                </c:pt>
                <c:pt idx="75">
                  <c:v>4.9000000000000004</c:v>
                </c:pt>
                <c:pt idx="76">
                  <c:v>4.98888</c:v>
                </c:pt>
                <c:pt idx="77">
                  <c:v>4.9000000000000004</c:v>
                </c:pt>
                <c:pt idx="78">
                  <c:v>5.05</c:v>
                </c:pt>
                <c:pt idx="79">
                  <c:v>5</c:v>
                </c:pt>
                <c:pt idx="80">
                  <c:v>4.9400000000000004</c:v>
                </c:pt>
                <c:pt idx="81">
                  <c:v>4.9591500000000002</c:v>
                </c:pt>
                <c:pt idx="82">
                  <c:v>5.4443999999999999</c:v>
                </c:pt>
                <c:pt idx="83">
                  <c:v>5.4</c:v>
                </c:pt>
                <c:pt idx="84">
                  <c:v>5.3799799999999998</c:v>
                </c:pt>
                <c:pt idx="85">
                  <c:v>4.9800000000000004</c:v>
                </c:pt>
                <c:pt idx="86">
                  <c:v>4.88</c:v>
                </c:pt>
                <c:pt idx="87">
                  <c:v>4.7489600000000003</c:v>
                </c:pt>
                <c:pt idx="88">
                  <c:v>4.7379300000000004</c:v>
                </c:pt>
                <c:pt idx="89">
                  <c:v>4.8459199999999996</c:v>
                </c:pt>
                <c:pt idx="90">
                  <c:v>4.83</c:v>
                </c:pt>
                <c:pt idx="91">
                  <c:v>4.9290000000000003</c:v>
                </c:pt>
                <c:pt idx="92">
                  <c:v>5.01</c:v>
                </c:pt>
                <c:pt idx="93">
                  <c:v>4.9448600000000003</c:v>
                </c:pt>
                <c:pt idx="94">
                  <c:v>4.9800000000000004</c:v>
                </c:pt>
                <c:pt idx="95">
                  <c:v>4.8</c:v>
                </c:pt>
                <c:pt idx="96">
                  <c:v>4.8940999999999999</c:v>
                </c:pt>
                <c:pt idx="97">
                  <c:v>4.9446399999999997</c:v>
                </c:pt>
                <c:pt idx="98">
                  <c:v>4.9838899999999997</c:v>
                </c:pt>
                <c:pt idx="99">
                  <c:v>5.0220700000000003</c:v>
                </c:pt>
                <c:pt idx="100">
                  <c:v>5.19</c:v>
                </c:pt>
                <c:pt idx="101">
                  <c:v>5.48</c:v>
                </c:pt>
                <c:pt idx="102">
                  <c:v>5.2179900000000004</c:v>
                </c:pt>
                <c:pt idx="103">
                  <c:v>5.16</c:v>
                </c:pt>
                <c:pt idx="104">
                  <c:v>5.1372</c:v>
                </c:pt>
                <c:pt idx="105">
                  <c:v>5.0183999999999997</c:v>
                </c:pt>
                <c:pt idx="106">
                  <c:v>5</c:v>
                </c:pt>
                <c:pt idx="107">
                  <c:v>5.1840000000000002</c:v>
                </c:pt>
                <c:pt idx="108">
                  <c:v>5.1494999999999997</c:v>
                </c:pt>
                <c:pt idx="109">
                  <c:v>5.0946999999999996</c:v>
                </c:pt>
                <c:pt idx="110">
                  <c:v>5.0960900000000002</c:v>
                </c:pt>
                <c:pt idx="111">
                  <c:v>5.0318800000000001</c:v>
                </c:pt>
                <c:pt idx="112">
                  <c:v>4.9988799999999998</c:v>
                </c:pt>
                <c:pt idx="113">
                  <c:v>5.09</c:v>
                </c:pt>
                <c:pt idx="114">
                  <c:v>5.1345000000000001</c:v>
                </c:pt>
                <c:pt idx="115">
                  <c:v>5.1429099999999996</c:v>
                </c:pt>
                <c:pt idx="116">
                  <c:v>5.1475</c:v>
                </c:pt>
                <c:pt idx="117">
                  <c:v>5.16</c:v>
                </c:pt>
                <c:pt idx="118">
                  <c:v>5.15</c:v>
                </c:pt>
                <c:pt idx="119">
                  <c:v>5.1479999999999997</c:v>
                </c:pt>
                <c:pt idx="120">
                  <c:v>5.1588900000000004</c:v>
                </c:pt>
                <c:pt idx="121">
                  <c:v>5.19</c:v>
                </c:pt>
                <c:pt idx="122">
                  <c:v>5.2789999999999999</c:v>
                </c:pt>
                <c:pt idx="123">
                  <c:v>5.2785000000000002</c:v>
                </c:pt>
                <c:pt idx="124">
                  <c:v>5.47</c:v>
                </c:pt>
                <c:pt idx="125">
                  <c:v>5.66</c:v>
                </c:pt>
                <c:pt idx="126">
                  <c:v>5.62</c:v>
                </c:pt>
                <c:pt idx="127">
                  <c:v>5.7</c:v>
                </c:pt>
                <c:pt idx="128">
                  <c:v>5.95</c:v>
                </c:pt>
                <c:pt idx="129">
                  <c:v>6.5990000000000002</c:v>
                </c:pt>
                <c:pt idx="130">
                  <c:v>6.4668000000000001</c:v>
                </c:pt>
                <c:pt idx="131">
                  <c:v>6.6499899999999998</c:v>
                </c:pt>
                <c:pt idx="132">
                  <c:v>6.79962</c:v>
                </c:pt>
                <c:pt idx="133">
                  <c:v>6.5914999999999999</c:v>
                </c:pt>
                <c:pt idx="134">
                  <c:v>6.4513999999999996</c:v>
                </c:pt>
                <c:pt idx="135">
                  <c:v>6.6689699999999998</c:v>
                </c:pt>
                <c:pt idx="136">
                  <c:v>6.6929999999999996</c:v>
                </c:pt>
                <c:pt idx="137">
                  <c:v>6.75</c:v>
                </c:pt>
                <c:pt idx="138">
                  <c:v>6.55</c:v>
                </c:pt>
                <c:pt idx="139">
                  <c:v>6.7344900000000001</c:v>
                </c:pt>
                <c:pt idx="140">
                  <c:v>6.87</c:v>
                </c:pt>
                <c:pt idx="141">
                  <c:v>7.2389999999999999</c:v>
                </c:pt>
                <c:pt idx="142">
                  <c:v>7.32</c:v>
                </c:pt>
                <c:pt idx="143">
                  <c:v>7.6889099999999999</c:v>
                </c:pt>
                <c:pt idx="144">
                  <c:v>8.2898999999999994</c:v>
                </c:pt>
                <c:pt idx="145">
                  <c:v>9.3989899999999995</c:v>
                </c:pt>
                <c:pt idx="146">
                  <c:v>9.2335499999999993</c:v>
                </c:pt>
                <c:pt idx="147">
                  <c:v>9</c:v>
                </c:pt>
                <c:pt idx="148">
                  <c:v>8.9600000000000009</c:v>
                </c:pt>
                <c:pt idx="149">
                  <c:v>8.9</c:v>
                </c:pt>
                <c:pt idx="150">
                  <c:v>8.93</c:v>
                </c:pt>
                <c:pt idx="151">
                  <c:v>9.15</c:v>
                </c:pt>
                <c:pt idx="152">
                  <c:v>9.5399999999999991</c:v>
                </c:pt>
                <c:pt idx="153">
                  <c:v>11.1188</c:v>
                </c:pt>
                <c:pt idx="154">
                  <c:v>11.1869</c:v>
                </c:pt>
                <c:pt idx="155">
                  <c:v>11.04</c:v>
                </c:pt>
                <c:pt idx="156">
                  <c:v>12</c:v>
                </c:pt>
                <c:pt idx="157">
                  <c:v>11.59788</c:v>
                </c:pt>
                <c:pt idx="158">
                  <c:v>11.86999</c:v>
                </c:pt>
                <c:pt idx="159">
                  <c:v>12.67</c:v>
                </c:pt>
                <c:pt idx="160">
                  <c:v>15.4</c:v>
                </c:pt>
                <c:pt idx="161">
                  <c:v>12</c:v>
                </c:pt>
                <c:pt idx="162">
                  <c:v>10.299989999999999</c:v>
                </c:pt>
                <c:pt idx="163">
                  <c:v>10.25</c:v>
                </c:pt>
                <c:pt idx="164">
                  <c:v>10.25</c:v>
                </c:pt>
                <c:pt idx="165">
                  <c:v>12.149990000000001</c:v>
                </c:pt>
                <c:pt idx="166">
                  <c:v>11.209989999999999</c:v>
                </c:pt>
                <c:pt idx="167">
                  <c:v>10.835900000000001</c:v>
                </c:pt>
                <c:pt idx="168">
                  <c:v>10.18999</c:v>
                </c:pt>
                <c:pt idx="169">
                  <c:v>10.593400000000001</c:v>
                </c:pt>
                <c:pt idx="170">
                  <c:v>11.17</c:v>
                </c:pt>
                <c:pt idx="171">
                  <c:v>11.21</c:v>
                </c:pt>
                <c:pt idx="172">
                  <c:v>11.127000000000001</c:v>
                </c:pt>
                <c:pt idx="173">
                  <c:v>11.3789</c:v>
                </c:pt>
                <c:pt idx="174">
                  <c:v>11.75</c:v>
                </c:pt>
                <c:pt idx="175">
                  <c:v>11.99</c:v>
                </c:pt>
                <c:pt idx="176">
                  <c:v>12.09</c:v>
                </c:pt>
                <c:pt idx="177">
                  <c:v>12.68666</c:v>
                </c:pt>
                <c:pt idx="178">
                  <c:v>12.443300000000001</c:v>
                </c:pt>
                <c:pt idx="179">
                  <c:v>12.29888</c:v>
                </c:pt>
                <c:pt idx="180">
                  <c:v>12.28</c:v>
                </c:pt>
                <c:pt idx="181">
                  <c:v>12.444000000000001</c:v>
                </c:pt>
                <c:pt idx="182">
                  <c:v>12.47499</c:v>
                </c:pt>
                <c:pt idx="183">
                  <c:v>12.88</c:v>
                </c:pt>
                <c:pt idx="184">
                  <c:v>13.0899</c:v>
                </c:pt>
                <c:pt idx="185">
                  <c:v>12.899990000000001</c:v>
                </c:pt>
                <c:pt idx="186">
                  <c:v>12.08</c:v>
                </c:pt>
                <c:pt idx="187">
                  <c:v>12.15</c:v>
                </c:pt>
                <c:pt idx="188">
                  <c:v>12.15</c:v>
                </c:pt>
                <c:pt idx="189">
                  <c:v>12</c:v>
                </c:pt>
                <c:pt idx="190">
                  <c:v>11.99</c:v>
                </c:pt>
                <c:pt idx="191">
                  <c:v>11.95998</c:v>
                </c:pt>
                <c:pt idx="192">
                  <c:v>11.85</c:v>
                </c:pt>
                <c:pt idx="193">
                  <c:v>11.81</c:v>
                </c:pt>
                <c:pt idx="194">
                  <c:v>11.82</c:v>
                </c:pt>
                <c:pt idx="195">
                  <c:v>11.099880000000001</c:v>
                </c:pt>
                <c:pt idx="196">
                  <c:v>10.61</c:v>
                </c:pt>
                <c:pt idx="197">
                  <c:v>10.85</c:v>
                </c:pt>
                <c:pt idx="198">
                  <c:v>11.279</c:v>
                </c:pt>
                <c:pt idx="199">
                  <c:v>10.60097</c:v>
                </c:pt>
                <c:pt idx="200">
                  <c:v>10.9</c:v>
                </c:pt>
                <c:pt idx="201">
                  <c:v>11.21603</c:v>
                </c:pt>
                <c:pt idx="202">
                  <c:v>11.07</c:v>
                </c:pt>
                <c:pt idx="203">
                  <c:v>10.939</c:v>
                </c:pt>
                <c:pt idx="204">
                  <c:v>11.129</c:v>
                </c:pt>
                <c:pt idx="205">
                  <c:v>11.114000000000001</c:v>
                </c:pt>
                <c:pt idx="206">
                  <c:v>11.8</c:v>
                </c:pt>
                <c:pt idx="207">
                  <c:v>11.79998</c:v>
                </c:pt>
                <c:pt idx="208">
                  <c:v>11.784000000000001</c:v>
                </c:pt>
                <c:pt idx="209">
                  <c:v>12.43</c:v>
                </c:pt>
                <c:pt idx="210">
                  <c:v>12.6</c:v>
                </c:pt>
                <c:pt idx="211">
                  <c:v>12.52999</c:v>
                </c:pt>
                <c:pt idx="212">
                  <c:v>12.599</c:v>
                </c:pt>
                <c:pt idx="213">
                  <c:v>12.68778</c:v>
                </c:pt>
                <c:pt idx="214">
                  <c:v>12.67901</c:v>
                </c:pt>
                <c:pt idx="215">
                  <c:v>13.5</c:v>
                </c:pt>
                <c:pt idx="216">
                  <c:v>13.68</c:v>
                </c:pt>
                <c:pt idx="217">
                  <c:v>13.53</c:v>
                </c:pt>
                <c:pt idx="218">
                  <c:v>13.639989999999999</c:v>
                </c:pt>
                <c:pt idx="219">
                  <c:v>13.79989</c:v>
                </c:pt>
                <c:pt idx="220">
                  <c:v>13.7722</c:v>
                </c:pt>
                <c:pt idx="221">
                  <c:v>13.497999999999999</c:v>
                </c:pt>
                <c:pt idx="222">
                  <c:v>13.398999999999999</c:v>
                </c:pt>
                <c:pt idx="223">
                  <c:v>13.647500000000001</c:v>
                </c:pt>
                <c:pt idx="224">
                  <c:v>13.485469999999999</c:v>
                </c:pt>
                <c:pt idx="225">
                  <c:v>13.45</c:v>
                </c:pt>
                <c:pt idx="226">
                  <c:v>13.47</c:v>
                </c:pt>
                <c:pt idx="227">
                  <c:v>13.67</c:v>
                </c:pt>
                <c:pt idx="228">
                  <c:v>13.59</c:v>
                </c:pt>
                <c:pt idx="229">
                  <c:v>13.4</c:v>
                </c:pt>
                <c:pt idx="230">
                  <c:v>13.48986</c:v>
                </c:pt>
                <c:pt idx="231">
                  <c:v>13.52999</c:v>
                </c:pt>
                <c:pt idx="232">
                  <c:v>13.83</c:v>
                </c:pt>
                <c:pt idx="233">
                  <c:v>14.32</c:v>
                </c:pt>
                <c:pt idx="234">
                  <c:v>14.34999</c:v>
                </c:pt>
                <c:pt idx="235">
                  <c:v>14.3</c:v>
                </c:pt>
                <c:pt idx="236">
                  <c:v>14.689</c:v>
                </c:pt>
                <c:pt idx="237">
                  <c:v>15.984999999999999</c:v>
                </c:pt>
                <c:pt idx="238">
                  <c:v>15.89</c:v>
                </c:pt>
                <c:pt idx="239">
                  <c:v>17.59</c:v>
                </c:pt>
                <c:pt idx="240">
                  <c:v>19.189990000000002</c:v>
                </c:pt>
                <c:pt idx="241">
                  <c:v>17.619260000000001</c:v>
                </c:pt>
                <c:pt idx="242">
                  <c:v>18.45</c:v>
                </c:pt>
                <c:pt idx="243">
                  <c:v>19.7</c:v>
                </c:pt>
                <c:pt idx="244">
                  <c:v>21.3</c:v>
                </c:pt>
                <c:pt idx="245">
                  <c:v>20.68</c:v>
                </c:pt>
                <c:pt idx="246">
                  <c:v>20.79</c:v>
                </c:pt>
                <c:pt idx="247">
                  <c:v>22.15</c:v>
                </c:pt>
                <c:pt idx="248">
                  <c:v>23.69997</c:v>
                </c:pt>
                <c:pt idx="249">
                  <c:v>24.195499999999999</c:v>
                </c:pt>
                <c:pt idx="250">
                  <c:v>26.099989999999998</c:v>
                </c:pt>
                <c:pt idx="251">
                  <c:v>26.99898</c:v>
                </c:pt>
                <c:pt idx="252">
                  <c:v>25.6083</c:v>
                </c:pt>
                <c:pt idx="253">
                  <c:v>28.78999</c:v>
                </c:pt>
                <c:pt idx="254">
                  <c:v>29.80012</c:v>
                </c:pt>
                <c:pt idx="255">
                  <c:v>29.279979999999998</c:v>
                </c:pt>
                <c:pt idx="256">
                  <c:v>30.25001</c:v>
                </c:pt>
                <c:pt idx="257">
                  <c:v>31.401810000000001</c:v>
                </c:pt>
                <c:pt idx="258">
                  <c:v>34.877989999999997</c:v>
                </c:pt>
                <c:pt idx="259">
                  <c:v>34.100070000000002</c:v>
                </c:pt>
                <c:pt idx="260">
                  <c:v>40.04</c:v>
                </c:pt>
                <c:pt idx="261">
                  <c:v>42.492710000000002</c:v>
                </c:pt>
                <c:pt idx="262">
                  <c:v>46.011119999999998</c:v>
                </c:pt>
                <c:pt idx="263">
                  <c:v>47.739699999999999</c:v>
                </c:pt>
                <c:pt idx="264">
                  <c:v>46.799990000000001</c:v>
                </c:pt>
                <c:pt idx="265">
                  <c:v>47.250050000000002</c:v>
                </c:pt>
                <c:pt idx="266">
                  <c:v>47.441899999999997</c:v>
                </c:pt>
                <c:pt idx="267">
                  <c:v>57.76</c:v>
                </c:pt>
                <c:pt idx="268">
                  <c:v>73.8</c:v>
                </c:pt>
                <c:pt idx="269">
                  <c:v>63</c:v>
                </c:pt>
                <c:pt idx="270">
                  <c:v>73.887979999999999</c:v>
                </c:pt>
                <c:pt idx="271">
                  <c:v>88.9</c:v>
                </c:pt>
                <c:pt idx="272">
                  <c:v>89.05</c:v>
                </c:pt>
                <c:pt idx="273">
                  <c:v>92.500010000000003</c:v>
                </c:pt>
                <c:pt idx="274">
                  <c:v>108.73</c:v>
                </c:pt>
                <c:pt idx="275">
                  <c:v>131.99898999999999</c:v>
                </c:pt>
                <c:pt idx="276">
                  <c:v>142.49764999999999</c:v>
                </c:pt>
                <c:pt idx="277">
                  <c:v>184</c:v>
                </c:pt>
                <c:pt idx="278">
                  <c:v>198</c:v>
                </c:pt>
                <c:pt idx="279">
                  <c:v>76.488</c:v>
                </c:pt>
                <c:pt idx="280">
                  <c:v>91</c:v>
                </c:pt>
                <c:pt idx="281">
                  <c:v>91</c:v>
                </c:pt>
                <c:pt idx="282">
                  <c:v>96.5</c:v>
                </c:pt>
                <c:pt idx="283">
                  <c:v>123.86</c:v>
                </c:pt>
                <c:pt idx="284">
                  <c:v>123.515</c:v>
                </c:pt>
                <c:pt idx="285">
                  <c:v>153.20018999999999</c:v>
                </c:pt>
                <c:pt idx="286">
                  <c:v>135.601</c:v>
                </c:pt>
                <c:pt idx="287">
                  <c:v>135.98999000000001</c:v>
                </c:pt>
                <c:pt idx="288">
                  <c:v>139.10900000000001</c:v>
                </c:pt>
                <c:pt idx="289">
                  <c:v>105.00003</c:v>
                </c:pt>
                <c:pt idx="290">
                  <c:v>111.98979</c:v>
                </c:pt>
                <c:pt idx="291">
                  <c:v>120.94999</c:v>
                </c:pt>
                <c:pt idx="292">
                  <c:v>113.95001000000001</c:v>
                </c:pt>
                <c:pt idx="293">
                  <c:v>117.68</c:v>
                </c:pt>
                <c:pt idx="294">
                  <c:v>114.32</c:v>
                </c:pt>
                <c:pt idx="295">
                  <c:v>119</c:v>
                </c:pt>
                <c:pt idx="296">
                  <c:v>115.09023999999999</c:v>
                </c:pt>
                <c:pt idx="297">
                  <c:v>123.74995</c:v>
                </c:pt>
                <c:pt idx="298">
                  <c:v>122.65000999999999</c:v>
                </c:pt>
                <c:pt idx="299">
                  <c:v>122.64</c:v>
                </c:pt>
                <c:pt idx="300">
                  <c:v>131.5</c:v>
                </c:pt>
                <c:pt idx="301">
                  <c:v>134.04701</c:v>
                </c:pt>
                <c:pt idx="302">
                  <c:v>128.321</c:v>
                </c:pt>
                <c:pt idx="303">
                  <c:v>130.99589</c:v>
                </c:pt>
                <c:pt idx="304">
                  <c:v>129.19945000000001</c:v>
                </c:pt>
                <c:pt idx="305">
                  <c:v>120.00002000000001</c:v>
                </c:pt>
                <c:pt idx="306">
                  <c:v>122.4051</c:v>
                </c:pt>
                <c:pt idx="307">
                  <c:v>110.29501</c:v>
                </c:pt>
                <c:pt idx="308">
                  <c:v>98.47045</c:v>
                </c:pt>
                <c:pt idx="309">
                  <c:v>108</c:v>
                </c:pt>
                <c:pt idx="310">
                  <c:v>109</c:v>
                </c:pt>
                <c:pt idx="311">
                  <c:v>101.96998000000001</c:v>
                </c:pt>
                <c:pt idx="312">
                  <c:v>100.52521</c:v>
                </c:pt>
                <c:pt idx="313">
                  <c:v>107.83499999999999</c:v>
                </c:pt>
                <c:pt idx="314">
                  <c:v>111</c:v>
                </c:pt>
                <c:pt idx="315">
                  <c:v>107.68389000000001</c:v>
                </c:pt>
                <c:pt idx="316">
                  <c:v>103.86665000000001</c:v>
                </c:pt>
                <c:pt idx="317">
                  <c:v>102.79001</c:v>
                </c:pt>
                <c:pt idx="318">
                  <c:v>95.853009999999998</c:v>
                </c:pt>
                <c:pt idx="319">
                  <c:v>90.998000000000005</c:v>
                </c:pt>
                <c:pt idx="320">
                  <c:v>82.8</c:v>
                </c:pt>
                <c:pt idx="321">
                  <c:v>67.858440000000002</c:v>
                </c:pt>
                <c:pt idx="322">
                  <c:v>70.941999999999993</c:v>
                </c:pt>
                <c:pt idx="323">
                  <c:v>76.327910000000003</c:v>
                </c:pt>
                <c:pt idx="324">
                  <c:v>87.15</c:v>
                </c:pt>
                <c:pt idx="325">
                  <c:v>95.995000000000005</c:v>
                </c:pt>
                <c:pt idx="326">
                  <c:v>98.375159999999994</c:v>
                </c:pt>
                <c:pt idx="327">
                  <c:v>97.97</c:v>
                </c:pt>
                <c:pt idx="328">
                  <c:v>93.410820000000001</c:v>
                </c:pt>
                <c:pt idx="329">
                  <c:v>88.939989999999995</c:v>
                </c:pt>
                <c:pt idx="330">
                  <c:v>95.396000000000001</c:v>
                </c:pt>
                <c:pt idx="331">
                  <c:v>96.2</c:v>
                </c:pt>
                <c:pt idx="332">
                  <c:v>95.204610000000002</c:v>
                </c:pt>
                <c:pt idx="333">
                  <c:v>101.04201999999999</c:v>
                </c:pt>
                <c:pt idx="334">
                  <c:v>104.95555</c:v>
                </c:pt>
                <c:pt idx="335">
                  <c:v>105.5</c:v>
                </c:pt>
                <c:pt idx="336">
                  <c:v>104.67458999999999</c:v>
                </c:pt>
                <c:pt idx="337">
                  <c:v>106.88378</c:v>
                </c:pt>
                <c:pt idx="338">
                  <c:v>101.9</c:v>
                </c:pt>
                <c:pt idx="339">
                  <c:v>102.61802</c:v>
                </c:pt>
                <c:pt idx="340">
                  <c:v>104.99498</c:v>
                </c:pt>
                <c:pt idx="341">
                  <c:v>100.03</c:v>
                </c:pt>
                <c:pt idx="342">
                  <c:v>98.51</c:v>
                </c:pt>
                <c:pt idx="343">
                  <c:v>99.02</c:v>
                </c:pt>
                <c:pt idx="344">
                  <c:v>104.59</c:v>
                </c:pt>
                <c:pt idx="345">
                  <c:v>111.01</c:v>
                </c:pt>
                <c:pt idx="346">
                  <c:v>108.79</c:v>
                </c:pt>
                <c:pt idx="347">
                  <c:v>111.8</c:v>
                </c:pt>
                <c:pt idx="348">
                  <c:v>119.25</c:v>
                </c:pt>
                <c:pt idx="349">
                  <c:v>124.79</c:v>
                </c:pt>
                <c:pt idx="350">
                  <c:v>130.82</c:v>
                </c:pt>
                <c:pt idx="351">
                  <c:v>130.44999999999999</c:v>
                </c:pt>
                <c:pt idx="352">
                  <c:v>124.51</c:v>
                </c:pt>
                <c:pt idx="353">
                  <c:v>120.15</c:v>
                </c:pt>
                <c:pt idx="354">
                  <c:v>121.66</c:v>
                </c:pt>
                <c:pt idx="355">
                  <c:v>124.1</c:v>
                </c:pt>
                <c:pt idx="356">
                  <c:v>128.29</c:v>
                </c:pt>
                <c:pt idx="357">
                  <c:v>125.46</c:v>
                </c:pt>
                <c:pt idx="358">
                  <c:v>127.56</c:v>
                </c:pt>
                <c:pt idx="359">
                  <c:v>124.1</c:v>
                </c:pt>
                <c:pt idx="360">
                  <c:v>123.5</c:v>
                </c:pt>
                <c:pt idx="361">
                  <c:v>123.02</c:v>
                </c:pt>
                <c:pt idx="362">
                  <c:v>124.18</c:v>
                </c:pt>
                <c:pt idx="363">
                  <c:v>125.6</c:v>
                </c:pt>
                <c:pt idx="364">
                  <c:v>128.1</c:v>
                </c:pt>
                <c:pt idx="365">
                  <c:v>127.11</c:v>
                </c:pt>
                <c:pt idx="366">
                  <c:v>116.95</c:v>
                </c:pt>
                <c:pt idx="367">
                  <c:v>121.51</c:v>
                </c:pt>
                <c:pt idx="368">
                  <c:v>123.6</c:v>
                </c:pt>
                <c:pt idx="369">
                  <c:v>126.08</c:v>
                </c:pt>
                <c:pt idx="370">
                  <c:v>126.84</c:v>
                </c:pt>
                <c:pt idx="371">
                  <c:v>129.74</c:v>
                </c:pt>
                <c:pt idx="372">
                  <c:v>139.24</c:v>
                </c:pt>
                <c:pt idx="373">
                  <c:v>143.33000000000001</c:v>
                </c:pt>
                <c:pt idx="374">
                  <c:v>165.05</c:v>
                </c:pt>
                <c:pt idx="375">
                  <c:v>177.07</c:v>
                </c:pt>
                <c:pt idx="376">
                  <c:v>199.95</c:v>
                </c:pt>
                <c:pt idx="377">
                  <c:v>172.81</c:v>
                </c:pt>
                <c:pt idx="378">
                  <c:v>189.06</c:v>
                </c:pt>
                <c:pt idx="379">
                  <c:v>202.09</c:v>
                </c:pt>
                <c:pt idx="380">
                  <c:v>201.61</c:v>
                </c:pt>
                <c:pt idx="381">
                  <c:v>204.15</c:v>
                </c:pt>
                <c:pt idx="382">
                  <c:v>225.1</c:v>
                </c:pt>
                <c:pt idx="383">
                  <c:v>258.23</c:v>
                </c:pt>
                <c:pt idx="384">
                  <c:v>325.56</c:v>
                </c:pt>
                <c:pt idx="385">
                  <c:v>296.91000000000003</c:v>
                </c:pt>
                <c:pt idx="386">
                  <c:v>353.95</c:v>
                </c:pt>
                <c:pt idx="387">
                  <c:v>416.5</c:v>
                </c:pt>
                <c:pt idx="388">
                  <c:v>433.53</c:v>
                </c:pt>
                <c:pt idx="389">
                  <c:v>583.16</c:v>
                </c:pt>
                <c:pt idx="390">
                  <c:v>595</c:v>
                </c:pt>
                <c:pt idx="391">
                  <c:v>761</c:v>
                </c:pt>
                <c:pt idx="392">
                  <c:v>833.16</c:v>
                </c:pt>
                <c:pt idx="393">
                  <c:v>844.9</c:v>
                </c:pt>
                <c:pt idx="394">
                  <c:v>1009</c:v>
                </c:pt>
                <c:pt idx="395">
                  <c:v>1119.96</c:v>
                </c:pt>
                <c:pt idx="396">
                  <c:v>992.27</c:v>
                </c:pt>
                <c:pt idx="397">
                  <c:v>1151</c:v>
                </c:pt>
                <c:pt idx="398">
                  <c:v>894</c:v>
                </c:pt>
                <c:pt idx="399">
                  <c:v>722.99</c:v>
                </c:pt>
                <c:pt idx="400">
                  <c:v>936.98</c:v>
                </c:pt>
                <c:pt idx="401">
                  <c:v>845.75</c:v>
                </c:pt>
                <c:pt idx="402">
                  <c:v>864.7</c:v>
                </c:pt>
                <c:pt idx="403">
                  <c:v>709</c:v>
                </c:pt>
                <c:pt idx="404">
                  <c:v>576.16</c:v>
                </c:pt>
                <c:pt idx="405">
                  <c:v>660</c:v>
                </c:pt>
                <c:pt idx="406">
                  <c:v>637</c:v>
                </c:pt>
                <c:pt idx="407">
                  <c:v>647.27</c:v>
                </c:pt>
                <c:pt idx="408">
                  <c:v>734.42</c:v>
                </c:pt>
                <c:pt idx="409">
                  <c:v>701.61</c:v>
                </c:pt>
                <c:pt idx="410">
                  <c:v>739.1</c:v>
                </c:pt>
                <c:pt idx="411">
                  <c:v>746.9</c:v>
                </c:pt>
                <c:pt idx="412">
                  <c:v>806.21</c:v>
                </c:pt>
                <c:pt idx="413">
                  <c:v>896</c:v>
                </c:pt>
                <c:pt idx="414">
                  <c:v>867.38</c:v>
                </c:pt>
                <c:pt idx="415">
                  <c:v>809.17</c:v>
                </c:pt>
                <c:pt idx="416">
                  <c:v>891.85</c:v>
                </c:pt>
                <c:pt idx="417">
                  <c:v>807.83</c:v>
                </c:pt>
                <c:pt idx="418">
                  <c:v>847.7</c:v>
                </c:pt>
                <c:pt idx="419">
                  <c:v>793</c:v>
                </c:pt>
                <c:pt idx="420">
                  <c:v>833</c:v>
                </c:pt>
                <c:pt idx="421">
                  <c:v>822.56</c:v>
                </c:pt>
                <c:pt idx="422">
                  <c:v>813.02</c:v>
                </c:pt>
                <c:pt idx="423">
                  <c:v>806</c:v>
                </c:pt>
                <c:pt idx="424">
                  <c:v>777</c:v>
                </c:pt>
                <c:pt idx="425">
                  <c:v>803.6</c:v>
                </c:pt>
                <c:pt idx="426">
                  <c:v>802.5</c:v>
                </c:pt>
                <c:pt idx="427">
                  <c:v>819.57</c:v>
                </c:pt>
                <c:pt idx="428">
                  <c:v>809.05</c:v>
                </c:pt>
                <c:pt idx="429">
                  <c:v>778</c:v>
                </c:pt>
                <c:pt idx="430">
                  <c:v>707</c:v>
                </c:pt>
                <c:pt idx="431">
                  <c:v>665</c:v>
                </c:pt>
                <c:pt idx="432">
                  <c:v>667.01</c:v>
                </c:pt>
                <c:pt idx="433">
                  <c:v>672.1</c:v>
                </c:pt>
                <c:pt idx="434">
                  <c:v>623.5</c:v>
                </c:pt>
                <c:pt idx="435">
                  <c:v>626.77</c:v>
                </c:pt>
                <c:pt idx="436">
                  <c:v>582.70000000000005</c:v>
                </c:pt>
                <c:pt idx="437">
                  <c:v>603.98</c:v>
                </c:pt>
                <c:pt idx="438">
                  <c:v>545</c:v>
                </c:pt>
                <c:pt idx="439">
                  <c:v>585.38</c:v>
                </c:pt>
                <c:pt idx="440">
                  <c:v>577.97</c:v>
                </c:pt>
                <c:pt idx="441">
                  <c:v>559.88</c:v>
                </c:pt>
                <c:pt idx="442">
                  <c:v>677.61</c:v>
                </c:pt>
                <c:pt idx="443">
                  <c:v>657.02</c:v>
                </c:pt>
                <c:pt idx="444">
                  <c:v>609</c:v>
                </c:pt>
                <c:pt idx="445">
                  <c:v>621.99</c:v>
                </c:pt>
                <c:pt idx="446">
                  <c:v>642.1</c:v>
                </c:pt>
                <c:pt idx="447">
                  <c:v>636.47</c:v>
                </c:pt>
                <c:pt idx="448">
                  <c:v>634.94000000000005</c:v>
                </c:pt>
                <c:pt idx="449">
                  <c:v>627</c:v>
                </c:pt>
                <c:pt idx="450">
                  <c:v>590</c:v>
                </c:pt>
                <c:pt idx="451">
                  <c:v>557</c:v>
                </c:pt>
                <c:pt idx="452">
                  <c:v>572</c:v>
                </c:pt>
                <c:pt idx="453">
                  <c:v>585.70000000000005</c:v>
                </c:pt>
                <c:pt idx="454">
                  <c:v>503</c:v>
                </c:pt>
                <c:pt idx="455">
                  <c:v>449.02</c:v>
                </c:pt>
                <c:pt idx="456">
                  <c:v>479.51</c:v>
                </c:pt>
                <c:pt idx="457">
                  <c:v>446.31</c:v>
                </c:pt>
                <c:pt idx="458">
                  <c:v>451.84</c:v>
                </c:pt>
                <c:pt idx="459">
                  <c:v>447.74</c:v>
                </c:pt>
                <c:pt idx="460">
                  <c:v>443.1</c:v>
                </c:pt>
                <c:pt idx="461">
                  <c:v>427.99</c:v>
                </c:pt>
                <c:pt idx="462">
                  <c:v>405</c:v>
                </c:pt>
                <c:pt idx="463">
                  <c:v>489.91</c:v>
                </c:pt>
                <c:pt idx="464">
                  <c:v>495</c:v>
                </c:pt>
                <c:pt idx="465">
                  <c:v>499.9</c:v>
                </c:pt>
                <c:pt idx="466">
                  <c:v>496.5</c:v>
                </c:pt>
                <c:pt idx="467">
                  <c:v>487.3</c:v>
                </c:pt>
                <c:pt idx="468">
                  <c:v>459.15</c:v>
                </c:pt>
                <c:pt idx="469">
                  <c:v>440.1</c:v>
                </c:pt>
                <c:pt idx="470">
                  <c:v>447.7</c:v>
                </c:pt>
                <c:pt idx="471">
                  <c:v>460.01</c:v>
                </c:pt>
                <c:pt idx="472">
                  <c:v>434.5</c:v>
                </c:pt>
                <c:pt idx="473">
                  <c:v>427.83</c:v>
                </c:pt>
                <c:pt idx="474">
                  <c:v>446.65</c:v>
                </c:pt>
                <c:pt idx="475">
                  <c:v>452.02</c:v>
                </c:pt>
                <c:pt idx="476">
                  <c:v>435</c:v>
                </c:pt>
                <c:pt idx="477">
                  <c:v>438.95</c:v>
                </c:pt>
                <c:pt idx="478">
                  <c:v>448.99</c:v>
                </c:pt>
                <c:pt idx="479">
                  <c:v>449.08</c:v>
                </c:pt>
                <c:pt idx="480">
                  <c:v>446.42</c:v>
                </c:pt>
                <c:pt idx="481">
                  <c:v>494.87</c:v>
                </c:pt>
                <c:pt idx="482">
                  <c:v>527.47</c:v>
                </c:pt>
                <c:pt idx="483">
                  <c:v>575</c:v>
                </c:pt>
                <c:pt idx="484">
                  <c:v>581.87</c:v>
                </c:pt>
                <c:pt idx="485">
                  <c:v>568</c:v>
                </c:pt>
                <c:pt idx="486">
                  <c:v>620.45000000000005</c:v>
                </c:pt>
                <c:pt idx="487">
                  <c:v>631.49</c:v>
                </c:pt>
                <c:pt idx="488">
                  <c:v>644.66</c:v>
                </c:pt>
                <c:pt idx="489">
                  <c:v>655.75</c:v>
                </c:pt>
                <c:pt idx="490">
                  <c:v>652</c:v>
                </c:pt>
                <c:pt idx="491">
                  <c:v>649.89</c:v>
                </c:pt>
                <c:pt idx="492">
                  <c:v>617</c:v>
                </c:pt>
                <c:pt idx="493">
                  <c:v>557.91999999999996</c:v>
                </c:pt>
                <c:pt idx="494">
                  <c:v>595</c:v>
                </c:pt>
                <c:pt idx="495">
                  <c:v>604.6</c:v>
                </c:pt>
                <c:pt idx="496">
                  <c:v>593.33000000000004</c:v>
                </c:pt>
                <c:pt idx="497">
                  <c:v>596.08000000000004</c:v>
                </c:pt>
                <c:pt idx="498">
                  <c:v>585.54</c:v>
                </c:pt>
                <c:pt idx="499">
                  <c:v>569</c:v>
                </c:pt>
                <c:pt idx="500">
                  <c:v>597.08000000000004</c:v>
                </c:pt>
                <c:pt idx="501">
                  <c:v>620</c:v>
                </c:pt>
                <c:pt idx="502">
                  <c:v>654</c:v>
                </c:pt>
                <c:pt idx="503">
                  <c:v>635.49</c:v>
                </c:pt>
                <c:pt idx="504">
                  <c:v>634.49</c:v>
                </c:pt>
                <c:pt idx="505">
                  <c:v>623.70000000000005</c:v>
                </c:pt>
                <c:pt idx="506">
                  <c:v>619.78</c:v>
                </c:pt>
                <c:pt idx="507">
                  <c:v>631.98</c:v>
                </c:pt>
                <c:pt idx="508">
                  <c:v>622.79999999999995</c:v>
                </c:pt>
                <c:pt idx="509">
                  <c:v>619.48</c:v>
                </c:pt>
                <c:pt idx="510">
                  <c:v>629.86</c:v>
                </c:pt>
                <c:pt idx="511">
                  <c:v>623.77</c:v>
                </c:pt>
                <c:pt idx="512">
                  <c:v>621.03</c:v>
                </c:pt>
                <c:pt idx="513">
                  <c:v>601.17999999999995</c:v>
                </c:pt>
                <c:pt idx="514">
                  <c:v>595.88</c:v>
                </c:pt>
                <c:pt idx="515">
                  <c:v>586.96</c:v>
                </c:pt>
                <c:pt idx="516">
                  <c:v>573.48</c:v>
                </c:pt>
                <c:pt idx="517">
                  <c:v>601.94000000000005</c:v>
                </c:pt>
                <c:pt idx="518">
                  <c:v>589.79</c:v>
                </c:pt>
                <c:pt idx="519">
                  <c:v>580.21</c:v>
                </c:pt>
                <c:pt idx="520">
                  <c:v>587.24</c:v>
                </c:pt>
                <c:pt idx="521">
                  <c:v>588.61</c:v>
                </c:pt>
                <c:pt idx="522">
                  <c:v>578.97</c:v>
                </c:pt>
                <c:pt idx="523">
                  <c:v>550.14</c:v>
                </c:pt>
                <c:pt idx="524">
                  <c:v>498.16</c:v>
                </c:pt>
                <c:pt idx="525">
                  <c:v>491.88</c:v>
                </c:pt>
                <c:pt idx="526">
                  <c:v>487.5</c:v>
                </c:pt>
                <c:pt idx="527">
                  <c:v>525.78</c:v>
                </c:pt>
                <c:pt idx="528">
                  <c:v>503.88</c:v>
                </c:pt>
                <c:pt idx="529">
                  <c:v>503.79</c:v>
                </c:pt>
                <c:pt idx="530">
                  <c:v>514.84</c:v>
                </c:pt>
                <c:pt idx="531">
                  <c:v>511.99</c:v>
                </c:pt>
                <c:pt idx="532">
                  <c:v>477.98</c:v>
                </c:pt>
                <c:pt idx="533">
                  <c:v>483.65</c:v>
                </c:pt>
                <c:pt idx="534">
                  <c:v>486</c:v>
                </c:pt>
                <c:pt idx="535">
                  <c:v>481.09</c:v>
                </c:pt>
                <c:pt idx="536">
                  <c:v>476.61</c:v>
                </c:pt>
                <c:pt idx="537">
                  <c:v>485.03</c:v>
                </c:pt>
                <c:pt idx="538">
                  <c:v>470.43</c:v>
                </c:pt>
                <c:pt idx="539">
                  <c:v>475.49</c:v>
                </c:pt>
                <c:pt idx="540">
                  <c:v>468</c:v>
                </c:pt>
                <c:pt idx="541">
                  <c:v>428.19</c:v>
                </c:pt>
                <c:pt idx="542">
                  <c:v>415.56</c:v>
                </c:pt>
                <c:pt idx="543">
                  <c:v>400.98</c:v>
                </c:pt>
                <c:pt idx="544">
                  <c:v>431.91</c:v>
                </c:pt>
                <c:pt idx="545">
                  <c:v>405.14</c:v>
                </c:pt>
                <c:pt idx="546">
                  <c:v>380</c:v>
                </c:pt>
                <c:pt idx="547">
                  <c:v>382.67</c:v>
                </c:pt>
                <c:pt idx="548">
                  <c:v>375.85</c:v>
                </c:pt>
                <c:pt idx="549">
                  <c:v>336</c:v>
                </c:pt>
                <c:pt idx="550">
                  <c:v>331.2</c:v>
                </c:pt>
                <c:pt idx="551">
                  <c:v>346.26</c:v>
                </c:pt>
                <c:pt idx="552">
                  <c:v>358.97</c:v>
                </c:pt>
                <c:pt idx="553">
                  <c:v>364.83</c:v>
                </c:pt>
                <c:pt idx="554">
                  <c:v>411.89</c:v>
                </c:pt>
                <c:pt idx="555">
                  <c:v>378.02</c:v>
                </c:pt>
                <c:pt idx="556">
                  <c:v>389.68</c:v>
                </c:pt>
                <c:pt idx="557">
                  <c:v>384.95</c:v>
                </c:pt>
                <c:pt idx="558">
                  <c:v>385.1</c:v>
                </c:pt>
                <c:pt idx="559">
                  <c:v>358.46</c:v>
                </c:pt>
                <c:pt idx="560">
                  <c:v>355.43</c:v>
                </c:pt>
                <c:pt idx="561">
                  <c:v>354.94</c:v>
                </c:pt>
                <c:pt idx="562">
                  <c:v>337</c:v>
                </c:pt>
                <c:pt idx="563">
                  <c:v>327.39</c:v>
                </c:pt>
                <c:pt idx="564">
                  <c:v>325.81</c:v>
                </c:pt>
                <c:pt idx="565">
                  <c:v>341.99</c:v>
                </c:pt>
                <c:pt idx="566">
                  <c:v>342.26</c:v>
                </c:pt>
                <c:pt idx="567">
                  <c:v>356.34</c:v>
                </c:pt>
                <c:pt idx="568">
                  <c:v>365.04</c:v>
                </c:pt>
                <c:pt idx="569">
                  <c:v>406.56</c:v>
                </c:pt>
                <c:pt idx="570">
                  <c:v>373.14</c:v>
                </c:pt>
                <c:pt idx="571">
                  <c:v>378.48</c:v>
                </c:pt>
                <c:pt idx="572">
                  <c:v>374.77</c:v>
                </c:pt>
                <c:pt idx="573">
                  <c:v>356.9</c:v>
                </c:pt>
                <c:pt idx="574">
                  <c:v>362.99</c:v>
                </c:pt>
                <c:pt idx="575">
                  <c:v>381.03</c:v>
                </c:pt>
                <c:pt idx="576">
                  <c:v>372.62</c:v>
                </c:pt>
                <c:pt idx="577">
                  <c:v>377.22</c:v>
                </c:pt>
                <c:pt idx="578">
                  <c:v>381.72</c:v>
                </c:pt>
                <c:pt idx="579">
                  <c:v>378.25</c:v>
                </c:pt>
                <c:pt idx="580">
                  <c:v>373.98</c:v>
                </c:pt>
                <c:pt idx="581">
                  <c:v>375.73</c:v>
                </c:pt>
                <c:pt idx="582">
                  <c:v>350.29</c:v>
                </c:pt>
                <c:pt idx="583">
                  <c:v>356.1</c:v>
                </c:pt>
                <c:pt idx="584">
                  <c:v>350.31</c:v>
                </c:pt>
                <c:pt idx="585">
                  <c:v>352.15</c:v>
                </c:pt>
                <c:pt idx="586">
                  <c:v>318.2</c:v>
                </c:pt>
                <c:pt idx="587">
                  <c:v>317.63</c:v>
                </c:pt>
                <c:pt idx="588">
                  <c:v>326.93</c:v>
                </c:pt>
                <c:pt idx="589">
                  <c:v>336.96</c:v>
                </c:pt>
                <c:pt idx="590">
                  <c:v>319.31</c:v>
                </c:pt>
                <c:pt idx="591">
                  <c:v>314.45</c:v>
                </c:pt>
                <c:pt idx="592">
                  <c:v>314.49</c:v>
                </c:pt>
                <c:pt idx="593">
                  <c:v>317.39999999999998</c:v>
                </c:pt>
                <c:pt idx="594">
                  <c:v>316.14999999999998</c:v>
                </c:pt>
                <c:pt idx="595">
                  <c:v>270.93</c:v>
                </c:pt>
                <c:pt idx="596">
                  <c:v>276.8</c:v>
                </c:pt>
                <c:pt idx="597">
                  <c:v>276.8</c:v>
                </c:pt>
                <c:pt idx="598">
                  <c:v>278</c:v>
                </c:pt>
                <c:pt idx="599">
                  <c:v>270</c:v>
                </c:pt>
                <c:pt idx="600">
                  <c:v>176.5</c:v>
                </c:pt>
                <c:pt idx="601">
                  <c:v>205.35</c:v>
                </c:pt>
                <c:pt idx="602">
                  <c:v>211.18</c:v>
                </c:pt>
                <c:pt idx="603">
                  <c:v>212.99</c:v>
                </c:pt>
                <c:pt idx="604">
                  <c:v>233.9</c:v>
                </c:pt>
                <c:pt idx="605">
                  <c:v>244.64</c:v>
                </c:pt>
                <c:pt idx="606">
                  <c:v>271.47000000000003</c:v>
                </c:pt>
                <c:pt idx="607">
                  <c:v>249.25</c:v>
                </c:pt>
                <c:pt idx="608">
                  <c:v>230.11</c:v>
                </c:pt>
                <c:pt idx="609">
                  <c:v>220.72</c:v>
                </c:pt>
                <c:pt idx="610">
                  <c:v>236.51</c:v>
                </c:pt>
                <c:pt idx="611">
                  <c:v>217.37</c:v>
                </c:pt>
                <c:pt idx="612">
                  <c:v>225.16</c:v>
                </c:pt>
                <c:pt idx="613">
                  <c:v>220.39</c:v>
                </c:pt>
                <c:pt idx="614">
                  <c:v>221.99</c:v>
                </c:pt>
                <c:pt idx="615">
                  <c:v>239.94</c:v>
                </c:pt>
                <c:pt idx="616">
                  <c:v>243.99</c:v>
                </c:pt>
                <c:pt idx="617">
                  <c:v>244</c:v>
                </c:pt>
                <c:pt idx="618">
                  <c:v>241.59</c:v>
                </c:pt>
                <c:pt idx="619">
                  <c:v>245.66</c:v>
                </c:pt>
                <c:pt idx="620">
                  <c:v>237.09</c:v>
                </c:pt>
                <c:pt idx="621">
                  <c:v>238.59</c:v>
                </c:pt>
                <c:pt idx="622">
                  <c:v>254</c:v>
                </c:pt>
                <c:pt idx="623">
                  <c:v>247.56</c:v>
                </c:pt>
                <c:pt idx="624">
                  <c:v>275.8</c:v>
                </c:pt>
                <c:pt idx="625">
                  <c:v>265.63</c:v>
                </c:pt>
                <c:pt idx="626">
                  <c:v>275.83</c:v>
                </c:pt>
                <c:pt idx="627">
                  <c:v>287.48</c:v>
                </c:pt>
                <c:pt idx="628">
                  <c:v>293.29000000000002</c:v>
                </c:pt>
                <c:pt idx="629">
                  <c:v>289.51</c:v>
                </c:pt>
                <c:pt idx="630">
                  <c:v>283.57</c:v>
                </c:pt>
                <c:pt idx="631">
                  <c:v>287.02</c:v>
                </c:pt>
                <c:pt idx="632">
                  <c:v>260.62</c:v>
                </c:pt>
                <c:pt idx="633">
                  <c:v>257.83</c:v>
                </c:pt>
                <c:pt idx="634">
                  <c:v>266.07</c:v>
                </c:pt>
                <c:pt idx="635">
                  <c:v>245.68</c:v>
                </c:pt>
                <c:pt idx="636">
                  <c:v>248.63</c:v>
                </c:pt>
                <c:pt idx="637">
                  <c:v>244.05</c:v>
                </c:pt>
                <c:pt idx="638">
                  <c:v>242.92</c:v>
                </c:pt>
                <c:pt idx="639">
                  <c:v>252.44</c:v>
                </c:pt>
                <c:pt idx="640">
                  <c:v>253.77</c:v>
                </c:pt>
                <c:pt idx="641">
                  <c:v>254.7</c:v>
                </c:pt>
                <c:pt idx="642">
                  <c:v>245.89</c:v>
                </c:pt>
                <c:pt idx="643">
                  <c:v>235.71</c:v>
                </c:pt>
                <c:pt idx="644">
                  <c:v>236.76</c:v>
                </c:pt>
                <c:pt idx="645">
                  <c:v>216</c:v>
                </c:pt>
                <c:pt idx="646">
                  <c:v>229.62</c:v>
                </c:pt>
                <c:pt idx="647">
                  <c:v>222.32</c:v>
                </c:pt>
                <c:pt idx="648">
                  <c:v>224.63</c:v>
                </c:pt>
                <c:pt idx="649">
                  <c:v>237.34</c:v>
                </c:pt>
                <c:pt idx="650">
                  <c:v>230.93</c:v>
                </c:pt>
                <c:pt idx="651">
                  <c:v>218.42</c:v>
                </c:pt>
                <c:pt idx="652">
                  <c:v>222.66</c:v>
                </c:pt>
                <c:pt idx="653">
                  <c:v>235.13</c:v>
                </c:pt>
                <c:pt idx="654">
                  <c:v>234.13</c:v>
                </c:pt>
                <c:pt idx="655">
                  <c:v>236.17</c:v>
                </c:pt>
                <c:pt idx="656">
                  <c:v>235.79</c:v>
                </c:pt>
                <c:pt idx="657">
                  <c:v>244.72</c:v>
                </c:pt>
                <c:pt idx="658">
                  <c:v>239.35</c:v>
                </c:pt>
                <c:pt idx="659">
                  <c:v>241.51</c:v>
                </c:pt>
                <c:pt idx="660">
                  <c:v>238.32</c:v>
                </c:pt>
                <c:pt idx="661">
                  <c:v>236.63</c:v>
                </c:pt>
                <c:pt idx="662">
                  <c:v>236.45</c:v>
                </c:pt>
                <c:pt idx="663">
                  <c:v>234.6</c:v>
                </c:pt>
                <c:pt idx="664">
                  <c:v>240.5</c:v>
                </c:pt>
                <c:pt idx="665">
                  <c:v>240.46</c:v>
                </c:pt>
                <c:pt idx="666">
                  <c:v>235.94</c:v>
                </c:pt>
                <c:pt idx="667">
                  <c:v>236.48</c:v>
                </c:pt>
                <c:pt idx="668">
                  <c:v>231.12</c:v>
                </c:pt>
                <c:pt idx="669">
                  <c:v>222.4</c:v>
                </c:pt>
                <c:pt idx="670">
                  <c:v>226.29</c:v>
                </c:pt>
                <c:pt idx="671">
                  <c:v>224.15</c:v>
                </c:pt>
                <c:pt idx="672">
                  <c:v>222.6</c:v>
                </c:pt>
                <c:pt idx="673">
                  <c:v>230.1</c:v>
                </c:pt>
                <c:pt idx="674">
                  <c:v>229</c:v>
                </c:pt>
                <c:pt idx="675">
                  <c:v>230.22</c:v>
                </c:pt>
                <c:pt idx="676">
                  <c:v>236.46</c:v>
                </c:pt>
                <c:pt idx="677">
                  <c:v>249.96</c:v>
                </c:pt>
                <c:pt idx="678">
                  <c:v>246.45</c:v>
                </c:pt>
                <c:pt idx="679">
                  <c:v>242.47</c:v>
                </c:pt>
                <c:pt idx="680">
                  <c:v>243.92</c:v>
                </c:pt>
                <c:pt idx="681">
                  <c:v>241.92</c:v>
                </c:pt>
                <c:pt idx="682">
                  <c:v>248.5</c:v>
                </c:pt>
                <c:pt idx="683">
                  <c:v>253.8</c:v>
                </c:pt>
                <c:pt idx="684">
                  <c:v>257.85000000000002</c:v>
                </c:pt>
                <c:pt idx="685">
                  <c:v>255.1</c:v>
                </c:pt>
                <c:pt idx="686">
                  <c:v>270.92</c:v>
                </c:pt>
                <c:pt idx="687">
                  <c:v>267.26</c:v>
                </c:pt>
                <c:pt idx="688">
                  <c:v>270.68</c:v>
                </c:pt>
                <c:pt idx="689">
                  <c:v>293.5</c:v>
                </c:pt>
                <c:pt idx="690">
                  <c:v>289.89999999999998</c:v>
                </c:pt>
                <c:pt idx="691">
                  <c:v>290.95</c:v>
                </c:pt>
                <c:pt idx="692">
                  <c:v>277.99</c:v>
                </c:pt>
                <c:pt idx="693">
                  <c:v>276.08999999999997</c:v>
                </c:pt>
                <c:pt idx="694">
                  <c:v>278.97000000000003</c:v>
                </c:pt>
                <c:pt idx="695">
                  <c:v>276.64</c:v>
                </c:pt>
                <c:pt idx="696">
                  <c:v>287.12</c:v>
                </c:pt>
                <c:pt idx="697">
                  <c:v>290.79000000000002</c:v>
                </c:pt>
                <c:pt idx="698">
                  <c:v>290.7</c:v>
                </c:pt>
                <c:pt idx="699">
                  <c:v>284.77999999999997</c:v>
                </c:pt>
                <c:pt idx="700">
                  <c:v>280.69</c:v>
                </c:pt>
                <c:pt idx="701">
                  <c:v>285</c:v>
                </c:pt>
                <c:pt idx="702">
                  <c:v>277.10000000000002</c:v>
                </c:pt>
                <c:pt idx="703">
                  <c:v>269.89</c:v>
                </c:pt>
                <c:pt idx="704">
                  <c:v>264.07</c:v>
                </c:pt>
                <c:pt idx="705">
                  <c:v>267.89</c:v>
                </c:pt>
                <c:pt idx="706">
                  <c:v>266.99</c:v>
                </c:pt>
                <c:pt idx="707">
                  <c:v>257.47000000000003</c:v>
                </c:pt>
                <c:pt idx="708">
                  <c:v>253.91</c:v>
                </c:pt>
                <c:pt idx="709">
                  <c:v>233.23</c:v>
                </c:pt>
                <c:pt idx="710">
                  <c:v>226.04</c:v>
                </c:pt>
                <c:pt idx="711">
                  <c:v>213.24</c:v>
                </c:pt>
                <c:pt idx="712">
                  <c:v>228.84</c:v>
                </c:pt>
                <c:pt idx="713">
                  <c:v>234.17</c:v>
                </c:pt>
                <c:pt idx="714">
                  <c:v>226.47</c:v>
                </c:pt>
                <c:pt idx="715">
                  <c:v>228.32</c:v>
                </c:pt>
                <c:pt idx="716">
                  <c:v>227.42</c:v>
                </c:pt>
                <c:pt idx="717">
                  <c:v>234.67</c:v>
                </c:pt>
                <c:pt idx="718">
                  <c:v>241.31</c:v>
                </c:pt>
                <c:pt idx="719">
                  <c:v>240.08</c:v>
                </c:pt>
                <c:pt idx="720">
                  <c:v>239.93</c:v>
                </c:pt>
                <c:pt idx="721">
                  <c:v>229.86</c:v>
                </c:pt>
                <c:pt idx="722">
                  <c:v>230</c:v>
                </c:pt>
                <c:pt idx="723">
                  <c:v>234</c:v>
                </c:pt>
                <c:pt idx="724">
                  <c:v>230.71</c:v>
                </c:pt>
                <c:pt idx="725">
                  <c:v>226.56</c:v>
                </c:pt>
                <c:pt idx="726">
                  <c:v>229.95</c:v>
                </c:pt>
                <c:pt idx="727">
                  <c:v>235.79</c:v>
                </c:pt>
                <c:pt idx="728">
                  <c:v>232.85</c:v>
                </c:pt>
                <c:pt idx="729">
                  <c:v>237.68</c:v>
                </c:pt>
                <c:pt idx="730">
                  <c:v>238.98</c:v>
                </c:pt>
                <c:pt idx="731">
                  <c:v>239.17</c:v>
                </c:pt>
                <c:pt idx="732">
                  <c:v>239.22</c:v>
                </c:pt>
                <c:pt idx="733">
                  <c:v>245.25</c:v>
                </c:pt>
                <c:pt idx="734">
                  <c:v>244.78</c:v>
                </c:pt>
                <c:pt idx="735">
                  <c:v>248.08</c:v>
                </c:pt>
                <c:pt idx="736">
                  <c:v>249.58</c:v>
                </c:pt>
                <c:pt idx="737">
                  <c:v>254.73</c:v>
                </c:pt>
                <c:pt idx="738">
                  <c:v>269.07</c:v>
                </c:pt>
                <c:pt idx="739">
                  <c:v>264.16000000000003</c:v>
                </c:pt>
                <c:pt idx="740">
                  <c:v>269.10000000000002</c:v>
                </c:pt>
                <c:pt idx="741">
                  <c:v>277.43</c:v>
                </c:pt>
                <c:pt idx="742">
                  <c:v>295.01</c:v>
                </c:pt>
                <c:pt idx="743">
                  <c:v>294.73</c:v>
                </c:pt>
                <c:pt idx="744">
                  <c:v>310.36</c:v>
                </c:pt>
                <c:pt idx="745">
                  <c:v>310.92</c:v>
                </c:pt>
                <c:pt idx="746">
                  <c:v>340.69</c:v>
                </c:pt>
                <c:pt idx="747">
                  <c:v>437.05</c:v>
                </c:pt>
                <c:pt idx="748">
                  <c:v>388.38</c:v>
                </c:pt>
                <c:pt idx="749">
                  <c:v>381.51</c:v>
                </c:pt>
                <c:pt idx="750">
                  <c:v>353.58</c:v>
                </c:pt>
                <c:pt idx="751">
                  <c:v>331.6</c:v>
                </c:pt>
                <c:pt idx="752">
                  <c:v>331.9</c:v>
                </c:pt>
                <c:pt idx="753">
                  <c:v>329.32</c:v>
                </c:pt>
                <c:pt idx="754">
                  <c:v>334.46</c:v>
                </c:pt>
                <c:pt idx="755">
                  <c:v>320.62</c:v>
                </c:pt>
                <c:pt idx="756">
                  <c:v>322.33</c:v>
                </c:pt>
                <c:pt idx="757">
                  <c:v>321.10000000000002</c:v>
                </c:pt>
                <c:pt idx="758">
                  <c:v>348</c:v>
                </c:pt>
                <c:pt idx="759">
                  <c:v>353.88</c:v>
                </c:pt>
                <c:pt idx="760">
                  <c:v>372.53</c:v>
                </c:pt>
                <c:pt idx="761">
                  <c:v>360.98</c:v>
                </c:pt>
                <c:pt idx="762">
                  <c:v>360.88</c:v>
                </c:pt>
                <c:pt idx="763">
                  <c:v>390.04</c:v>
                </c:pt>
                <c:pt idx="764">
                  <c:v>394.99</c:v>
                </c:pt>
                <c:pt idx="765">
                  <c:v>415.64</c:v>
                </c:pt>
                <c:pt idx="766">
                  <c:v>426.06</c:v>
                </c:pt>
                <c:pt idx="767">
                  <c:v>445.6</c:v>
                </c:pt>
                <c:pt idx="768">
                  <c:v>454.43</c:v>
                </c:pt>
                <c:pt idx="769">
                  <c:v>458.95</c:v>
                </c:pt>
                <c:pt idx="770">
                  <c:v>434.98</c:v>
                </c:pt>
                <c:pt idx="771">
                  <c:v>435.98</c:v>
                </c:pt>
                <c:pt idx="772">
                  <c:v>453.95</c:v>
                </c:pt>
                <c:pt idx="773">
                  <c:v>417.99</c:v>
                </c:pt>
                <c:pt idx="774">
                  <c:v>423.98</c:v>
                </c:pt>
                <c:pt idx="775">
                  <c:v>428</c:v>
                </c:pt>
                <c:pt idx="776">
                  <c:v>432.33</c:v>
                </c:pt>
                <c:pt idx="777">
                  <c:v>428.13</c:v>
                </c:pt>
                <c:pt idx="778">
                  <c:v>431.9</c:v>
                </c:pt>
                <c:pt idx="779">
                  <c:v>453.71</c:v>
                </c:pt>
                <c:pt idx="780">
                  <c:v>450.15</c:v>
                </c:pt>
                <c:pt idx="781">
                  <c:v>447.11</c:v>
                </c:pt>
                <c:pt idx="782">
                  <c:v>429.57</c:v>
                </c:pt>
                <c:pt idx="783">
                  <c:v>391.62</c:v>
                </c:pt>
                <c:pt idx="784">
                  <c:v>385.45</c:v>
                </c:pt>
                <c:pt idx="785">
                  <c:v>378.66</c:v>
                </c:pt>
                <c:pt idx="786">
                  <c:v>408</c:v>
                </c:pt>
                <c:pt idx="787">
                  <c:v>388.5</c:v>
                </c:pt>
                <c:pt idx="788">
                  <c:v>387.09</c:v>
                </c:pt>
                <c:pt idx="789">
                  <c:v>394.45</c:v>
                </c:pt>
                <c:pt idx="790">
                  <c:v>377.26</c:v>
                </c:pt>
                <c:pt idx="791">
                  <c:v>376.86</c:v>
                </c:pt>
                <c:pt idx="792">
                  <c:v>373.48</c:v>
                </c:pt>
                <c:pt idx="793">
                  <c:v>385.06</c:v>
                </c:pt>
                <c:pt idx="794">
                  <c:v>373.04</c:v>
                </c:pt>
                <c:pt idx="795">
                  <c:v>375.8</c:v>
                </c:pt>
                <c:pt idx="796">
                  <c:v>378.98</c:v>
                </c:pt>
                <c:pt idx="797">
                  <c:v>381.46</c:v>
                </c:pt>
                <c:pt idx="798">
                  <c:v>402.38</c:v>
                </c:pt>
                <c:pt idx="799">
                  <c:v>406.69</c:v>
                </c:pt>
                <c:pt idx="800">
                  <c:v>418.97</c:v>
                </c:pt>
                <c:pt idx="801">
                  <c:v>439.48</c:v>
                </c:pt>
                <c:pt idx="802">
                  <c:v>438.5</c:v>
                </c:pt>
                <c:pt idx="803">
                  <c:v>423.1</c:v>
                </c:pt>
                <c:pt idx="804">
                  <c:v>424.34</c:v>
                </c:pt>
                <c:pt idx="805">
                  <c:v>433.47</c:v>
                </c:pt>
                <c:pt idx="806">
                  <c:v>431.87</c:v>
                </c:pt>
                <c:pt idx="807">
                  <c:v>421.44</c:v>
                </c:pt>
                <c:pt idx="808">
                  <c:v>401</c:v>
                </c:pt>
                <c:pt idx="809">
                  <c:v>411.94</c:v>
                </c:pt>
                <c:pt idx="810">
                  <c:v>413.1</c:v>
                </c:pt>
                <c:pt idx="811">
                  <c:v>421.22</c:v>
                </c:pt>
                <c:pt idx="812">
                  <c:v>412.44</c:v>
                </c:pt>
                <c:pt idx="813">
                  <c:v>414.78</c:v>
                </c:pt>
                <c:pt idx="814">
                  <c:v>418.64</c:v>
                </c:pt>
                <c:pt idx="815">
                  <c:v>405.59</c:v>
                </c:pt>
                <c:pt idx="816">
                  <c:v>410.49</c:v>
                </c:pt>
                <c:pt idx="817">
                  <c:v>417.8</c:v>
                </c:pt>
                <c:pt idx="818">
                  <c:v>416.44</c:v>
                </c:pt>
                <c:pt idx="819">
                  <c:v>426.8</c:v>
                </c:pt>
                <c:pt idx="820">
                  <c:v>414</c:v>
                </c:pt>
                <c:pt idx="821">
                  <c:v>416.94</c:v>
                </c:pt>
                <c:pt idx="822">
                  <c:v>418.07</c:v>
                </c:pt>
                <c:pt idx="823">
                  <c:v>418.99</c:v>
                </c:pt>
                <c:pt idx="824">
                  <c:v>421.09</c:v>
                </c:pt>
                <c:pt idx="825">
                  <c:v>422.2</c:v>
                </c:pt>
                <c:pt idx="826">
                  <c:v>421.63</c:v>
                </c:pt>
                <c:pt idx="827">
                  <c:v>425.89</c:v>
                </c:pt>
                <c:pt idx="828">
                  <c:v>423.76</c:v>
                </c:pt>
                <c:pt idx="829">
                  <c:v>429.43</c:v>
                </c:pt>
                <c:pt idx="830">
                  <c:v>427.28</c:v>
                </c:pt>
                <c:pt idx="831">
                  <c:v>442.34</c:v>
                </c:pt>
                <c:pt idx="832">
                  <c:v>447.25</c:v>
                </c:pt>
                <c:pt idx="833">
                  <c:v>459.4</c:v>
                </c:pt>
                <c:pt idx="834">
                  <c:v>467.98</c:v>
                </c:pt>
                <c:pt idx="835">
                  <c:v>450</c:v>
                </c:pt>
                <c:pt idx="836">
                  <c:v>447.17</c:v>
                </c:pt>
                <c:pt idx="837">
                  <c:v>443.9</c:v>
                </c:pt>
                <c:pt idx="838">
                  <c:v>447.37</c:v>
                </c:pt>
                <c:pt idx="839">
                  <c:v>460.91</c:v>
                </c:pt>
                <c:pt idx="840">
                  <c:v>457.82</c:v>
                </c:pt>
                <c:pt idx="841">
                  <c:v>450</c:v>
                </c:pt>
                <c:pt idx="842">
                  <c:v>454.7</c:v>
                </c:pt>
                <c:pt idx="843">
                  <c:v>455.65</c:v>
                </c:pt>
                <c:pt idx="844">
                  <c:v>454.88</c:v>
                </c:pt>
                <c:pt idx="845">
                  <c:v>452.9</c:v>
                </c:pt>
                <c:pt idx="846">
                  <c:v>441.25</c:v>
                </c:pt>
                <c:pt idx="847">
                  <c:v>438</c:v>
                </c:pt>
                <c:pt idx="848">
                  <c:v>445.34</c:v>
                </c:pt>
                <c:pt idx="849">
                  <c:v>452.49</c:v>
                </c:pt>
                <c:pt idx="850">
                  <c:v>522.42999999999995</c:v>
                </c:pt>
                <c:pt idx="851">
                  <c:v>525.15</c:v>
                </c:pt>
                <c:pt idx="852">
                  <c:v>539.47</c:v>
                </c:pt>
                <c:pt idx="853">
                  <c:v>568</c:v>
                </c:pt>
                <c:pt idx="854">
                  <c:v>574.02</c:v>
                </c:pt>
                <c:pt idx="855">
                  <c:v>577.54</c:v>
                </c:pt>
                <c:pt idx="856">
                  <c:v>575.29413750000003</c:v>
                </c:pt>
                <c:pt idx="857">
                  <c:v>594.43998750000003</c:v>
                </c:pt>
                <c:pt idx="858">
                  <c:v>702.06650000000002</c:v>
                </c:pt>
                <c:pt idx="859">
                  <c:v>692.289625</c:v>
                </c:pt>
                <c:pt idx="860">
                  <c:v>743.91639999999995</c:v>
                </c:pt>
                <c:pt idx="861">
                  <c:v>760.81679999999994</c:v>
                </c:pt>
                <c:pt idx="862">
                  <c:v>665.95861249999996</c:v>
                </c:pt>
                <c:pt idx="863">
                  <c:v>624.54200000000003</c:v>
                </c:pt>
                <c:pt idx="864">
                  <c:v>664.90688750000004</c:v>
                </c:pt>
                <c:pt idx="865">
                  <c:v>646.7030125</c:v>
                </c:pt>
                <c:pt idx="866">
                  <c:v>637.95962499999996</c:v>
                </c:pt>
                <c:pt idx="867">
                  <c:v>675.18633750000004</c:v>
                </c:pt>
                <c:pt idx="868">
                  <c:v>658.41750000000002</c:v>
                </c:pt>
                <c:pt idx="869">
                  <c:v>666.48558749999995</c:v>
                </c:pt>
                <c:pt idx="870">
                  <c:v>636.35886249999999</c:v>
                </c:pt>
                <c:pt idx="871">
                  <c:v>651.86491249999995</c:v>
                </c:pt>
                <c:pt idx="872">
                  <c:v>647.9837</c:v>
                </c:pt>
                <c:pt idx="873">
                  <c:v>657.45248749999996</c:v>
                </c:pt>
                <c:pt idx="874">
                  <c:v>664.57145000000003</c:v>
                </c:pt>
                <c:pt idx="875">
                  <c:v>675.45905000000005</c:v>
                </c:pt>
                <c:pt idx="876">
                  <c:v>672.84320000000002</c:v>
                </c:pt>
                <c:pt idx="877">
                  <c:v>664.88207499999999</c:v>
                </c:pt>
                <c:pt idx="878">
                  <c:v>655.84691250000003</c:v>
                </c:pt>
                <c:pt idx="879">
                  <c:v>654.69544999999903</c:v>
                </c:pt>
                <c:pt idx="880">
                  <c:v>654.98103749999996</c:v>
                </c:pt>
                <c:pt idx="881">
                  <c:v>656.88761249999902</c:v>
                </c:pt>
                <c:pt idx="882">
                  <c:v>628.01537499999995</c:v>
                </c:pt>
                <c:pt idx="883">
                  <c:v>515.06189999999901</c:v>
                </c:pt>
                <c:pt idx="884">
                  <c:v>577.315771428571</c:v>
                </c:pt>
                <c:pt idx="885">
                  <c:v>588.23127142857095</c:v>
                </c:pt>
                <c:pt idx="886">
                  <c:v>592.69749999999999</c:v>
                </c:pt>
                <c:pt idx="887">
                  <c:v>592.18989999999997</c:v>
                </c:pt>
                <c:pt idx="888">
                  <c:v>587.75559999999996</c:v>
                </c:pt>
                <c:pt idx="889">
                  <c:v>570.97641428571399</c:v>
                </c:pt>
                <c:pt idx="890">
                  <c:v>581.11858749999999</c:v>
                </c:pt>
                <c:pt idx="891">
                  <c:v>576.03608750000001</c:v>
                </c:pt>
                <c:pt idx="892">
                  <c:v>583.20786250000003</c:v>
                </c:pt>
                <c:pt idx="893">
                  <c:v>588.97276250000004</c:v>
                </c:pt>
                <c:pt idx="894">
                  <c:v>582.84798750000004</c:v>
                </c:pt>
                <c:pt idx="895">
                  <c:v>581.07245</c:v>
                </c:pt>
                <c:pt idx="896">
                  <c:v>576.53399999999999</c:v>
                </c:pt>
                <c:pt idx="897">
                  <c:v>578.61657500000001</c:v>
                </c:pt>
                <c:pt idx="898">
                  <c:v>572.81837499999995</c:v>
                </c:pt>
                <c:pt idx="899">
                  <c:v>600.88608750000003</c:v>
                </c:pt>
                <c:pt idx="900">
                  <c:v>608.10974999999996</c:v>
                </c:pt>
                <c:pt idx="901">
                  <c:v>614.46376250000003</c:v>
                </c:pt>
                <c:pt idx="902">
                  <c:v>625.07089999999903</c:v>
                </c:pt>
                <c:pt idx="903">
                  <c:v>608.15854999999999</c:v>
                </c:pt>
                <c:pt idx="904">
                  <c:v>610.92812500000002</c:v>
                </c:pt>
                <c:pt idx="905">
                  <c:v>610.38612499999999</c:v>
                </c:pt>
                <c:pt idx="906">
                  <c:v>608.00687500000004</c:v>
                </c:pt>
                <c:pt idx="907">
                  <c:v>610.19650000000001</c:v>
                </c:pt>
                <c:pt idx="908">
                  <c:v>598.88487499999997</c:v>
                </c:pt>
                <c:pt idx="909">
                  <c:v>604.22249999999997</c:v>
                </c:pt>
                <c:pt idx="910">
                  <c:v>601.74723749999998</c:v>
                </c:pt>
                <c:pt idx="911">
                  <c:v>605.96221249999996</c:v>
                </c:pt>
                <c:pt idx="912">
                  <c:v>606.36374999999998</c:v>
                </c:pt>
                <c:pt idx="913">
                  <c:v>614.82380000000001</c:v>
                </c:pt>
                <c:pt idx="914">
                  <c:v>611.85109999999997</c:v>
                </c:pt>
                <c:pt idx="915">
                  <c:v>612.35228749999999</c:v>
                </c:pt>
                <c:pt idx="916">
                  <c:v>617.21034999999995</c:v>
                </c:pt>
                <c:pt idx="917">
                  <c:v>615.65674999999999</c:v>
                </c:pt>
                <c:pt idx="918">
                  <c:v>639.30994999999996</c:v>
                </c:pt>
                <c:pt idx="919">
                  <c:v>635.96508749999998</c:v>
                </c:pt>
                <c:pt idx="920">
                  <c:v>637.94985714285701</c:v>
                </c:pt>
                <c:pt idx="921">
                  <c:v>638.18338749999998</c:v>
                </c:pt>
                <c:pt idx="922">
                  <c:v>629.25367500000004</c:v>
                </c:pt>
                <c:pt idx="923">
                  <c:v>631.92421249999995</c:v>
                </c:pt>
                <c:pt idx="924">
                  <c:v>653.00286249999999</c:v>
                </c:pt>
                <c:pt idx="925">
                  <c:v>655.31994999999995</c:v>
                </c:pt>
                <c:pt idx="926">
                  <c:v>682.22396249999997</c:v>
                </c:pt>
                <c:pt idx="927">
                  <c:v>714.89544999999998</c:v>
                </c:pt>
                <c:pt idx="928">
                  <c:v>702.00151249999999</c:v>
                </c:pt>
                <c:pt idx="929">
                  <c:v>733.33612500000004</c:v>
                </c:pt>
                <c:pt idx="930">
                  <c:v>703.69408750000002</c:v>
                </c:pt>
                <c:pt idx="931">
                  <c:v>712.00324999999998</c:v>
                </c:pt>
                <c:pt idx="932">
                  <c:v>708.974875</c:v>
                </c:pt>
                <c:pt idx="933">
                  <c:v>713.69012499999997</c:v>
                </c:pt>
                <c:pt idx="934">
                  <c:v>703.71799999999996</c:v>
                </c:pt>
                <c:pt idx="935">
                  <c:v>706.46787500000005</c:v>
                </c:pt>
                <c:pt idx="936">
                  <c:v>736.91437499999995</c:v>
                </c:pt>
                <c:pt idx="937">
                  <c:v>747.52176250000002</c:v>
                </c:pt>
                <c:pt idx="938">
                  <c:v>729.06662500000004</c:v>
                </c:pt>
                <c:pt idx="939">
                  <c:v>748.74937499999999</c:v>
                </c:pt>
                <c:pt idx="940">
                  <c:v>737.45037500000001</c:v>
                </c:pt>
                <c:pt idx="941">
                  <c:v>733.673</c:v>
                </c:pt>
                <c:pt idx="942">
                  <c:v>733.05212499999902</c:v>
                </c:pt>
                <c:pt idx="943">
                  <c:v>742.69676249999998</c:v>
                </c:pt>
                <c:pt idx="944">
                  <c:v>772.43724999999995</c:v>
                </c:pt>
                <c:pt idx="945">
                  <c:v>764.81624999999997</c:v>
                </c:pt>
                <c:pt idx="946">
                  <c:v>756.62149999999997</c:v>
                </c:pt>
                <c:pt idx="947">
                  <c:v>769.72974999999997</c:v>
                </c:pt>
                <c:pt idx="948">
                  <c:v>773.40125</c:v>
                </c:pt>
                <c:pt idx="949">
                  <c:v>777.00687500000004</c:v>
                </c:pt>
                <c:pt idx="950">
                  <c:v>774.89700000000005</c:v>
                </c:pt>
                <c:pt idx="951">
                  <c:v>781.56837499999995</c:v>
                </c:pt>
                <c:pt idx="952">
                  <c:v>788.40575000000001</c:v>
                </c:pt>
                <c:pt idx="953">
                  <c:v>793.09013749999997</c:v>
                </c:pt>
                <c:pt idx="954">
                  <c:v>860.599875</c:v>
                </c:pt>
                <c:pt idx="955">
                  <c:v>891.61261249999995</c:v>
                </c:pt>
                <c:pt idx="956">
                  <c:v>897.335375</c:v>
                </c:pt>
                <c:pt idx="957">
                  <c:v>967.48037499999998</c:v>
                </c:pt>
                <c:pt idx="958">
                  <c:v>952.15637500000003</c:v>
                </c:pt>
                <c:pt idx="959">
                  <c:v>997.72987499999999</c:v>
                </c:pt>
                <c:pt idx="960">
                  <c:v>1023.141875</c:v>
                </c:pt>
                <c:pt idx="961">
                  <c:v>994.67487500000004</c:v>
                </c:pt>
                <c:pt idx="962">
                  <c:v>896.830375</c:v>
                </c:pt>
                <c:pt idx="963">
                  <c:v>894.18025</c:v>
                </c:pt>
                <c:pt idx="964">
                  <c:v>785.22373749999997</c:v>
                </c:pt>
                <c:pt idx="965">
                  <c:v>826.29566250000005</c:v>
                </c:pt>
                <c:pt idx="966">
                  <c:v>822.20759999999996</c:v>
                </c:pt>
                <c:pt idx="967">
                  <c:v>903.84574999999995</c:v>
                </c:pt>
                <c:pt idx="968">
                  <c:v>895.79887499999995</c:v>
                </c:pt>
                <c:pt idx="969">
                  <c:v>920.4479</c:v>
                </c:pt>
                <c:pt idx="970">
                  <c:v>922.07361249999997</c:v>
                </c:pt>
                <c:pt idx="971">
                  <c:v>893.04562499999997</c:v>
                </c:pt>
                <c:pt idx="972">
                  <c:v>919.27975000000004</c:v>
                </c:pt>
                <c:pt idx="973">
                  <c:v>915.93299999999999</c:v>
                </c:pt>
                <c:pt idx="974">
                  <c:v>964.70607500000006</c:v>
                </c:pt>
                <c:pt idx="975">
                  <c:v>1007.6137125</c:v>
                </c:pt>
                <c:pt idx="976">
                  <c:v>1030.9994125000001</c:v>
                </c:pt>
                <c:pt idx="977">
                  <c:v>1024.0137500000001</c:v>
                </c:pt>
                <c:pt idx="978">
                  <c:v>1052.3766125</c:v>
                </c:pt>
                <c:pt idx="979">
                  <c:v>999.10349999999903</c:v>
                </c:pt>
                <c:pt idx="980">
                  <c:v>1000.6046250000001</c:v>
                </c:pt>
                <c:pt idx="981">
                  <c:v>1011.78025</c:v>
                </c:pt>
                <c:pt idx="982">
                  <c:v>1035.2081249999901</c:v>
                </c:pt>
                <c:pt idx="983">
                  <c:v>1056.6371374999901</c:v>
                </c:pt>
                <c:pt idx="984">
                  <c:v>1084.7550125</c:v>
                </c:pt>
                <c:pt idx="985">
                  <c:v>1123.2231875</c:v>
                </c:pt>
                <c:pt idx="986">
                  <c:v>1174.86625</c:v>
                </c:pt>
                <c:pt idx="987">
                  <c:v>1175.0497499999999</c:v>
                </c:pt>
                <c:pt idx="988">
                  <c:v>1187.56528571428</c:v>
                </c:pt>
                <c:pt idx="989">
                  <c:v>1259.4108166666599</c:v>
                </c:pt>
                <c:pt idx="990">
                  <c:v>1267.0272</c:v>
                </c:pt>
                <c:pt idx="991">
                  <c:v>1275.197375</c:v>
                </c:pt>
                <c:pt idx="992">
                  <c:v>1157.3933</c:v>
                </c:pt>
                <c:pt idx="993">
                  <c:v>1098.6171285714199</c:v>
                </c:pt>
                <c:pt idx="994">
                  <c:v>1227.494625</c:v>
                </c:pt>
                <c:pt idx="995">
                  <c:v>1245.3707857142799</c:v>
                </c:pt>
                <c:pt idx="996">
                  <c:v>1180.94565714285</c:v>
                </c:pt>
                <c:pt idx="997">
                  <c:v>952.23236250000002</c:v>
                </c:pt>
                <c:pt idx="998">
                  <c:v>1049.0844875</c:v>
                </c:pt>
                <c:pt idx="999">
                  <c:v>1028.7268624999999</c:v>
                </c:pt>
                <c:pt idx="1000">
                  <c:v>941.91971428571401</c:v>
                </c:pt>
                <c:pt idx="1001">
                  <c:v>956.78631250000001</c:v>
                </c:pt>
                <c:pt idx="1002">
                  <c:v>1046.1276250000001</c:v>
                </c:pt>
                <c:pt idx="1003">
                  <c:v>1037.90455</c:v>
                </c:pt>
                <c:pt idx="1004">
                  <c:v>1086.9295714285699</c:v>
                </c:pt>
                <c:pt idx="1005">
                  <c:v>1141.8130000000001</c:v>
                </c:pt>
                <c:pt idx="1006">
                  <c:v>1133.0793142857101</c:v>
                </c:pt>
                <c:pt idx="1007">
                  <c:v>1190.45425</c:v>
                </c:pt>
                <c:pt idx="1008">
                  <c:v>1208.8005000000001</c:v>
                </c:pt>
                <c:pt idx="1009">
                  <c:v>1226.6170374999999</c:v>
                </c:pt>
                <c:pt idx="1010">
                  <c:v>1180.0237125000001</c:v>
                </c:pt>
                <c:pt idx="1011">
                  <c:v>1184.8806714285699</c:v>
                </c:pt>
                <c:pt idx="1012">
                  <c:v>1205.634875</c:v>
                </c:pt>
                <c:pt idx="1013">
                  <c:v>1217.9300874999999</c:v>
                </c:pt>
                <c:pt idx="1014">
                  <c:v>1258.3614124999999</c:v>
                </c:pt>
                <c:pt idx="1015">
                  <c:v>1257.9881124999999</c:v>
                </c:pt>
                <c:pt idx="1016">
                  <c:v>1279.4146874999999</c:v>
                </c:pt>
                <c:pt idx="1017">
                  <c:v>1345.3539125</c:v>
                </c:pt>
                <c:pt idx="1018">
                  <c:v>1334.9790375</c:v>
                </c:pt>
                <c:pt idx="1019">
                  <c:v>1417.1728125</c:v>
                </c:pt>
                <c:pt idx="1020">
                  <c:v>1507.57685714285</c:v>
                </c:pt>
                <c:pt idx="1021">
                  <c:v>1533.33507142857</c:v>
                </c:pt>
                <c:pt idx="1022">
                  <c:v>1535.8684285714201</c:v>
                </c:pt>
                <c:pt idx="1023">
                  <c:v>1721.2849714285701</c:v>
                </c:pt>
                <c:pt idx="1024">
                  <c:v>1820.9905624999999</c:v>
                </c:pt>
                <c:pt idx="1025">
                  <c:v>1771.9200125</c:v>
                </c:pt>
                <c:pt idx="1026">
                  <c:v>1723.1269374999999</c:v>
                </c:pt>
                <c:pt idx="1027">
                  <c:v>1807.4850624999999</c:v>
                </c:pt>
                <c:pt idx="1028">
                  <c:v>1961.5204874999999</c:v>
                </c:pt>
                <c:pt idx="1029">
                  <c:v>2046.5344625</c:v>
                </c:pt>
                <c:pt idx="1030">
                  <c:v>2287.7102875</c:v>
                </c:pt>
                <c:pt idx="1031">
                  <c:v>2387.2062857142801</c:v>
                </c:pt>
                <c:pt idx="1032">
                  <c:v>2014.0529624999999</c:v>
                </c:pt>
                <c:pt idx="1033">
                  <c:v>2275.9306999999999</c:v>
                </c:pt>
                <c:pt idx="1034">
                  <c:v>2285.9339142857102</c:v>
                </c:pt>
                <c:pt idx="1035">
                  <c:v>2446.1424142857099</c:v>
                </c:pt>
                <c:pt idx="1036">
                  <c:v>2516.1731428571402</c:v>
                </c:pt>
                <c:pt idx="1037">
                  <c:v>2883.3136966371399</c:v>
                </c:pt>
                <c:pt idx="1038">
                  <c:v>2792.9991875000001</c:v>
                </c:pt>
                <c:pt idx="1039">
                  <c:v>2845.3728571428501</c:v>
                </c:pt>
                <c:pt idx="1040">
                  <c:v>2657.6750625</c:v>
                </c:pt>
                <c:pt idx="1041">
                  <c:v>2447.0415625000001</c:v>
                </c:pt>
                <c:pt idx="1042">
                  <c:v>2464.9598142857099</c:v>
                </c:pt>
                <c:pt idx="1043">
                  <c:v>2507.3892521442799</c:v>
                </c:pt>
                <c:pt idx="1044">
                  <c:v>2754.9782500000001</c:v>
                </c:pt>
                <c:pt idx="1045">
                  <c:v>2727.2880125000001</c:v>
                </c:pt>
                <c:pt idx="1046">
                  <c:v>2589.1648875000001</c:v>
                </c:pt>
                <c:pt idx="1047">
                  <c:v>2436.45105714285</c:v>
                </c:pt>
                <c:pt idx="1048">
                  <c:v>2585.3491857142799</c:v>
                </c:pt>
                <c:pt idx="1049">
                  <c:v>2477.6413750000002</c:v>
                </c:pt>
                <c:pt idx="1050">
                  <c:v>2501.1913428571402</c:v>
                </c:pt>
                <c:pt idx="1051">
                  <c:v>2599.7298375</c:v>
                </c:pt>
                <c:pt idx="1052">
                  <c:v>2609.9677499999998</c:v>
                </c:pt>
                <c:pt idx="1053">
                  <c:v>2562.1306624999902</c:v>
                </c:pt>
                <c:pt idx="1054">
                  <c:v>2366.17014285714</c:v>
                </c:pt>
                <c:pt idx="1055">
                  <c:v>2385.7485714285699</c:v>
                </c:pt>
                <c:pt idx="1056">
                  <c:v>2190.94783333333</c:v>
                </c:pt>
                <c:pt idx="1057">
                  <c:v>1931.2143000000001</c:v>
                </c:pt>
                <c:pt idx="1058">
                  <c:v>2320.1222499999999</c:v>
                </c:pt>
                <c:pt idx="1059">
                  <c:v>2898.18841666666</c:v>
                </c:pt>
                <c:pt idx="1060">
                  <c:v>2807.6098571428502</c:v>
                </c:pt>
                <c:pt idx="1061">
                  <c:v>2751.8210285714199</c:v>
                </c:pt>
                <c:pt idx="1062">
                  <c:v>2495.0285857142799</c:v>
                </c:pt>
                <c:pt idx="1063">
                  <c:v>2781.6365833333298</c:v>
                </c:pt>
                <c:pt idx="1064">
                  <c:v>2745.9554166666599</c:v>
                </c:pt>
                <c:pt idx="1065">
                  <c:v>2710.4130666666601</c:v>
                </c:pt>
                <c:pt idx="1066">
                  <c:v>2794.1177166666598</c:v>
                </c:pt>
                <c:pt idx="1067">
                  <c:v>3218.1150166666598</c:v>
                </c:pt>
                <c:pt idx="1068">
                  <c:v>3407.22683333333</c:v>
                </c:pt>
                <c:pt idx="1069">
                  <c:v>3357.3263166666602</c:v>
                </c:pt>
                <c:pt idx="1070">
                  <c:v>3632.5066666666598</c:v>
                </c:pt>
                <c:pt idx="1071">
                  <c:v>4125.5480200000002</c:v>
                </c:pt>
                <c:pt idx="1072">
                  <c:v>4217.0283285714204</c:v>
                </c:pt>
                <c:pt idx="1073">
                  <c:v>4328.7257166666604</c:v>
                </c:pt>
                <c:pt idx="1074">
                  <c:v>4222.6622142857104</c:v>
                </c:pt>
                <c:pt idx="1075">
                  <c:v>4043.7220000000002</c:v>
                </c:pt>
                <c:pt idx="1076">
                  <c:v>4174.95</c:v>
                </c:pt>
                <c:pt idx="1077">
                  <c:v>4363.0544499999996</c:v>
                </c:pt>
                <c:pt idx="1078">
                  <c:v>4354.3083333333298</c:v>
                </c:pt>
                <c:pt idx="1079">
                  <c:v>4607.9854500000001</c:v>
                </c:pt>
                <c:pt idx="1080">
                  <c:v>4748.2550000000001</c:v>
                </c:pt>
                <c:pt idx="1081">
                  <c:v>4580.3874799999903</c:v>
                </c:pt>
                <c:pt idx="1082">
                  <c:v>4344.0983166666601</c:v>
                </c:pt>
                <c:pt idx="1083">
                  <c:v>4641.8220166666597</c:v>
                </c:pt>
                <c:pt idx="1084">
                  <c:v>4310.7501833333299</c:v>
                </c:pt>
                <c:pt idx="1085">
                  <c:v>4329.9549999999999</c:v>
                </c:pt>
                <c:pt idx="1086">
                  <c:v>4219.0366166666599</c:v>
                </c:pt>
                <c:pt idx="1087">
                  <c:v>3319.6299999999901</c:v>
                </c:pt>
                <c:pt idx="1088">
                  <c:v>3763.6260400000001</c:v>
                </c:pt>
                <c:pt idx="1089">
                  <c:v>4093.3166666666598</c:v>
                </c:pt>
                <c:pt idx="1090">
                  <c:v>3977.5616666666601</c:v>
                </c:pt>
                <c:pt idx="1091">
                  <c:v>3637.5025499999902</c:v>
                </c:pt>
                <c:pt idx="1092">
                  <c:v>3703.0406499999999</c:v>
                </c:pt>
                <c:pt idx="1093">
                  <c:v>3910.3073833333301</c:v>
                </c:pt>
                <c:pt idx="1094">
                  <c:v>4201.9890500000001</c:v>
                </c:pt>
                <c:pt idx="1095">
                  <c:v>4335.3683166666597</c:v>
                </c:pt>
                <c:pt idx="1096">
                  <c:v>4386.88375</c:v>
                </c:pt>
                <c:pt idx="1097">
                  <c:v>4225.1750000000002</c:v>
                </c:pt>
                <c:pt idx="1098">
                  <c:v>4345.6033333333298</c:v>
                </c:pt>
                <c:pt idx="1099">
                  <c:v>4602.2808833333302</c:v>
                </c:pt>
                <c:pt idx="1100">
                  <c:v>4782.28</c:v>
                </c:pt>
                <c:pt idx="1101">
                  <c:v>5325.1306833333301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528960"/>
        <c:axId val="50703168"/>
      </c:lineChart>
      <c:dateAx>
        <c:axId val="143528960"/>
        <c:scaling>
          <c:orientation val="minMax"/>
        </c:scaling>
        <c:delete val="0"/>
        <c:axPos val="b"/>
        <c:numFmt formatCode="yyyy/mm/dd\ " sourceLinked="1"/>
        <c:majorTickMark val="out"/>
        <c:minorTickMark val="none"/>
        <c:tickLblPos val="nextTo"/>
        <c:crossAx val="50703168"/>
        <c:crosses val="autoZero"/>
        <c:auto val="1"/>
        <c:lblOffset val="100"/>
        <c:baseTimeUnit val="days"/>
      </c:dateAx>
      <c:valAx>
        <c:axId val="50703168"/>
        <c:scaling>
          <c:orientation val="minMax"/>
        </c:scaling>
        <c:delete val="0"/>
        <c:axPos val="l"/>
        <c:numFmt formatCode="#,##0_);[Red]\(#,##0\)" sourceLinked="0"/>
        <c:majorTickMark val="out"/>
        <c:minorTickMark val="none"/>
        <c:tickLblPos val="nextTo"/>
        <c:crossAx val="143528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98445743309095"/>
          <c:y val="4.6166166494476239E-2"/>
          <c:w val="0.74843897481935895"/>
          <c:h val="0.78255137014382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Sheet1!$G$5</c:f>
              <c:strCache>
                <c:ptCount val="1"/>
                <c:pt idx="0">
                  <c:v>거래수</c:v>
                </c:pt>
              </c:strCache>
            </c:strRef>
          </c:tx>
          <c:spPr>
            <a:solidFill>
              <a:srgbClr val="005BAA"/>
            </a:solidFill>
            <a:ln>
              <a:solidFill>
                <a:srgbClr val="005BAA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5BAA"/>
              </a:solidFill>
              <a:ln>
                <a:solidFill>
                  <a:srgbClr val="005BAA"/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Sheet1!$F$6:$F$7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Sheet1!$G$6:$G$7</c:f>
              <c:numCache>
                <c:formatCode>#,##0</c:formatCode>
                <c:ptCount val="2"/>
                <c:pt idx="0">
                  <c:v>209420</c:v>
                </c:pt>
                <c:pt idx="1">
                  <c:v>563568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145150464"/>
        <c:axId val="132253952"/>
      </c:barChart>
      <c:barChart>
        <c:barDir val="col"/>
        <c:grouping val="clustered"/>
        <c:varyColors val="0"/>
        <c:ser>
          <c:idx val="1"/>
          <c:order val="1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Sheet1!$H$6:$H$7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Sheet1!$I$5</c:f>
              <c:strCache>
                <c:ptCount val="1"/>
                <c:pt idx="0">
                  <c:v>거래액($)</c:v>
                </c:pt>
              </c:strCache>
            </c:strRef>
          </c:tx>
          <c:spPr>
            <a:solidFill>
              <a:srgbClr val="5DA9DD"/>
            </a:solidFill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Sheet1!$I$6:$I$7</c:f>
              <c:numCache>
                <c:formatCode>\$#,##0</c:formatCode>
                <c:ptCount val="2"/>
                <c:pt idx="0">
                  <c:v>107575000</c:v>
                </c:pt>
                <c:pt idx="1">
                  <c:v>158800000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2"/>
        <c:overlap val="-100"/>
        <c:axId val="145150976"/>
        <c:axId val="132256832"/>
      </c:barChart>
      <c:catAx>
        <c:axId val="145150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2253952"/>
        <c:crosses val="autoZero"/>
        <c:auto val="1"/>
        <c:lblAlgn val="ctr"/>
        <c:lblOffset val="100"/>
        <c:noMultiLvlLbl val="0"/>
      </c:catAx>
      <c:valAx>
        <c:axId val="132253952"/>
        <c:scaling>
          <c:orientation val="minMax"/>
          <c:max val="1000000"/>
        </c:scaling>
        <c:delete val="0"/>
        <c:axPos val="l"/>
        <c:numFmt formatCode="#,##0" sourceLinked="1"/>
        <c:majorTickMark val="out"/>
        <c:minorTickMark val="none"/>
        <c:tickLblPos val="nextTo"/>
        <c:crossAx val="145150464"/>
        <c:crosses val="autoZero"/>
        <c:crossBetween val="between"/>
      </c:valAx>
      <c:valAx>
        <c:axId val="132256832"/>
        <c:scaling>
          <c:orientation val="minMax"/>
        </c:scaling>
        <c:delete val="0"/>
        <c:axPos val="r"/>
        <c:numFmt formatCode="[$$]#,##0" sourceLinked="0"/>
        <c:majorTickMark val="out"/>
        <c:minorTickMark val="none"/>
        <c:tickLblPos val="nextTo"/>
        <c:crossAx val="145150976"/>
        <c:crosses val="max"/>
        <c:crossBetween val="between"/>
      </c:valAx>
      <c:catAx>
        <c:axId val="145150976"/>
        <c:scaling>
          <c:orientation val="minMax"/>
        </c:scaling>
        <c:delete val="1"/>
        <c:axPos val="b"/>
        <c:majorTickMark val="out"/>
        <c:minorTickMark val="none"/>
        <c:tickLblPos val="nextTo"/>
        <c:crossAx val="132256832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11908141099129661"/>
          <c:y val="0.1412420669410781"/>
          <c:w val="0.11440541014018016"/>
          <c:h val="0.2575884437497436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r">
              <a:defRPr sz="1200"/>
            </a:lvl1pPr>
          </a:lstStyle>
          <a:p>
            <a:fld id="{1C1A69CF-FE2E-42E3-96D1-2C4CA241BB97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648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r">
              <a:defRPr sz="1200"/>
            </a:lvl1pPr>
          </a:lstStyle>
          <a:p>
            <a:fld id="{57D519B5-8282-4B7B-989C-531F4DB89D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7852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r">
              <a:defRPr sz="1200"/>
            </a:lvl1pPr>
          </a:lstStyle>
          <a:p>
            <a:fld id="{6ED5964D-FE05-45F1-9A9B-BABE2F68394F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41" tIns="45770" rIns="91541" bIns="4577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541" tIns="45770" rIns="91541" bIns="4577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8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r">
              <a:defRPr sz="1200"/>
            </a:lvl1pPr>
          </a:lstStyle>
          <a:p>
            <a:fld id="{A21292BC-57FF-402E-BB23-7A92FF3EDE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661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292BC-57FF-402E-BB23-7A92FF3EDE2A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4013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표지_제목(국문로고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47600" y="1458000"/>
            <a:ext cx="7772400" cy="890880"/>
          </a:xfrm>
          <a:prstGeom prst="rect">
            <a:avLst/>
          </a:prstGeom>
        </p:spPr>
        <p:txBody>
          <a:bodyPr/>
          <a:lstStyle>
            <a:lvl1pPr algn="l">
              <a:defRPr sz="5000" b="1">
                <a:solidFill>
                  <a:srgbClr val="24478D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043608" y="2368662"/>
            <a:ext cx="6400800" cy="5302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00" baseline="0">
                <a:solidFill>
                  <a:srgbClr val="24478D"/>
                </a:solidFill>
                <a:latin typeface="Myriad Pro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0000. 00. 00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6000" y="5961600"/>
            <a:ext cx="1314000" cy="19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83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표지_제목(영문로고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47600" y="1458000"/>
            <a:ext cx="7772400" cy="890880"/>
          </a:xfrm>
          <a:prstGeom prst="rect">
            <a:avLst/>
          </a:prstGeom>
        </p:spPr>
        <p:txBody>
          <a:bodyPr/>
          <a:lstStyle>
            <a:lvl1pPr algn="l">
              <a:defRPr sz="5000" b="1">
                <a:solidFill>
                  <a:srgbClr val="24478D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043608" y="2368662"/>
            <a:ext cx="6400800" cy="5302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00" baseline="0">
                <a:solidFill>
                  <a:srgbClr val="24478D"/>
                </a:solidFill>
                <a:latin typeface="Myriad Pro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0000. 00. 00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5600" y="5961600"/>
            <a:ext cx="914400" cy="19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4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목차(국문로고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1835696" y="1864800"/>
            <a:ext cx="4896544" cy="3226724"/>
          </a:xfrm>
          <a:prstGeom prst="rect">
            <a:avLst/>
          </a:prstGeom>
        </p:spPr>
        <p:txBody>
          <a:bodyPr/>
          <a:lstStyle>
            <a:lvl1pPr algn="l">
              <a:lnSpc>
                <a:spcPts val="4030"/>
              </a:lnSpc>
              <a:defRPr sz="1800" b="0">
                <a:solidFill>
                  <a:schemeClr val="bg1">
                    <a:lumMod val="50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ko-KR" altLang="en-US" dirty="0" smtClean="0"/>
              <a:t>단락 제목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단락 제목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단락 제목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단락 제목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단락 제목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단락 제목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123200" y="1908000"/>
            <a:ext cx="468000" cy="325256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600"/>
              </a:lnSpc>
              <a:buNone/>
              <a:defRPr sz="1800">
                <a:solidFill>
                  <a:srgbClr val="24478D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01</a:t>
            </a:r>
          </a:p>
          <a:p>
            <a:r>
              <a:rPr lang="en-US" altLang="ko-KR" dirty="0" smtClean="0"/>
              <a:t>02</a:t>
            </a:r>
          </a:p>
          <a:p>
            <a:r>
              <a:rPr lang="en-US" altLang="ko-KR" dirty="0" smtClean="0"/>
              <a:t>03</a:t>
            </a:r>
          </a:p>
          <a:p>
            <a:r>
              <a:rPr lang="en-US" altLang="ko-KR" dirty="0" smtClean="0"/>
              <a:t>04</a:t>
            </a:r>
          </a:p>
          <a:p>
            <a:r>
              <a:rPr lang="en-US" altLang="ko-KR" dirty="0" smtClean="0"/>
              <a:t>05</a:t>
            </a:r>
          </a:p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6000" y="5961600"/>
            <a:ext cx="1314000" cy="195769"/>
          </a:xfrm>
          <a:prstGeom prst="rect">
            <a:avLst/>
          </a:prstGeom>
        </p:spPr>
      </p:pic>
      <p:cxnSp>
        <p:nvCxnSpPr>
          <p:cNvPr id="8" name="직선 연결선 7"/>
          <p:cNvCxnSpPr/>
          <p:nvPr userDrawn="1"/>
        </p:nvCxnSpPr>
        <p:spPr>
          <a:xfrm>
            <a:off x="1043608" y="1772816"/>
            <a:ext cx="576064" cy="0"/>
          </a:xfrm>
          <a:prstGeom prst="line">
            <a:avLst/>
          </a:prstGeom>
          <a:ln w="635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1161670" y="2492896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161670" y="2996952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1161670" y="3501881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1161670" y="4005064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1161670" y="4509120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1161670" y="5013176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제목 1"/>
          <p:cNvSpPr txBox="1">
            <a:spLocks/>
          </p:cNvSpPr>
          <p:nvPr userDrawn="1"/>
        </p:nvSpPr>
        <p:spPr>
          <a:xfrm>
            <a:off x="907200" y="1008000"/>
            <a:ext cx="2296648" cy="620800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yriad Pro" pitchFamily="34" charset="0"/>
                <a:ea typeface="+mj-ea"/>
                <a:cs typeface="+mj-cs"/>
              </a:defRPr>
            </a:lvl1pPr>
          </a:lstStyle>
          <a:p>
            <a:r>
              <a:rPr lang="en-US" altLang="ko-KR" dirty="0" smtClean="0"/>
              <a:t>CONTENTS</a:t>
            </a: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139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목차(영문로고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1835696" y="1864800"/>
            <a:ext cx="4896544" cy="3226724"/>
          </a:xfrm>
          <a:prstGeom prst="rect">
            <a:avLst/>
          </a:prstGeom>
        </p:spPr>
        <p:txBody>
          <a:bodyPr/>
          <a:lstStyle>
            <a:lvl1pPr algn="l">
              <a:lnSpc>
                <a:spcPts val="4030"/>
              </a:lnSpc>
              <a:defRPr sz="1800" b="0">
                <a:solidFill>
                  <a:schemeClr val="bg1">
                    <a:lumMod val="50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ko-KR" altLang="en-US" dirty="0" smtClean="0"/>
              <a:t>단락 제목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단락 제목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단락 제목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단락 제목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단락 제목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단락 제목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123200" y="1908000"/>
            <a:ext cx="468000" cy="325256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600"/>
              </a:lnSpc>
              <a:buNone/>
              <a:defRPr sz="1800">
                <a:solidFill>
                  <a:srgbClr val="24478D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01</a:t>
            </a:r>
          </a:p>
          <a:p>
            <a:r>
              <a:rPr lang="en-US" altLang="ko-KR" dirty="0" smtClean="0"/>
              <a:t>02</a:t>
            </a:r>
          </a:p>
          <a:p>
            <a:r>
              <a:rPr lang="en-US" altLang="ko-KR" dirty="0" smtClean="0"/>
              <a:t>03</a:t>
            </a:r>
          </a:p>
          <a:p>
            <a:r>
              <a:rPr lang="en-US" altLang="ko-KR" dirty="0" smtClean="0"/>
              <a:t>04</a:t>
            </a:r>
          </a:p>
          <a:p>
            <a:r>
              <a:rPr lang="en-US" altLang="ko-KR" dirty="0" smtClean="0"/>
              <a:t>05</a:t>
            </a:r>
          </a:p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1043608" y="1772816"/>
            <a:ext cx="576064" cy="0"/>
          </a:xfrm>
          <a:prstGeom prst="line">
            <a:avLst/>
          </a:prstGeom>
          <a:ln w="635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1161670" y="2492896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161670" y="2996952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1161670" y="3501881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1161670" y="4005064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1161670" y="4509120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1161670" y="5013176"/>
            <a:ext cx="339940" cy="0"/>
          </a:xfrm>
          <a:prstGeom prst="line">
            <a:avLst/>
          </a:prstGeom>
          <a:ln w="9525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제목 1"/>
          <p:cNvSpPr txBox="1">
            <a:spLocks/>
          </p:cNvSpPr>
          <p:nvPr userDrawn="1"/>
        </p:nvSpPr>
        <p:spPr>
          <a:xfrm>
            <a:off x="907200" y="1008000"/>
            <a:ext cx="2080624" cy="620800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yriad Pro" pitchFamily="34" charset="0"/>
                <a:ea typeface="+mj-ea"/>
                <a:cs typeface="+mj-cs"/>
              </a:defRPr>
            </a:lvl1pPr>
          </a:lstStyle>
          <a:p>
            <a:r>
              <a:rPr lang="en-US" altLang="ko-KR" dirty="0" smtClean="0"/>
              <a:t>CONTENTS</a:t>
            </a:r>
            <a:endParaRPr lang="ko-KR" altLang="en-US" dirty="0" smtClean="0"/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5600" y="5961600"/>
            <a:ext cx="914400" cy="19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6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도비라(단락구분)_제목(국문로고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1134000" y="2268000"/>
            <a:ext cx="432048" cy="576064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bg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547664" y="2252464"/>
            <a:ext cx="6400800" cy="6004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 b="1">
                <a:solidFill>
                  <a:srgbClr val="24478D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단락 제목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6000" y="5961600"/>
            <a:ext cx="1314000" cy="19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04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도비라(단락구분)_제목(영문로고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1134000" y="2268000"/>
            <a:ext cx="432048" cy="576064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bg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547664" y="2252464"/>
            <a:ext cx="6400800" cy="6004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 b="1">
                <a:solidFill>
                  <a:srgbClr val="24478D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단락 제목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5600" y="5961600"/>
            <a:ext cx="914400" cy="19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3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도비라(기본)_제목(국문로고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253601"/>
            <a:ext cx="7772400" cy="540000"/>
          </a:xfrm>
          <a:prstGeom prst="rect">
            <a:avLst/>
          </a:prstGeom>
        </p:spPr>
        <p:txBody>
          <a:bodyPr/>
          <a:lstStyle>
            <a:lvl1pPr>
              <a:lnSpc>
                <a:spcPts val="4000"/>
              </a:lnSpc>
              <a:defRPr sz="3000" b="1">
                <a:solidFill>
                  <a:srgbClr val="24478D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6000" y="5961600"/>
            <a:ext cx="1314000" cy="19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35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도비라(기본)_제목(영문로고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253600"/>
            <a:ext cx="7772400" cy="540000"/>
          </a:xfrm>
          <a:prstGeom prst="rect">
            <a:avLst/>
          </a:prstGeom>
        </p:spPr>
        <p:txBody>
          <a:bodyPr/>
          <a:lstStyle>
            <a:lvl1pPr>
              <a:lnSpc>
                <a:spcPts val="4000"/>
              </a:lnSpc>
              <a:defRPr sz="3000" b="1">
                <a:solidFill>
                  <a:srgbClr val="24478D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5600" y="5961600"/>
            <a:ext cx="914400" cy="19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5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내지_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>
                    <a:lumMod val="6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fld id="{48F51702-915D-42DA-9228-701854ADEC5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8" name="그룹 7"/>
          <p:cNvGrpSpPr/>
          <p:nvPr userDrawn="1"/>
        </p:nvGrpSpPr>
        <p:grpSpPr>
          <a:xfrm>
            <a:off x="7020272" y="6392770"/>
            <a:ext cx="1373067" cy="194400"/>
            <a:chOff x="6948264" y="6392770"/>
            <a:chExt cx="1373067" cy="194400"/>
          </a:xfrm>
        </p:grpSpPr>
        <p:pic>
          <p:nvPicPr>
            <p:cNvPr id="9" name="그림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264" y="6392770"/>
              <a:ext cx="1278900" cy="194400"/>
            </a:xfrm>
            <a:prstGeom prst="rect">
              <a:avLst/>
            </a:prstGeom>
          </p:spPr>
        </p:pic>
        <p:cxnSp>
          <p:nvCxnSpPr>
            <p:cNvPr id="10" name="직선 연결선 9"/>
            <p:cNvCxnSpPr/>
            <p:nvPr userDrawn="1"/>
          </p:nvCxnSpPr>
          <p:spPr>
            <a:xfrm>
              <a:off x="8321331" y="6392770"/>
              <a:ext cx="0" cy="18421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2932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내지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4000" y="604801"/>
            <a:ext cx="7772400" cy="493200"/>
          </a:xfrm>
          <a:prstGeom prst="rect">
            <a:avLst/>
          </a:prstGeom>
        </p:spPr>
        <p:txBody>
          <a:bodyPr/>
          <a:lstStyle>
            <a:lvl1pPr algn="l">
              <a:defRPr sz="2500" b="1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en-US" altLang="ko-KR" dirty="0" smtClean="0"/>
              <a:t>01 </a:t>
            </a:r>
            <a:r>
              <a:rPr lang="ko-KR" altLang="en-US" dirty="0" smtClean="0"/>
              <a:t>단락 제목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467544" y="1268760"/>
            <a:ext cx="6400800" cy="43204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800"/>
              </a:lnSpc>
              <a:buNone/>
              <a:defRPr sz="1800" b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가</a:t>
            </a:r>
            <a:r>
              <a:rPr lang="en-US" altLang="ko-KR" dirty="0" smtClean="0"/>
              <a:t>. </a:t>
            </a:r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>
                    <a:lumMod val="6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fld id="{48F51702-915D-42DA-9228-701854ADEC5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0" name="그룹 9"/>
          <p:cNvGrpSpPr/>
          <p:nvPr userDrawn="1"/>
        </p:nvGrpSpPr>
        <p:grpSpPr>
          <a:xfrm>
            <a:off x="576000" y="666000"/>
            <a:ext cx="7992440" cy="432000"/>
            <a:chOff x="611560" y="864757"/>
            <a:chExt cx="7992440" cy="432000"/>
          </a:xfrm>
        </p:grpSpPr>
        <p:sp>
          <p:nvSpPr>
            <p:cNvPr id="11" name="직사각형 10"/>
            <p:cNvSpPr/>
            <p:nvPr/>
          </p:nvSpPr>
          <p:spPr>
            <a:xfrm>
              <a:off x="611560" y="864757"/>
              <a:ext cx="61200" cy="43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612000" y="1296757"/>
              <a:ext cx="79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2"/>
          <p:cNvGrpSpPr/>
          <p:nvPr userDrawn="1"/>
        </p:nvGrpSpPr>
        <p:grpSpPr>
          <a:xfrm>
            <a:off x="7020272" y="6392770"/>
            <a:ext cx="1373067" cy="194400"/>
            <a:chOff x="6948264" y="6392770"/>
            <a:chExt cx="1373067" cy="194400"/>
          </a:xfrm>
        </p:grpSpPr>
        <p:pic>
          <p:nvPicPr>
            <p:cNvPr id="14" name="그림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264" y="6392770"/>
              <a:ext cx="1278900" cy="194400"/>
            </a:xfrm>
            <a:prstGeom prst="rect">
              <a:avLst/>
            </a:prstGeom>
          </p:spPr>
        </p:pic>
        <p:cxnSp>
          <p:nvCxnSpPr>
            <p:cNvPr id="15" name="직선 연결선 14"/>
            <p:cNvCxnSpPr/>
            <p:nvPr userDrawn="1"/>
          </p:nvCxnSpPr>
          <p:spPr>
            <a:xfrm>
              <a:off x="8321331" y="6392770"/>
              <a:ext cx="0" cy="18421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199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1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000" y="604800"/>
            <a:ext cx="8229600" cy="493200"/>
          </a:xfrm>
          <a:prstGeom prst="rect">
            <a:avLst/>
          </a:prstGeom>
        </p:spPr>
        <p:txBody>
          <a:bodyPr/>
          <a:lstStyle>
            <a:lvl1pPr algn="l">
              <a:defRPr sz="2500" b="1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000" y="1267200"/>
            <a:ext cx="8208456" cy="639762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2800"/>
              </a:lnSpc>
              <a:buNone/>
              <a:defRPr sz="1800" b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8000" y="1728000"/>
            <a:ext cx="8208456" cy="3951288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ts val="2600"/>
              </a:lnSpc>
              <a:buFontTx/>
              <a:buBlip>
                <a:blip r:embed="rId2"/>
              </a:buBlip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>
              <a:lnSpc>
                <a:spcPts val="2600"/>
              </a:lnSpc>
              <a:buFontTx/>
              <a:buBlip>
                <a:blip r:embed="rId3"/>
              </a:buBlip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>
              <a:lnSpc>
                <a:spcPts val="2600"/>
              </a:lnSpc>
              <a:buFont typeface="Wingdings" panose="05000000000000000000" pitchFamily="2" charset="2"/>
              <a:buChar char="§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>
              <a:lnSpc>
                <a:spcPts val="26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>
              <a:lnSpc>
                <a:spcPts val="2600"/>
              </a:lnSpc>
              <a:buFont typeface="함초롬돋움" panose="02030504000101010101" pitchFamily="18" charset="-127"/>
              <a:buChar char="—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>
                    <a:lumMod val="6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fld id="{48F51702-915D-42DA-9228-701854ADEC5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0" name="그룹 9"/>
          <p:cNvGrpSpPr/>
          <p:nvPr userDrawn="1"/>
        </p:nvGrpSpPr>
        <p:grpSpPr>
          <a:xfrm>
            <a:off x="576000" y="666000"/>
            <a:ext cx="7992440" cy="432000"/>
            <a:chOff x="611560" y="864757"/>
            <a:chExt cx="7992440" cy="432000"/>
          </a:xfrm>
        </p:grpSpPr>
        <p:sp>
          <p:nvSpPr>
            <p:cNvPr id="11" name="직사각형 10"/>
            <p:cNvSpPr/>
            <p:nvPr/>
          </p:nvSpPr>
          <p:spPr>
            <a:xfrm>
              <a:off x="611560" y="864757"/>
              <a:ext cx="61200" cy="43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612000" y="1296757"/>
              <a:ext cx="79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/>
          <p:cNvGrpSpPr/>
          <p:nvPr userDrawn="1"/>
        </p:nvGrpSpPr>
        <p:grpSpPr>
          <a:xfrm>
            <a:off x="7020272" y="6392770"/>
            <a:ext cx="1373067" cy="194400"/>
            <a:chOff x="6948264" y="6392770"/>
            <a:chExt cx="1373067" cy="194400"/>
          </a:xfrm>
        </p:grpSpPr>
        <p:pic>
          <p:nvPicPr>
            <p:cNvPr id="17" name="그림 1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264" y="6392770"/>
              <a:ext cx="1278900" cy="194400"/>
            </a:xfrm>
            <a:prstGeom prst="rect">
              <a:avLst/>
            </a:prstGeom>
          </p:spPr>
        </p:pic>
        <p:cxnSp>
          <p:nvCxnSpPr>
            <p:cNvPr id="18" name="직선 연결선 17"/>
            <p:cNvCxnSpPr/>
            <p:nvPr userDrawn="1"/>
          </p:nvCxnSpPr>
          <p:spPr>
            <a:xfrm>
              <a:off x="8321331" y="6392770"/>
              <a:ext cx="0" cy="18421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75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내지_2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000" y="604800"/>
            <a:ext cx="8229600" cy="493200"/>
          </a:xfrm>
          <a:prstGeom prst="rect">
            <a:avLst/>
          </a:prstGeom>
        </p:spPr>
        <p:txBody>
          <a:bodyPr/>
          <a:lstStyle>
            <a:lvl1pPr algn="l">
              <a:defRPr sz="2500" b="1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000" y="1267200"/>
            <a:ext cx="4040188" cy="639762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2800"/>
              </a:lnSpc>
              <a:buNone/>
              <a:defRPr sz="1800" b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8000" y="1728000"/>
            <a:ext cx="4040188" cy="3951288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ts val="2600"/>
              </a:lnSpc>
              <a:buFontTx/>
              <a:buBlip>
                <a:blip r:embed="rId2"/>
              </a:buBlip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>
              <a:lnSpc>
                <a:spcPts val="2600"/>
              </a:lnSpc>
              <a:buFontTx/>
              <a:buBlip>
                <a:blip r:embed="rId3"/>
              </a:buBlip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>
              <a:lnSpc>
                <a:spcPts val="2600"/>
              </a:lnSpc>
              <a:buFont typeface="Wingdings" panose="05000000000000000000" pitchFamily="2" charset="2"/>
              <a:buChar char="§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>
              <a:lnSpc>
                <a:spcPts val="26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>
              <a:lnSpc>
                <a:spcPts val="2600"/>
              </a:lnSpc>
              <a:buFont typeface="함초롬돋움" panose="02030504000101010101" pitchFamily="18" charset="-127"/>
              <a:buChar char="—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267200"/>
            <a:ext cx="4041775" cy="639762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2800"/>
              </a:lnSpc>
              <a:buNone/>
              <a:defRPr sz="1800" b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728000"/>
            <a:ext cx="4041775" cy="3951288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ts val="2600"/>
              </a:lnSpc>
              <a:buFontTx/>
              <a:buBlip>
                <a:blip r:embed="rId2"/>
              </a:buBlip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>
              <a:lnSpc>
                <a:spcPts val="2600"/>
              </a:lnSpc>
              <a:buFontTx/>
              <a:buBlip>
                <a:blip r:embed="rId3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>
              <a:lnSpc>
                <a:spcPts val="2600"/>
              </a:lnSpc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>
              <a:lnSpc>
                <a:spcPts val="2600"/>
              </a:lnSpc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>
              <a:lnSpc>
                <a:spcPts val="2600"/>
              </a:lnSpc>
              <a:buFont typeface="함초롬돋움" panose="02030504000101010101" pitchFamily="18" charset="-127"/>
              <a:buChar char="—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>
                    <a:lumMod val="6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fld id="{48F51702-915D-42DA-9228-701854ADEC5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0" name="그룹 9"/>
          <p:cNvGrpSpPr/>
          <p:nvPr userDrawn="1"/>
        </p:nvGrpSpPr>
        <p:grpSpPr>
          <a:xfrm>
            <a:off x="576000" y="666000"/>
            <a:ext cx="7992440" cy="432000"/>
            <a:chOff x="611560" y="864757"/>
            <a:chExt cx="7992440" cy="432000"/>
          </a:xfrm>
        </p:grpSpPr>
        <p:sp>
          <p:nvSpPr>
            <p:cNvPr id="11" name="직사각형 10"/>
            <p:cNvSpPr/>
            <p:nvPr/>
          </p:nvSpPr>
          <p:spPr>
            <a:xfrm>
              <a:off x="611560" y="864757"/>
              <a:ext cx="61200" cy="43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612000" y="1296757"/>
              <a:ext cx="79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/>
          <p:cNvGrpSpPr/>
          <p:nvPr userDrawn="1"/>
        </p:nvGrpSpPr>
        <p:grpSpPr>
          <a:xfrm>
            <a:off x="7020272" y="6392770"/>
            <a:ext cx="1373067" cy="194400"/>
            <a:chOff x="6948264" y="6392770"/>
            <a:chExt cx="1373067" cy="194400"/>
          </a:xfrm>
        </p:grpSpPr>
        <p:pic>
          <p:nvPicPr>
            <p:cNvPr id="17" name="그림 1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264" y="6392770"/>
              <a:ext cx="1278900" cy="194400"/>
            </a:xfrm>
            <a:prstGeom prst="rect">
              <a:avLst/>
            </a:prstGeom>
          </p:spPr>
        </p:pic>
        <p:cxnSp>
          <p:nvCxnSpPr>
            <p:cNvPr id="18" name="직선 연결선 17"/>
            <p:cNvCxnSpPr/>
            <p:nvPr userDrawn="1"/>
          </p:nvCxnSpPr>
          <p:spPr>
            <a:xfrm>
              <a:off x="8321331" y="6392770"/>
              <a:ext cx="0" cy="18421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7849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내지_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>
                    <a:lumMod val="6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grpSp>
        <p:nvGrpSpPr>
          <p:cNvPr id="8" name="그룹 7"/>
          <p:cNvGrpSpPr/>
          <p:nvPr userDrawn="1"/>
        </p:nvGrpSpPr>
        <p:grpSpPr>
          <a:xfrm>
            <a:off x="7020272" y="6392770"/>
            <a:ext cx="1373067" cy="194400"/>
            <a:chOff x="6948264" y="6392770"/>
            <a:chExt cx="1373067" cy="194400"/>
          </a:xfrm>
        </p:grpSpPr>
        <p:pic>
          <p:nvPicPr>
            <p:cNvPr id="9" name="그림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264" y="6392770"/>
              <a:ext cx="1278900" cy="194400"/>
            </a:xfrm>
            <a:prstGeom prst="rect">
              <a:avLst/>
            </a:prstGeom>
          </p:spPr>
        </p:pic>
        <p:cxnSp>
          <p:nvCxnSpPr>
            <p:cNvPr id="10" name="직선 연결선 9"/>
            <p:cNvCxnSpPr/>
            <p:nvPr userDrawn="1"/>
          </p:nvCxnSpPr>
          <p:spPr>
            <a:xfrm>
              <a:off x="8321331" y="6392770"/>
              <a:ext cx="0" cy="18421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0486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내지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4000" y="604801"/>
            <a:ext cx="7772400" cy="493200"/>
          </a:xfrm>
          <a:prstGeom prst="rect">
            <a:avLst/>
          </a:prstGeom>
        </p:spPr>
        <p:txBody>
          <a:bodyPr/>
          <a:lstStyle>
            <a:lvl1pPr algn="l">
              <a:defRPr sz="2500" b="1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en-US" altLang="ko-KR" dirty="0" smtClean="0"/>
              <a:t>01 </a:t>
            </a:r>
            <a:r>
              <a:rPr lang="ko-KR" altLang="en-US" dirty="0" smtClean="0"/>
              <a:t>단락 제목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467544" y="1268760"/>
            <a:ext cx="6400800" cy="43204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800"/>
              </a:lnSpc>
              <a:buNone/>
              <a:defRPr sz="1800" b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가</a:t>
            </a:r>
            <a:r>
              <a:rPr lang="en-US" altLang="ko-KR" dirty="0" smtClean="0"/>
              <a:t>. </a:t>
            </a:r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>
                    <a:lumMod val="6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grpSp>
        <p:nvGrpSpPr>
          <p:cNvPr id="10" name="그룹 9"/>
          <p:cNvGrpSpPr/>
          <p:nvPr userDrawn="1"/>
        </p:nvGrpSpPr>
        <p:grpSpPr>
          <a:xfrm>
            <a:off x="576000" y="666000"/>
            <a:ext cx="7992440" cy="432000"/>
            <a:chOff x="611560" y="864757"/>
            <a:chExt cx="7992440" cy="432000"/>
          </a:xfrm>
        </p:grpSpPr>
        <p:sp>
          <p:nvSpPr>
            <p:cNvPr id="11" name="직사각형 10"/>
            <p:cNvSpPr/>
            <p:nvPr/>
          </p:nvSpPr>
          <p:spPr>
            <a:xfrm>
              <a:off x="611560" y="864757"/>
              <a:ext cx="61200" cy="43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612000" y="1296757"/>
              <a:ext cx="79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2"/>
          <p:cNvGrpSpPr/>
          <p:nvPr userDrawn="1"/>
        </p:nvGrpSpPr>
        <p:grpSpPr>
          <a:xfrm>
            <a:off x="7020272" y="6392770"/>
            <a:ext cx="1373067" cy="194400"/>
            <a:chOff x="6948264" y="6392770"/>
            <a:chExt cx="1373067" cy="194400"/>
          </a:xfrm>
        </p:grpSpPr>
        <p:pic>
          <p:nvPicPr>
            <p:cNvPr id="14" name="그림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264" y="6392770"/>
              <a:ext cx="1278900" cy="194400"/>
            </a:xfrm>
            <a:prstGeom prst="rect">
              <a:avLst/>
            </a:prstGeom>
          </p:spPr>
        </p:pic>
        <p:cxnSp>
          <p:nvCxnSpPr>
            <p:cNvPr id="15" name="직선 연결선 14"/>
            <p:cNvCxnSpPr/>
            <p:nvPr userDrawn="1"/>
          </p:nvCxnSpPr>
          <p:spPr>
            <a:xfrm>
              <a:off x="8321331" y="6392770"/>
              <a:ext cx="0" cy="18421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46780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1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000" y="604800"/>
            <a:ext cx="8229600" cy="493200"/>
          </a:xfrm>
          <a:prstGeom prst="rect">
            <a:avLst/>
          </a:prstGeom>
        </p:spPr>
        <p:txBody>
          <a:bodyPr/>
          <a:lstStyle>
            <a:lvl1pPr algn="l">
              <a:defRPr sz="2500" b="1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000" y="1267200"/>
            <a:ext cx="8208456" cy="639762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2800"/>
              </a:lnSpc>
              <a:buNone/>
              <a:defRPr sz="1800" b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8000" y="1728000"/>
            <a:ext cx="8208456" cy="3951288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ts val="2600"/>
              </a:lnSpc>
              <a:buFontTx/>
              <a:buBlip>
                <a:blip r:embed="rId2"/>
              </a:buBlip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>
              <a:lnSpc>
                <a:spcPts val="2600"/>
              </a:lnSpc>
              <a:buFontTx/>
              <a:buBlip>
                <a:blip r:embed="rId3"/>
              </a:buBlip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>
              <a:lnSpc>
                <a:spcPts val="2600"/>
              </a:lnSpc>
              <a:buFont typeface="Wingdings" panose="05000000000000000000" pitchFamily="2" charset="2"/>
              <a:buChar char="§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>
              <a:lnSpc>
                <a:spcPts val="26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>
              <a:lnSpc>
                <a:spcPts val="2600"/>
              </a:lnSpc>
              <a:buFont typeface="함초롬돋움" panose="02030504000101010101" pitchFamily="18" charset="-127"/>
              <a:buChar char="—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>
                    <a:lumMod val="6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grpSp>
        <p:nvGrpSpPr>
          <p:cNvPr id="10" name="그룹 9"/>
          <p:cNvGrpSpPr/>
          <p:nvPr userDrawn="1"/>
        </p:nvGrpSpPr>
        <p:grpSpPr>
          <a:xfrm>
            <a:off x="576000" y="666000"/>
            <a:ext cx="7992440" cy="432000"/>
            <a:chOff x="611560" y="864757"/>
            <a:chExt cx="7992440" cy="432000"/>
          </a:xfrm>
        </p:grpSpPr>
        <p:sp>
          <p:nvSpPr>
            <p:cNvPr id="11" name="직사각형 10"/>
            <p:cNvSpPr/>
            <p:nvPr/>
          </p:nvSpPr>
          <p:spPr>
            <a:xfrm>
              <a:off x="611560" y="864757"/>
              <a:ext cx="61200" cy="43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612000" y="1296757"/>
              <a:ext cx="79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/>
          <p:cNvGrpSpPr/>
          <p:nvPr userDrawn="1"/>
        </p:nvGrpSpPr>
        <p:grpSpPr>
          <a:xfrm>
            <a:off x="7020272" y="6392770"/>
            <a:ext cx="1373067" cy="194400"/>
            <a:chOff x="6948264" y="6392770"/>
            <a:chExt cx="1373067" cy="194400"/>
          </a:xfrm>
        </p:grpSpPr>
        <p:pic>
          <p:nvPicPr>
            <p:cNvPr id="17" name="그림 1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264" y="6392770"/>
              <a:ext cx="1278900" cy="194400"/>
            </a:xfrm>
            <a:prstGeom prst="rect">
              <a:avLst/>
            </a:prstGeom>
          </p:spPr>
        </p:pic>
        <p:cxnSp>
          <p:nvCxnSpPr>
            <p:cNvPr id="18" name="직선 연결선 17"/>
            <p:cNvCxnSpPr/>
            <p:nvPr userDrawn="1"/>
          </p:nvCxnSpPr>
          <p:spPr>
            <a:xfrm>
              <a:off x="8321331" y="6392770"/>
              <a:ext cx="0" cy="18421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3522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내지_2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000" y="604800"/>
            <a:ext cx="8229600" cy="493200"/>
          </a:xfrm>
          <a:prstGeom prst="rect">
            <a:avLst/>
          </a:prstGeom>
        </p:spPr>
        <p:txBody>
          <a:bodyPr/>
          <a:lstStyle>
            <a:lvl1pPr algn="l">
              <a:defRPr sz="2500" b="1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000" y="1267200"/>
            <a:ext cx="4040188" cy="639762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2800"/>
              </a:lnSpc>
              <a:buNone/>
              <a:defRPr sz="1800" b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8000" y="1728000"/>
            <a:ext cx="4040188" cy="3951288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ts val="2600"/>
              </a:lnSpc>
              <a:buFontTx/>
              <a:buBlip>
                <a:blip r:embed="rId2"/>
              </a:buBlip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>
              <a:lnSpc>
                <a:spcPts val="2600"/>
              </a:lnSpc>
              <a:buFontTx/>
              <a:buBlip>
                <a:blip r:embed="rId3"/>
              </a:buBlip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>
              <a:lnSpc>
                <a:spcPts val="2600"/>
              </a:lnSpc>
              <a:buFont typeface="Wingdings" panose="05000000000000000000" pitchFamily="2" charset="2"/>
              <a:buChar char="§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>
              <a:lnSpc>
                <a:spcPts val="26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>
              <a:lnSpc>
                <a:spcPts val="2600"/>
              </a:lnSpc>
              <a:buFont typeface="함초롬돋움" panose="02030504000101010101" pitchFamily="18" charset="-127"/>
              <a:buChar char="—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267200"/>
            <a:ext cx="4041775" cy="639762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2800"/>
              </a:lnSpc>
              <a:buNone/>
              <a:defRPr sz="1800" b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728000"/>
            <a:ext cx="4041775" cy="3951288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ts val="2600"/>
              </a:lnSpc>
              <a:buFontTx/>
              <a:buBlip>
                <a:blip r:embed="rId2"/>
              </a:buBlip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>
              <a:lnSpc>
                <a:spcPts val="2600"/>
              </a:lnSpc>
              <a:buFontTx/>
              <a:buBlip>
                <a:blip r:embed="rId3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>
              <a:lnSpc>
                <a:spcPts val="2600"/>
              </a:lnSpc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>
              <a:lnSpc>
                <a:spcPts val="2600"/>
              </a:lnSpc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>
              <a:lnSpc>
                <a:spcPts val="2600"/>
              </a:lnSpc>
              <a:buFont typeface="함초롬돋움" panose="02030504000101010101" pitchFamily="18" charset="-127"/>
              <a:buChar char="—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>
                    <a:lumMod val="6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grpSp>
        <p:nvGrpSpPr>
          <p:cNvPr id="10" name="그룹 9"/>
          <p:cNvGrpSpPr/>
          <p:nvPr userDrawn="1"/>
        </p:nvGrpSpPr>
        <p:grpSpPr>
          <a:xfrm>
            <a:off x="576000" y="666000"/>
            <a:ext cx="7992440" cy="432000"/>
            <a:chOff x="611560" y="864757"/>
            <a:chExt cx="7992440" cy="432000"/>
          </a:xfrm>
        </p:grpSpPr>
        <p:sp>
          <p:nvSpPr>
            <p:cNvPr id="11" name="직사각형 10"/>
            <p:cNvSpPr/>
            <p:nvPr/>
          </p:nvSpPr>
          <p:spPr>
            <a:xfrm>
              <a:off x="611560" y="864757"/>
              <a:ext cx="61200" cy="43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612000" y="1296757"/>
              <a:ext cx="79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/>
          <p:cNvGrpSpPr/>
          <p:nvPr userDrawn="1"/>
        </p:nvGrpSpPr>
        <p:grpSpPr>
          <a:xfrm>
            <a:off x="7020272" y="6392770"/>
            <a:ext cx="1373067" cy="194400"/>
            <a:chOff x="6948264" y="6392770"/>
            <a:chExt cx="1373067" cy="194400"/>
          </a:xfrm>
        </p:grpSpPr>
        <p:pic>
          <p:nvPicPr>
            <p:cNvPr id="17" name="그림 1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264" y="6392770"/>
              <a:ext cx="1278900" cy="194400"/>
            </a:xfrm>
            <a:prstGeom prst="rect">
              <a:avLst/>
            </a:prstGeom>
          </p:spPr>
        </p:pic>
        <p:cxnSp>
          <p:nvCxnSpPr>
            <p:cNvPr id="18" name="직선 연결선 17"/>
            <p:cNvCxnSpPr/>
            <p:nvPr userDrawn="1"/>
          </p:nvCxnSpPr>
          <p:spPr>
            <a:xfrm>
              <a:off x="8321331" y="6392770"/>
              <a:ext cx="0" cy="18421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449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11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812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13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31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219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86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1" r:id="rId2"/>
    <p:sldLayoutId id="2147483728" r:id="rId3"/>
    <p:sldLayoutId id="2147483725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14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e-estonia.com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ko-KR" altLang="en-US" sz="3200" dirty="0" smtClean="0"/>
              <a:t>암호화폐의 발전현황과 과세상 쟁점 분석</a:t>
            </a:r>
            <a:endParaRPr lang="ko-KR" altLang="en-US" sz="3200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1043608" y="2293650"/>
            <a:ext cx="6400800" cy="530292"/>
          </a:xfrm>
        </p:spPr>
        <p:txBody>
          <a:bodyPr/>
          <a:lstStyle/>
          <a:p>
            <a:r>
              <a:rPr lang="en-US" altLang="ko-KR" dirty="0" smtClean="0"/>
              <a:t>2017. 12. 4</a:t>
            </a:r>
            <a:endParaRPr lang="ko-KR" altLang="en-US" dirty="0"/>
          </a:p>
        </p:txBody>
      </p:sp>
      <p:sp>
        <p:nvSpPr>
          <p:cNvPr id="5" name="부제목 3"/>
          <p:cNvSpPr txBox="1">
            <a:spLocks/>
          </p:cNvSpPr>
          <p:nvPr/>
        </p:nvSpPr>
        <p:spPr>
          <a:xfrm>
            <a:off x="1691680" y="3573016"/>
            <a:ext cx="6400800" cy="5302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900" kern="1200" baseline="0">
                <a:solidFill>
                  <a:srgbClr val="24478D"/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o-KR" altLang="en-US" dirty="0" smtClean="0"/>
              <a:t>신상화 부연구위원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78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/>
              <a:t>암호화폐 개요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en-US" b="1" dirty="0" smtClean="0"/>
              <a:t>비트코인의 특징 및 발전 현황</a:t>
            </a:r>
            <a:r>
              <a:rPr lang="ko-KR" altLang="en-US" b="1" dirty="0"/>
              <a:t/>
            </a:r>
            <a:br>
              <a:rPr lang="ko-KR" altLang="en-US" b="1" dirty="0"/>
            </a:br>
            <a:r>
              <a:rPr lang="ko-KR" altLang="en-US" b="1" dirty="0" smtClean="0"/>
              <a:t>과세상 </a:t>
            </a:r>
            <a:r>
              <a:rPr lang="ko-KR" altLang="en-US" b="1" dirty="0"/>
              <a:t>쟁점 </a:t>
            </a:r>
            <a:r>
              <a:rPr lang="ko-KR" altLang="en-US" b="1" dirty="0" smtClean="0"/>
              <a:t>사항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b="1" dirty="0" smtClean="0"/>
              <a:t>Q&amp;A</a:t>
            </a:r>
            <a:endParaRPr lang="ko-KR" altLang="en-US" b="1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 smtClean="0"/>
              <a:t>01</a:t>
            </a:r>
          </a:p>
          <a:p>
            <a:r>
              <a:rPr lang="en-US" altLang="ko-KR" b="1" dirty="0" smtClean="0"/>
              <a:t>02</a:t>
            </a:r>
          </a:p>
          <a:p>
            <a:r>
              <a:rPr lang="en-US" altLang="ko-KR" b="1" dirty="0" smtClean="0"/>
              <a:t>03</a:t>
            </a:r>
          </a:p>
          <a:p>
            <a:r>
              <a:rPr lang="en-US" altLang="ko-KR" b="1" dirty="0" smtClean="0"/>
              <a:t>04</a:t>
            </a:r>
          </a:p>
          <a:p>
            <a:r>
              <a:rPr lang="en-US" altLang="ko-KR" b="1" dirty="0" smtClean="0"/>
              <a:t>05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1043608" y="4077072"/>
            <a:ext cx="576064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028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암호화폐 개요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179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내용 개체 틀 12"/>
          <p:cNvSpPr txBox="1">
            <a:spLocks/>
          </p:cNvSpPr>
          <p:nvPr/>
        </p:nvSpPr>
        <p:spPr>
          <a:xfrm>
            <a:off x="229403" y="1628800"/>
            <a:ext cx="8208456" cy="39512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합의된 명확한 정의는 존재하지 않음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통용되고 있는 암호화폐 시스템들의 특징은 개별 블록체인을 지니고 있다는 것임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en-US" altLang="ko-KR" sz="12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2008</a:t>
            </a:r>
            <a:r>
              <a:rPr lang="ko-KR" altLang="en-US" sz="12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</a:t>
            </a:r>
            <a:r>
              <a:rPr lang="en-US" altLang="ko-KR" sz="12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10</a:t>
            </a:r>
            <a:r>
              <a:rPr lang="ko-KR" altLang="en-US" sz="12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월 </a:t>
            </a:r>
            <a:r>
              <a:rPr lang="ko-KR" altLang="en-US" sz="1200" b="1" spc="-1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사토시</a:t>
            </a:r>
            <a:r>
              <a:rPr lang="ko-KR" altLang="en-US" sz="12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200" b="1" spc="-1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나카모토의</a:t>
            </a:r>
            <a:r>
              <a:rPr lang="ko-KR" altLang="en-US" sz="12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논문에서 </a:t>
            </a: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블록체인 기술이 암호화폐 기술에 처음으로 접목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 논문에서 블록체인을 운용하기 위해 제안된 보상 체계가 채굴에 기반한 비트코인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또한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개별 암호화폐 시스템은 블록체인을 안정적으로 유지하기 위한 장치를 두고 있으며 해당 장치의 보상으로써 암호화폐를 지급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따라서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암호화폐는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“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블록체인 기술에 기초</a:t>
            </a:r>
            <a:r>
              <a:rPr lang="ko-KR" altLang="en-US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한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디지털 보상체계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”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로 정의하는 것이 적합할 것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보상이 실물 가치에 기반하지 않음 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보상체계에 따라 화폐 공급량이 사전적으로 정해져 있음 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암호화폐의 많은 특징들이 블록체인의 특징과 유사함 </a:t>
            </a:r>
            <a:endParaRPr lang="en-US" altLang="ko-KR" sz="12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01 </a:t>
            </a:r>
            <a:r>
              <a:rPr lang="ko-KR" altLang="en-US" dirty="0" smtClean="0"/>
              <a:t>암호화폐의 정의</a:t>
            </a:r>
            <a:r>
              <a:rPr lang="en-US" altLang="ko-KR" spc="-120" dirty="0" smtClean="0"/>
              <a:t> 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576440" y="2308230"/>
            <a:ext cx="1277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b="1" spc="-120" dirty="0" smtClean="0">
                <a:solidFill>
                  <a:schemeClr val="bg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암호화폐란</a:t>
            </a:r>
            <a:r>
              <a:rPr lang="en-US" altLang="ko-KR" sz="1600" b="1" spc="-120" dirty="0" smtClean="0">
                <a:solidFill>
                  <a:schemeClr val="bg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?</a:t>
            </a:r>
            <a:endParaRPr lang="ko-KR" altLang="en-US" sz="1600" b="1" spc="-120" dirty="0">
              <a:solidFill>
                <a:schemeClr val="bg1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151" name="직사각형 150"/>
          <p:cNvSpPr/>
          <p:nvPr/>
        </p:nvSpPr>
        <p:spPr>
          <a:xfrm>
            <a:off x="737867" y="6003687"/>
            <a:ext cx="1319444" cy="7376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spc="-120" dirty="0" smtClean="0">
                <a:solidFill>
                  <a:schemeClr val="bg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차이</a:t>
            </a:r>
            <a:r>
              <a:rPr lang="ko-KR" altLang="en-US" sz="1600" b="1" spc="-120" dirty="0">
                <a:solidFill>
                  <a:schemeClr val="bg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점</a:t>
            </a:r>
          </a:p>
        </p:txBody>
      </p:sp>
    </p:spTree>
    <p:extLst>
      <p:ext uri="{BB962C8B-B14F-4D97-AF65-F5344CB8AC3E}">
        <p14:creationId xmlns:p14="http://schemas.microsoft.com/office/powerpoint/2010/main" val="147994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01 </a:t>
            </a:r>
            <a:r>
              <a:rPr lang="ko-KR" altLang="en-US" dirty="0" smtClean="0"/>
              <a:t>암호화폐의 정의</a:t>
            </a:r>
            <a:endParaRPr lang="ko-KR" altLang="en-US" dirty="0"/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208145" cy="504056"/>
          </a:xfrm>
        </p:spPr>
        <p:txBody>
          <a:bodyPr/>
          <a:lstStyle/>
          <a:p>
            <a:r>
              <a:rPr lang="ko-KR" altLang="en-US" spc="-120" dirty="0" smtClean="0"/>
              <a:t>중앙관리기구의 부재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76" name="순서도: 대체 처리 75"/>
          <p:cNvSpPr/>
          <p:nvPr/>
        </p:nvSpPr>
        <p:spPr>
          <a:xfrm>
            <a:off x="776750" y="3642283"/>
            <a:ext cx="1926877" cy="417435"/>
          </a:xfrm>
          <a:prstGeom prst="flowChartAlternateProcess">
            <a:avLst/>
          </a:prstGeom>
          <a:solidFill>
            <a:srgbClr val="5D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중앙관리기구의 부재</a:t>
            </a:r>
            <a:endParaRPr lang="ko-KR" altLang="en-US" sz="14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82" name="순서도: 대체 처리 81"/>
          <p:cNvSpPr/>
          <p:nvPr/>
        </p:nvSpPr>
        <p:spPr>
          <a:xfrm>
            <a:off x="3707904" y="2483961"/>
            <a:ext cx="2328058" cy="402485"/>
          </a:xfrm>
          <a:prstGeom prst="flowChartAlternateProcess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화폐의 진위여부</a:t>
            </a:r>
            <a:endParaRPr lang="ko-KR" altLang="en-US" sz="1400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83" name="순서도: 대체 처리 82"/>
          <p:cNvSpPr/>
          <p:nvPr/>
        </p:nvSpPr>
        <p:spPr>
          <a:xfrm>
            <a:off x="3707904" y="4581128"/>
            <a:ext cx="2328058" cy="402485"/>
          </a:xfrm>
          <a:prstGeom prst="flowChartAlternateProcess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이중지불문제</a:t>
            </a:r>
            <a:endParaRPr lang="ko-KR" altLang="en-US" sz="1400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3" name="직선 연결선 2"/>
          <p:cNvCxnSpPr>
            <a:stCxn id="76" idx="3"/>
            <a:endCxn id="82" idx="1"/>
          </p:cNvCxnSpPr>
          <p:nvPr/>
        </p:nvCxnSpPr>
        <p:spPr>
          <a:xfrm flipV="1">
            <a:off x="2703627" y="2685204"/>
            <a:ext cx="1004277" cy="1165797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>
            <a:stCxn id="76" idx="3"/>
            <a:endCxn id="83" idx="1"/>
          </p:cNvCxnSpPr>
          <p:nvPr/>
        </p:nvCxnSpPr>
        <p:spPr>
          <a:xfrm>
            <a:off x="2703627" y="3851001"/>
            <a:ext cx="1004277" cy="93137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직사각형 107"/>
          <p:cNvSpPr/>
          <p:nvPr/>
        </p:nvSpPr>
        <p:spPr>
          <a:xfrm>
            <a:off x="4499580" y="2970294"/>
            <a:ext cx="2808724" cy="2923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300" b="1" spc="-120" dirty="0" smtClean="0">
                <a:solidFill>
                  <a:srgbClr val="0070C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진짜  사용할 수  있는 암호화폐인가</a:t>
            </a:r>
            <a:r>
              <a:rPr lang="en-US" altLang="ko-KR" sz="1300" b="1" spc="-120" dirty="0" smtClean="0">
                <a:solidFill>
                  <a:srgbClr val="0070C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?</a:t>
            </a:r>
            <a:endParaRPr lang="ko-KR" altLang="en-US" sz="1300" b="1" spc="-120" dirty="0">
              <a:solidFill>
                <a:srgbClr val="0070C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4355976" y="5045843"/>
            <a:ext cx="3024336" cy="2923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300" b="1" spc="-120" dirty="0" smtClean="0">
                <a:solidFill>
                  <a:srgbClr val="0070C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누군가 이미 사용한</a:t>
            </a:r>
            <a:r>
              <a:rPr lang="en-US" altLang="ko-KR" sz="1300" b="1" spc="-120" dirty="0">
                <a:solidFill>
                  <a:srgbClr val="0070C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</a:t>
            </a:r>
            <a:r>
              <a:rPr lang="ko-KR" altLang="en-US" sz="1300" b="1" spc="-120" dirty="0" smtClean="0">
                <a:solidFill>
                  <a:srgbClr val="0070C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화폐는 아닌가</a:t>
            </a:r>
            <a:r>
              <a:rPr lang="en-US" altLang="ko-KR" sz="1300" b="1" spc="-120" dirty="0" smtClean="0">
                <a:solidFill>
                  <a:srgbClr val="0070C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? </a:t>
            </a:r>
            <a:endParaRPr lang="ko-KR" altLang="en-US" sz="1300" b="1" spc="-120" dirty="0">
              <a:solidFill>
                <a:srgbClr val="0070C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122" name="그룹 121"/>
          <p:cNvGrpSpPr/>
          <p:nvPr/>
        </p:nvGrpSpPr>
        <p:grpSpPr>
          <a:xfrm>
            <a:off x="4402380" y="2988614"/>
            <a:ext cx="169208" cy="237592"/>
            <a:chOff x="3369608" y="3322800"/>
            <a:chExt cx="194400" cy="305992"/>
          </a:xfrm>
          <a:solidFill>
            <a:srgbClr val="005BAA"/>
          </a:solidFill>
        </p:grpSpPr>
        <p:sp>
          <p:nvSpPr>
            <p:cNvPr id="123" name="직각 삼각형 122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" name="직각 삼각형 123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4402380" y="5068490"/>
            <a:ext cx="169208" cy="237592"/>
            <a:chOff x="3369608" y="3322800"/>
            <a:chExt cx="194400" cy="305992"/>
          </a:xfrm>
          <a:solidFill>
            <a:srgbClr val="005BAA"/>
          </a:solidFill>
        </p:grpSpPr>
        <p:sp>
          <p:nvSpPr>
            <p:cNvPr id="126" name="직각 삼각형 125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각 삼각형 126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8" name="순서도: 대체 처리 127"/>
          <p:cNvSpPr/>
          <p:nvPr/>
        </p:nvSpPr>
        <p:spPr>
          <a:xfrm>
            <a:off x="5027091" y="3440964"/>
            <a:ext cx="3648598" cy="661380"/>
          </a:xfrm>
          <a:prstGeom prst="flowChartAlternateProcess">
            <a:avLst/>
          </a:prstGeom>
          <a:solidFill>
            <a:srgbClr val="E2E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블록 체인</a:t>
            </a:r>
            <a:r>
              <a:rPr lang="en-US" altLang="ko-KR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(Block Chain) </a:t>
            </a:r>
            <a:r>
              <a:rPr lang="ko-KR" altLang="en-US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이라 불리는 </a:t>
            </a:r>
            <a:endParaRPr lang="en-US" altLang="ko-KR" sz="1400" dirty="0" smtClean="0">
              <a:solidFill>
                <a:srgbClr val="0070C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ko-KR" altLang="en-US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공공장부</a:t>
            </a:r>
            <a:r>
              <a:rPr lang="en-US" altLang="ko-KR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(public ledger) </a:t>
            </a:r>
            <a:r>
              <a:rPr lang="ko-KR" altLang="en-US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도입</a:t>
            </a:r>
            <a:r>
              <a:rPr lang="en-US" altLang="ko-KR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endParaRPr lang="ko-KR" altLang="en-US" sz="1400" dirty="0">
              <a:solidFill>
                <a:srgbClr val="0070C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30" name="직사각형 129"/>
          <p:cNvSpPr/>
          <p:nvPr/>
        </p:nvSpPr>
        <p:spPr>
          <a:xfrm>
            <a:off x="611560" y="4119463"/>
            <a:ext cx="282903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화폐사용자간의 </a:t>
            </a:r>
            <a:r>
              <a:rPr lang="en-US" altLang="ko-KR" sz="1200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</a:t>
            </a:r>
          </a:p>
          <a:p>
            <a:pPr algn="ctr"/>
            <a:r>
              <a:rPr lang="ko-KR" altLang="en-US" sz="1200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거래 확인을</a:t>
            </a:r>
            <a:r>
              <a:rPr lang="en-US" altLang="ko-KR" sz="1200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</a:t>
            </a:r>
            <a:r>
              <a:rPr lang="ko-KR" altLang="en-US" sz="1200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하는 </a:t>
            </a:r>
            <a:r>
              <a:rPr lang="ko-KR" altLang="en-US" sz="1200" b="1" u="sng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중앙 관리기구가 없음  </a:t>
            </a:r>
            <a:endParaRPr lang="ko-KR" altLang="en-US" sz="1200" b="1" u="sng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177" name="그룹 176"/>
          <p:cNvGrpSpPr/>
          <p:nvPr/>
        </p:nvGrpSpPr>
        <p:grpSpPr>
          <a:xfrm>
            <a:off x="746124" y="4885942"/>
            <a:ext cx="2453934" cy="1394127"/>
            <a:chOff x="468000" y="3983311"/>
            <a:chExt cx="2453934" cy="1394127"/>
          </a:xfrm>
        </p:grpSpPr>
        <p:grpSp>
          <p:nvGrpSpPr>
            <p:cNvPr id="131" name="그룹 130"/>
            <p:cNvGrpSpPr/>
            <p:nvPr/>
          </p:nvGrpSpPr>
          <p:grpSpPr>
            <a:xfrm>
              <a:off x="468000" y="3983311"/>
              <a:ext cx="2448000" cy="1394127"/>
              <a:chOff x="6117736" y="1730046"/>
              <a:chExt cx="2448000" cy="1394127"/>
            </a:xfrm>
          </p:grpSpPr>
          <p:sp>
            <p:nvSpPr>
              <p:cNvPr id="132" name="모서리가 둥근 직사각형 131"/>
              <p:cNvSpPr/>
              <p:nvPr/>
            </p:nvSpPr>
            <p:spPr>
              <a:xfrm>
                <a:off x="6117736" y="1730046"/>
                <a:ext cx="2448000" cy="1394127"/>
              </a:xfrm>
              <a:prstGeom prst="roundRect">
                <a:avLst/>
              </a:prstGeom>
              <a:solidFill>
                <a:srgbClr val="E2EEF9"/>
              </a:solidFill>
              <a:ln w="15240">
                <a:solidFill>
                  <a:srgbClr val="5DA9D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33" name="모서리가 둥근 직사각형 132"/>
              <p:cNvSpPr/>
              <p:nvPr/>
            </p:nvSpPr>
            <p:spPr>
              <a:xfrm>
                <a:off x="7408560" y="2019858"/>
                <a:ext cx="786990" cy="802674"/>
              </a:xfrm>
              <a:prstGeom prst="roundRect">
                <a:avLst/>
              </a:prstGeom>
              <a:noFill/>
              <a:ln w="1524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34" name="직사각형 133"/>
              <p:cNvSpPr/>
              <p:nvPr/>
            </p:nvSpPr>
            <p:spPr>
              <a:xfrm>
                <a:off x="7644084" y="1978611"/>
                <a:ext cx="275676" cy="881465"/>
              </a:xfrm>
              <a:prstGeom prst="rect">
                <a:avLst/>
              </a:prstGeom>
              <a:solidFill>
                <a:srgbClr val="E2EE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cxnSp>
            <p:nvCxnSpPr>
              <p:cNvPr id="135" name="직선 연결선 134"/>
              <p:cNvCxnSpPr/>
              <p:nvPr/>
            </p:nvCxnSpPr>
            <p:spPr>
              <a:xfrm>
                <a:off x="7783964" y="2021024"/>
                <a:ext cx="288032" cy="0"/>
              </a:xfrm>
              <a:prstGeom prst="line">
                <a:avLst/>
              </a:prstGeom>
              <a:ln w="1524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직선 연결선 135"/>
              <p:cNvCxnSpPr/>
              <p:nvPr/>
            </p:nvCxnSpPr>
            <p:spPr>
              <a:xfrm>
                <a:off x="7775744" y="2821878"/>
                <a:ext cx="288032" cy="0"/>
              </a:xfrm>
              <a:prstGeom prst="line">
                <a:avLst/>
              </a:prstGeom>
              <a:ln w="1524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모서리가 둥근 직사각형 136"/>
              <p:cNvSpPr/>
              <p:nvPr/>
            </p:nvSpPr>
            <p:spPr>
              <a:xfrm>
                <a:off x="6544800" y="2012718"/>
                <a:ext cx="767436" cy="802674"/>
              </a:xfrm>
              <a:prstGeom prst="roundRect">
                <a:avLst/>
              </a:prstGeom>
              <a:noFill/>
              <a:ln w="15240">
                <a:solidFill>
                  <a:srgbClr val="5DA9DD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9" name="직사각형 138"/>
              <p:cNvSpPr/>
              <p:nvPr/>
            </p:nvSpPr>
            <p:spPr>
              <a:xfrm>
                <a:off x="6732240" y="1971471"/>
                <a:ext cx="323760" cy="881465"/>
              </a:xfrm>
              <a:prstGeom prst="rect">
                <a:avLst/>
              </a:prstGeom>
              <a:solidFill>
                <a:srgbClr val="E2EE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40" name="모서리가 둥근 직사각형 139"/>
              <p:cNvSpPr/>
              <p:nvPr/>
            </p:nvSpPr>
            <p:spPr>
              <a:xfrm>
                <a:off x="7056000" y="2228400"/>
                <a:ext cx="540000" cy="396000"/>
              </a:xfrm>
              <a:prstGeom prst="roundRect">
                <a:avLst/>
              </a:prstGeom>
              <a:solidFill>
                <a:srgbClr val="005B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41" name="모서리가 둥근 직사각형 140"/>
              <p:cNvSpPr/>
              <p:nvPr/>
            </p:nvSpPr>
            <p:spPr>
              <a:xfrm>
                <a:off x="6271200" y="2228400"/>
                <a:ext cx="540000" cy="396000"/>
              </a:xfrm>
              <a:prstGeom prst="roundRect">
                <a:avLst/>
              </a:prstGeom>
              <a:solidFill>
                <a:srgbClr val="5DA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42" name="직사각형 141"/>
              <p:cNvSpPr/>
              <p:nvPr/>
            </p:nvSpPr>
            <p:spPr>
              <a:xfrm>
                <a:off x="6127200" y="2214000"/>
                <a:ext cx="80047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1000" b="1" spc="-120" dirty="0" smtClean="0">
                    <a:solidFill>
                      <a:schemeClr val="bg1"/>
                    </a:solidFill>
                    <a:latin typeface="함초롬돋움" panose="02030504000101010101" pitchFamily="18" charset="-127"/>
                    <a:ea typeface="함초롬돋움" panose="02030504000101010101" pitchFamily="18" charset="-127"/>
                    <a:cs typeface="함초롬돋움" panose="02030504000101010101" pitchFamily="18" charset="-127"/>
                  </a:rPr>
                  <a:t>관리</a:t>
                </a:r>
                <a:endParaRPr lang="en-US" altLang="ko-KR" sz="1000" b="1" spc="-120" dirty="0" smtClean="0">
                  <a:solidFill>
                    <a:schemeClr val="bg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endParaRPr>
              </a:p>
              <a:p>
                <a:pPr algn="ctr"/>
                <a:r>
                  <a:rPr lang="ko-KR" altLang="en-US" sz="1000" b="1" spc="-120" dirty="0" smtClean="0">
                    <a:solidFill>
                      <a:schemeClr val="bg1"/>
                    </a:solidFill>
                    <a:latin typeface="함초롬돋움" panose="02030504000101010101" pitchFamily="18" charset="-127"/>
                    <a:ea typeface="함초롬돋움" panose="02030504000101010101" pitchFamily="18" charset="-127"/>
                    <a:cs typeface="함초롬돋움" panose="02030504000101010101" pitchFamily="18" charset="-127"/>
                  </a:rPr>
                  <a:t>기구</a:t>
                </a:r>
                <a:endParaRPr lang="en-US" altLang="ko-KR" sz="1000" b="1" spc="-120" dirty="0" smtClean="0">
                  <a:solidFill>
                    <a:schemeClr val="bg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endParaRPr>
              </a:p>
            </p:txBody>
          </p:sp>
          <p:sp>
            <p:nvSpPr>
              <p:cNvPr id="143" name="직사각형 142"/>
              <p:cNvSpPr/>
              <p:nvPr/>
            </p:nvSpPr>
            <p:spPr>
              <a:xfrm>
                <a:off x="6912000" y="2304000"/>
                <a:ext cx="800472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1000" b="1" spc="-120" dirty="0" smtClean="0">
                    <a:solidFill>
                      <a:schemeClr val="bg1"/>
                    </a:solidFill>
                    <a:latin typeface="함초롬돋움" panose="02030504000101010101" pitchFamily="18" charset="-127"/>
                    <a:ea typeface="함초롬돋움" panose="02030504000101010101" pitchFamily="18" charset="-127"/>
                    <a:cs typeface="함초롬돋움" panose="02030504000101010101" pitchFamily="18" charset="-127"/>
                  </a:rPr>
                  <a:t>소비자</a:t>
                </a:r>
                <a:endParaRPr lang="ko-KR" altLang="en-US" sz="1000" b="1" spc="-120" dirty="0">
                  <a:solidFill>
                    <a:schemeClr val="bg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endParaRPr>
              </a:p>
            </p:txBody>
          </p:sp>
          <p:grpSp>
            <p:nvGrpSpPr>
              <p:cNvPr id="146" name="그룹 145"/>
              <p:cNvGrpSpPr/>
              <p:nvPr/>
            </p:nvGrpSpPr>
            <p:grpSpPr>
              <a:xfrm>
                <a:off x="6649200" y="2643275"/>
                <a:ext cx="504056" cy="360040"/>
                <a:chOff x="7945604" y="1836000"/>
                <a:chExt cx="504056" cy="360040"/>
              </a:xfrm>
            </p:grpSpPr>
            <p:sp>
              <p:nvSpPr>
                <p:cNvPr id="156" name="타원 155"/>
                <p:cNvSpPr/>
                <p:nvPr/>
              </p:nvSpPr>
              <p:spPr>
                <a:xfrm>
                  <a:off x="8020800" y="1836000"/>
                  <a:ext cx="360040" cy="36004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dirty="0"/>
                </a:p>
              </p:txBody>
            </p:sp>
            <p:sp>
              <p:nvSpPr>
                <p:cNvPr id="157" name="직사각형 156"/>
                <p:cNvSpPr/>
                <p:nvPr/>
              </p:nvSpPr>
              <p:spPr>
                <a:xfrm>
                  <a:off x="7945604" y="1862131"/>
                  <a:ext cx="504056" cy="20005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700" b="1" spc="-120" dirty="0" smtClean="0">
                    <a:latin typeface="함초롬돋움" panose="02030504000101010101" pitchFamily="18" charset="-127"/>
                    <a:ea typeface="함초롬돋움" panose="02030504000101010101" pitchFamily="18" charset="-127"/>
                    <a:cs typeface="함초롬돋움" panose="02030504000101010101" pitchFamily="18" charset="-127"/>
                  </a:endParaRPr>
                </a:p>
              </p:txBody>
            </p:sp>
          </p:grpSp>
          <p:sp>
            <p:nvSpPr>
              <p:cNvPr id="154" name="타원 153"/>
              <p:cNvSpPr/>
              <p:nvPr/>
            </p:nvSpPr>
            <p:spPr>
              <a:xfrm>
                <a:off x="6775260" y="1833582"/>
                <a:ext cx="360040" cy="36004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grpSp>
            <p:nvGrpSpPr>
              <p:cNvPr id="148" name="그룹 147"/>
              <p:cNvGrpSpPr/>
              <p:nvPr/>
            </p:nvGrpSpPr>
            <p:grpSpPr>
              <a:xfrm>
                <a:off x="7522484" y="2721600"/>
                <a:ext cx="395432" cy="200055"/>
                <a:chOff x="7522484" y="2721600"/>
                <a:chExt cx="395432" cy="200055"/>
              </a:xfrm>
            </p:grpSpPr>
            <p:sp>
              <p:nvSpPr>
                <p:cNvPr id="152" name="순서도: 수행의 시작/종료 151"/>
                <p:cNvSpPr/>
                <p:nvPr/>
              </p:nvSpPr>
              <p:spPr>
                <a:xfrm>
                  <a:off x="7603200" y="2764800"/>
                  <a:ext cx="234000" cy="118800"/>
                </a:xfrm>
                <a:prstGeom prst="flowChartTerminator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53" name="직사각형 152"/>
                <p:cNvSpPr/>
                <p:nvPr/>
              </p:nvSpPr>
              <p:spPr>
                <a:xfrm>
                  <a:off x="7522484" y="2721600"/>
                  <a:ext cx="395432" cy="20005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ko-KR" sz="700" b="1" dirty="0" smtClean="0">
                      <a:solidFill>
                        <a:schemeClr val="bg1"/>
                      </a:solidFill>
                      <a:latin typeface="함초롬돋움" panose="02030504000101010101" pitchFamily="18" charset="-127"/>
                      <a:ea typeface="함초롬돋움" panose="02030504000101010101" pitchFamily="18" charset="-127"/>
                      <a:cs typeface="함초롬돋움" panose="02030504000101010101" pitchFamily="18" charset="-127"/>
                    </a:rPr>
                    <a:t>50%</a:t>
                  </a:r>
                  <a:endParaRPr lang="ko-KR" altLang="en-US" sz="700" b="1" dirty="0">
                    <a:solidFill>
                      <a:schemeClr val="bg1"/>
                    </a:solidFill>
                    <a:latin typeface="함초롬돋움" panose="02030504000101010101" pitchFamily="18" charset="-127"/>
                    <a:ea typeface="함초롬돋움" panose="02030504000101010101" pitchFamily="18" charset="-127"/>
                    <a:cs typeface="함초롬돋움" panose="02030504000101010101" pitchFamily="18" charset="-127"/>
                  </a:endParaRPr>
                </a:p>
              </p:txBody>
            </p:sp>
          </p:grpSp>
        </p:grpSp>
        <p:sp>
          <p:nvSpPr>
            <p:cNvPr id="162" name="모서리가 둥근 직사각형 161"/>
            <p:cNvSpPr/>
            <p:nvPr/>
          </p:nvSpPr>
          <p:spPr>
            <a:xfrm>
              <a:off x="2256764" y="4486601"/>
              <a:ext cx="540000" cy="396000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rgbClr val="91BADF"/>
                </a:solidFill>
              </a:endParaRPr>
            </a:p>
          </p:txBody>
        </p:sp>
        <p:sp>
          <p:nvSpPr>
            <p:cNvPr id="165" name="직사각형 164"/>
            <p:cNvSpPr/>
            <p:nvPr/>
          </p:nvSpPr>
          <p:spPr>
            <a:xfrm>
              <a:off x="2121462" y="4534342"/>
              <a:ext cx="80047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000" b="1" spc="-120" dirty="0" smtClean="0">
                  <a:solidFill>
                    <a:schemeClr val="bg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판매자</a:t>
              </a:r>
              <a:endParaRPr lang="en-US" altLang="ko-KR" sz="1000" b="1" spc="-120" dirty="0" smtClean="0">
                <a:solidFill>
                  <a:schemeClr val="bg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endParaRPr>
            </a:p>
          </p:txBody>
        </p:sp>
        <p:sp>
          <p:nvSpPr>
            <p:cNvPr id="166" name="타원 165"/>
            <p:cNvSpPr/>
            <p:nvPr/>
          </p:nvSpPr>
          <p:spPr>
            <a:xfrm>
              <a:off x="1992829" y="4077072"/>
              <a:ext cx="360040" cy="36004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1907704" y="4103203"/>
              <a:ext cx="50405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spc="-120" dirty="0" smtClean="0"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화폐</a:t>
              </a:r>
              <a:endParaRPr lang="en-US" altLang="ko-KR" sz="700" b="1" spc="-120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endParaRPr>
            </a:p>
            <a:p>
              <a:pPr algn="ctr"/>
              <a:r>
                <a:rPr lang="ko-KR" altLang="en-US" sz="700" b="1" spc="-120" dirty="0" smtClean="0"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지</a:t>
              </a:r>
              <a:r>
                <a:rPr lang="ko-KR" altLang="en-US" sz="700" b="1" spc="-120" dirty="0"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불</a:t>
              </a:r>
              <a:endParaRPr lang="en-US" altLang="ko-KR" sz="700" b="1" spc="-120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endParaRPr>
            </a:p>
          </p:txBody>
        </p:sp>
        <p:sp>
          <p:nvSpPr>
            <p:cNvPr id="168" name="타원 167"/>
            <p:cNvSpPr/>
            <p:nvPr/>
          </p:nvSpPr>
          <p:spPr>
            <a:xfrm>
              <a:off x="1958921" y="4912593"/>
              <a:ext cx="360040" cy="36004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1873796" y="4938724"/>
              <a:ext cx="50405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spc="-120" dirty="0" smtClean="0"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재화</a:t>
              </a:r>
              <a:endParaRPr lang="en-US" altLang="ko-KR" sz="700" b="1" spc="-120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endParaRPr>
            </a:p>
            <a:p>
              <a:pPr algn="ctr"/>
              <a:r>
                <a:rPr lang="ko-KR" altLang="en-US" sz="700" b="1" spc="-120" dirty="0" smtClean="0"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구매</a:t>
              </a:r>
              <a:endParaRPr lang="en-US" altLang="ko-KR" sz="700" b="1" spc="-120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endParaRPr>
            </a:p>
          </p:txBody>
        </p:sp>
        <p:sp>
          <p:nvSpPr>
            <p:cNvPr id="171" name="이등변 삼각형 170"/>
            <p:cNvSpPr/>
            <p:nvPr/>
          </p:nvSpPr>
          <p:spPr>
            <a:xfrm rot="10800000">
              <a:off x="2473502" y="4399632"/>
              <a:ext cx="144016" cy="8558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이등변 삼각형 172"/>
            <p:cNvSpPr/>
            <p:nvPr/>
          </p:nvSpPr>
          <p:spPr>
            <a:xfrm>
              <a:off x="1687911" y="4875284"/>
              <a:ext cx="144016" cy="8558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이등변 삼각형 173"/>
            <p:cNvSpPr/>
            <p:nvPr/>
          </p:nvSpPr>
          <p:spPr>
            <a:xfrm rot="10800000">
              <a:off x="1590492" y="4402409"/>
              <a:ext cx="144016" cy="85586"/>
            </a:xfrm>
            <a:prstGeom prst="triangle">
              <a:avLst/>
            </a:prstGeom>
            <a:solidFill>
              <a:srgbClr val="5DA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5" name="이등변 삼각형 174"/>
            <p:cNvSpPr/>
            <p:nvPr/>
          </p:nvSpPr>
          <p:spPr>
            <a:xfrm>
              <a:off x="823056" y="4877665"/>
              <a:ext cx="144016" cy="85586"/>
            </a:xfrm>
            <a:prstGeom prst="triangle">
              <a:avLst/>
            </a:prstGeom>
            <a:solidFill>
              <a:srgbClr val="5DA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6" name="직사각형 175"/>
            <p:cNvSpPr/>
            <p:nvPr/>
          </p:nvSpPr>
          <p:spPr>
            <a:xfrm>
              <a:off x="999464" y="4925611"/>
              <a:ext cx="50405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700" b="1" spc="-120" dirty="0" smtClean="0"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지불</a:t>
              </a:r>
              <a:endParaRPr lang="en-US" altLang="ko-KR" sz="700" b="1" spc="-120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endParaRPr>
            </a:p>
            <a:p>
              <a:pPr algn="ctr"/>
              <a:r>
                <a:rPr lang="ko-KR" altLang="en-US" sz="700" b="1" spc="-120" dirty="0" smtClean="0"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요</a:t>
              </a:r>
              <a:r>
                <a:rPr lang="ko-KR" altLang="en-US" sz="700" b="1" spc="-120" dirty="0"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청</a:t>
              </a:r>
              <a:endParaRPr lang="en-US" altLang="ko-KR" sz="700" b="1" spc="-120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endParaRPr>
            </a:p>
          </p:txBody>
        </p:sp>
      </p:grpSp>
      <p:sp>
        <p:nvSpPr>
          <p:cNvPr id="178" name="모서리가 둥근 직사각형 177"/>
          <p:cNvSpPr/>
          <p:nvPr/>
        </p:nvSpPr>
        <p:spPr>
          <a:xfrm>
            <a:off x="899588" y="4979113"/>
            <a:ext cx="882056" cy="1180098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0" name="직선 화살표 연결선 179"/>
          <p:cNvCxnSpPr/>
          <p:nvPr/>
        </p:nvCxnSpPr>
        <p:spPr>
          <a:xfrm flipV="1">
            <a:off x="1305284" y="4576871"/>
            <a:ext cx="0" cy="402242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직사각형 180"/>
          <p:cNvSpPr/>
          <p:nvPr/>
        </p:nvSpPr>
        <p:spPr>
          <a:xfrm>
            <a:off x="4611938" y="3180618"/>
            <a:ext cx="7922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A.</a:t>
            </a:r>
            <a:endParaRPr lang="en-US" altLang="ko-KR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55714" y="5006084"/>
            <a:ext cx="504056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700" b="1" spc="-120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계좌</a:t>
            </a:r>
            <a:endParaRPr lang="en-US" altLang="ko-KR" sz="700" b="1" spc="-120" dirty="0" smtClean="0"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  <a:p>
            <a:pPr algn="ctr"/>
            <a:r>
              <a:rPr lang="ko-KR" altLang="en-US" sz="700" b="1" spc="-120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확</a:t>
            </a:r>
            <a:r>
              <a:rPr lang="ko-KR" altLang="en-US" sz="700" b="1" spc="-12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인</a:t>
            </a:r>
            <a:endParaRPr lang="ko-KR" altLang="en-US" sz="700" b="1" spc="-120" dirty="0" smtClean="0"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183" name="순서도: 대체 처리 182"/>
          <p:cNvSpPr/>
          <p:nvPr/>
        </p:nvSpPr>
        <p:spPr>
          <a:xfrm>
            <a:off x="5112815" y="5498535"/>
            <a:ext cx="3562873" cy="615284"/>
          </a:xfrm>
          <a:prstGeom prst="flowChartAlternateProcess">
            <a:avLst/>
          </a:prstGeom>
          <a:solidFill>
            <a:srgbClr val="E2E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채굴</a:t>
            </a:r>
            <a:r>
              <a:rPr lang="en-US" altLang="ko-KR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(Proof-of-work) </a:t>
            </a:r>
            <a:r>
              <a:rPr lang="ko-KR" altLang="en-US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혹은 </a:t>
            </a:r>
            <a:r>
              <a:rPr lang="en-US" altLang="ko-KR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Proof-of-stake</a:t>
            </a:r>
            <a:r>
              <a:rPr lang="ko-KR" altLang="en-US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를 통해 거래를 인증하고 </a:t>
            </a:r>
            <a:endParaRPr lang="en-US" altLang="ko-KR" sz="1400" dirty="0" smtClean="0">
              <a:solidFill>
                <a:srgbClr val="0070C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ko-KR" altLang="en-US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안정성 획득 </a:t>
            </a:r>
            <a:r>
              <a:rPr lang="en-US" altLang="ko-KR" sz="1400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endParaRPr lang="ko-KR" altLang="en-US" sz="1400" dirty="0">
              <a:solidFill>
                <a:srgbClr val="0070C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84" name="직사각형 183"/>
          <p:cNvSpPr/>
          <p:nvPr/>
        </p:nvSpPr>
        <p:spPr>
          <a:xfrm>
            <a:off x="4685212" y="5179491"/>
            <a:ext cx="740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B.</a:t>
            </a:r>
            <a:endParaRPr lang="en-US" altLang="ko-KR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6" name="내용 개체 틀 12"/>
          <p:cNvSpPr txBox="1">
            <a:spLocks/>
          </p:cNvSpPr>
          <p:nvPr/>
        </p:nvSpPr>
        <p:spPr>
          <a:xfrm>
            <a:off x="468000" y="1692375"/>
            <a:ext cx="8208456" cy="6928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암호화폐 시스템은 </a:t>
            </a:r>
            <a:r>
              <a:rPr lang="ko-KR" altLang="en-US" sz="1600" b="1" spc="-120" dirty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중앙관리기구가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존재하지 않는 대신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화폐의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진위여부와 이중지불문제를 블록체인을 활용하여 해결함</a:t>
            </a: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085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 </a:t>
            </a:r>
            <a:r>
              <a:rPr lang="ko-KR" altLang="en-US" dirty="0" smtClean="0"/>
              <a:t>블록체인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412776"/>
            <a:ext cx="8208456" cy="1917024"/>
          </a:xfrm>
        </p:spPr>
        <p:txBody>
          <a:bodyPr/>
          <a:lstStyle/>
          <a:p>
            <a:r>
              <a:rPr lang="ko-KR" altLang="en-US" spc="-120" dirty="0" smtClean="0"/>
              <a:t>블록체인은 거래들</a:t>
            </a:r>
            <a:r>
              <a:rPr lang="en-US" altLang="ko-KR" spc="-120" dirty="0" smtClean="0"/>
              <a:t>(Block)</a:t>
            </a:r>
            <a:r>
              <a:rPr lang="ko-KR" altLang="en-US" spc="-120" dirty="0" smtClean="0"/>
              <a:t>의 </a:t>
            </a:r>
            <a:r>
              <a:rPr lang="ko-KR" altLang="en-US" spc="-120" dirty="0" err="1" smtClean="0"/>
              <a:t>연결체</a:t>
            </a:r>
            <a:r>
              <a:rPr lang="en-US" altLang="ko-KR" spc="-120" dirty="0" smtClean="0"/>
              <a:t>(Chain)</a:t>
            </a:r>
            <a:r>
              <a:rPr lang="ko-KR" altLang="en-US" spc="-120" dirty="0" smtClean="0"/>
              <a:t>로 분산화된 네트워크</a:t>
            </a:r>
            <a:r>
              <a:rPr lang="en-US" altLang="ko-KR" spc="-120" dirty="0" smtClean="0"/>
              <a:t>(Peer-to-Peer network) </a:t>
            </a:r>
            <a:r>
              <a:rPr lang="ko-KR" altLang="en-US" spc="-120" dirty="0" smtClean="0"/>
              <a:t>상에서 누구나 확인할 수 있는 공공장부임 </a:t>
            </a:r>
            <a:endParaRPr lang="en-US" altLang="ko-KR" spc="-120" dirty="0"/>
          </a:p>
          <a:p>
            <a:r>
              <a:rPr lang="ko-KR" altLang="en-US" spc="-120" dirty="0" smtClean="0"/>
              <a:t>블록체인은</a:t>
            </a:r>
            <a:r>
              <a:rPr lang="ko-KR" altLang="en-US" b="0" spc="-120" dirty="0" smtClean="0"/>
              <a:t> </a:t>
            </a:r>
            <a:r>
              <a:rPr lang="ko-KR" altLang="en-US" spc="-120" dirty="0" smtClean="0"/>
              <a:t>특정 시간 동안 발생한 거래들을 인증한 뒤 체인으로 엮어 새로운 블록체인을 형성함</a:t>
            </a:r>
            <a:endParaRPr lang="en-US" altLang="ko-KR" spc="-120" dirty="0" smtClean="0"/>
          </a:p>
          <a:p>
            <a:pPr lvl="1"/>
            <a:r>
              <a:rPr lang="ko-KR" altLang="en-US" spc="-120" dirty="0" smtClean="0"/>
              <a:t>새로이 형성된 블록체인은 네트워크를 통해 모든 참여자들에게 전송됨</a:t>
            </a:r>
            <a:endParaRPr lang="en-US" altLang="ko-KR" spc="-120" dirty="0" smtClean="0"/>
          </a:p>
          <a:p>
            <a:r>
              <a:rPr lang="ko-KR" altLang="en-US" dirty="0" smtClean="0"/>
              <a:t>중앙관리기관 </a:t>
            </a:r>
            <a:r>
              <a:rPr lang="ko-KR" altLang="en-US" dirty="0"/>
              <a:t>없이 거래를 승인하고 진행하는 데에 중요한 역할을 </a:t>
            </a:r>
            <a:r>
              <a:rPr lang="ko-KR" altLang="en-US" dirty="0" smtClean="0"/>
              <a:t>담당</a:t>
            </a:r>
            <a:endParaRPr lang="en-US" altLang="ko-KR" spc="-120" dirty="0"/>
          </a:p>
          <a:p>
            <a:endParaRPr lang="ko-KR" altLang="en-US" dirty="0"/>
          </a:p>
          <a:p>
            <a:pPr marL="0" indent="0">
              <a:buNone/>
            </a:pPr>
            <a:endParaRPr lang="ko-KR" altLang="en-US" spc="-120" dirty="0">
              <a:solidFill>
                <a:srgbClr val="005BAA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740446" y="3502034"/>
            <a:ext cx="1944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블록체인 구조도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740446" y="3549142"/>
            <a:ext cx="194400" cy="305992"/>
            <a:chOff x="3369608" y="3322800"/>
            <a:chExt cx="194400" cy="305992"/>
          </a:xfrm>
        </p:grpSpPr>
        <p:sp>
          <p:nvSpPr>
            <p:cNvPr id="16" name="직각 삼각형 15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740446" y="3531142"/>
            <a:ext cx="2016223" cy="340323"/>
            <a:chOff x="5032800" y="2099108"/>
            <a:chExt cx="2404800" cy="340323"/>
          </a:xfrm>
        </p:grpSpPr>
        <p:cxnSp>
          <p:nvCxnSpPr>
            <p:cNvPr id="22" name="직선 연결선 21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직선 연결선 24"/>
          <p:cNvCxnSpPr/>
          <p:nvPr/>
        </p:nvCxnSpPr>
        <p:spPr>
          <a:xfrm>
            <a:off x="538340" y="4075401"/>
            <a:ext cx="4283591" cy="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140326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218075800" descr="EMB000025c82c6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03976"/>
            <a:ext cx="4464495" cy="191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467544" y="6002238"/>
            <a:ext cx="42835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tech.eu. “A Guide to Bitcoin (Part I): A Look under the Hood.” </a:t>
            </a:r>
          </a:p>
          <a:p>
            <a:pPr fontAlgn="base" latinLnBrk="0"/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http://tech.eu/features/808/bitcoin-part-one/.(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접속일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2015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년 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7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월 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29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일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59" name="그룹 58"/>
          <p:cNvGrpSpPr/>
          <p:nvPr/>
        </p:nvGrpSpPr>
        <p:grpSpPr>
          <a:xfrm rot="10800000">
            <a:off x="3562270" y="3546423"/>
            <a:ext cx="194400" cy="305992"/>
            <a:chOff x="3369608" y="3322800"/>
            <a:chExt cx="194400" cy="305992"/>
          </a:xfrm>
        </p:grpSpPr>
        <p:sp>
          <p:nvSpPr>
            <p:cNvPr id="60" name="직각 삼각형 59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각 삼각형 60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5397996" y="350100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블록체인에 연결된 블록 정보 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5397996" y="3548116"/>
            <a:ext cx="194400" cy="305992"/>
            <a:chOff x="3369608" y="3322800"/>
            <a:chExt cx="194400" cy="305992"/>
          </a:xfrm>
        </p:grpSpPr>
        <p:sp>
          <p:nvSpPr>
            <p:cNvPr id="64" name="직각 삼각형 63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각 삼각형 64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5397996" y="3530116"/>
            <a:ext cx="3254464" cy="340323"/>
            <a:chOff x="5032800" y="2099108"/>
            <a:chExt cx="2404800" cy="340323"/>
          </a:xfrm>
        </p:grpSpPr>
        <p:cxnSp>
          <p:nvCxnSpPr>
            <p:cNvPr id="67" name="직선 연결선 66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그룹 68"/>
          <p:cNvGrpSpPr/>
          <p:nvPr/>
        </p:nvGrpSpPr>
        <p:grpSpPr>
          <a:xfrm rot="10800000">
            <a:off x="8458060" y="3545397"/>
            <a:ext cx="194400" cy="305992"/>
            <a:chOff x="3369608" y="3322800"/>
            <a:chExt cx="194400" cy="305992"/>
          </a:xfrm>
        </p:grpSpPr>
        <p:sp>
          <p:nvSpPr>
            <p:cNvPr id="70" name="직각 삼각형 69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각 삼각형 70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72" name="직선 연결선 71"/>
          <p:cNvCxnSpPr/>
          <p:nvPr/>
        </p:nvCxnSpPr>
        <p:spPr>
          <a:xfrm flipV="1">
            <a:off x="5234324" y="4075401"/>
            <a:ext cx="3730164" cy="1035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524102"/>
              </p:ext>
            </p:extLst>
          </p:nvPr>
        </p:nvGraphicFramePr>
        <p:xfrm>
          <a:off x="5234324" y="4207728"/>
          <a:ext cx="3514140" cy="1822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070"/>
                <a:gridCol w="1757070"/>
              </a:tblGrid>
              <a:tr h="226695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Block #367437</a:t>
                      </a:r>
                    </a:p>
                  </a:txBody>
                  <a:tcPr marL="64770" marR="64770" marT="17907" marB="17907" anchor="ctr">
                    <a:solidFill>
                      <a:srgbClr val="005BA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rgbClr val="005BAA"/>
                    </a:solidFill>
                  </a:tcPr>
                </a:tc>
              </a:tr>
              <a:tr h="2266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Number Of Transactions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514</a:t>
                      </a:r>
                    </a:p>
                  </a:txBody>
                  <a:tcPr marL="64770" marR="64770" marT="17907" marB="17907" anchor="ctr"/>
                </a:tc>
              </a:tr>
              <a:tr h="2266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Output Total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$ 624,654</a:t>
                      </a:r>
                    </a:p>
                  </a:txBody>
                  <a:tcPr marL="64770" marR="64770" marT="17907" marB="17907" anchor="ctr"/>
                </a:tc>
              </a:tr>
              <a:tr h="2266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Transaction Fees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$ 50.66</a:t>
                      </a:r>
                    </a:p>
                  </a:txBody>
                  <a:tcPr marL="64770" marR="64770" marT="17907" marB="17907" anchor="ctr"/>
                </a:tc>
              </a:tr>
              <a:tr h="2266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Timestamp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2015-07-29 04:49:52</a:t>
                      </a:r>
                    </a:p>
                  </a:txBody>
                  <a:tcPr marL="64770" marR="64770" marT="17907" marB="17907" anchor="ctr"/>
                </a:tc>
              </a:tr>
              <a:tr h="2266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Difficulty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52,278,304,845.59</a:t>
                      </a:r>
                    </a:p>
                  </a:txBody>
                  <a:tcPr marL="64770" marR="64770" marT="17907" marB="17907" anchor="ctr"/>
                </a:tc>
              </a:tr>
              <a:tr h="2266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Nonce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98687804</a:t>
                      </a:r>
                    </a:p>
                  </a:txBody>
                  <a:tcPr marL="64770" marR="64770" marT="17907" marB="17907" anchor="ctr"/>
                </a:tc>
              </a:tr>
              <a:tr h="2266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Block Reward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$ 7,325.50</a:t>
                      </a: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sp>
        <p:nvSpPr>
          <p:cNvPr id="109" name="직사각형 108"/>
          <p:cNvSpPr/>
          <p:nvPr/>
        </p:nvSpPr>
        <p:spPr>
          <a:xfrm>
            <a:off x="5176639" y="6011996"/>
            <a:ext cx="3658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Blockchain.info. “Block #367437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.” 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접속일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2015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년 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7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월 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29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일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  <a:p>
            <a:pPr fontAlgn="base" latinLnBrk="0"/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34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 </a:t>
            </a:r>
            <a:r>
              <a:rPr lang="ko-KR" altLang="en-US" dirty="0" smtClean="0"/>
              <a:t>블록체인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* </a:t>
            </a:r>
            <a:r>
              <a:rPr lang="ko-KR" altLang="en-US" dirty="0"/>
              <a:t>블록체인 </a:t>
            </a:r>
            <a:r>
              <a:rPr lang="en-US" altLang="ko-KR" dirty="0"/>
              <a:t>(Block Chain</a:t>
            </a:r>
            <a:r>
              <a:rPr lang="en-US" altLang="ko-KR" dirty="0" smtClean="0"/>
              <a:t>) </a:t>
            </a:r>
            <a:r>
              <a:rPr lang="ko-KR" altLang="en-US" dirty="0" smtClean="0"/>
              <a:t>의 예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692375"/>
            <a:ext cx="8208456" cy="1917024"/>
          </a:xfrm>
        </p:spPr>
        <p:txBody>
          <a:bodyPr/>
          <a:lstStyle/>
          <a:p>
            <a:endParaRPr lang="ko-KR" altLang="en-US" dirty="0"/>
          </a:p>
          <a:p>
            <a:pPr marL="0" indent="0">
              <a:buNone/>
            </a:pPr>
            <a:endParaRPr lang="ko-KR" altLang="en-US" spc="-120" dirty="0">
              <a:solidFill>
                <a:srgbClr val="005BAA"/>
              </a:solidFill>
            </a:endParaRPr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700213"/>
            <a:ext cx="7848104" cy="4686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56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 </a:t>
            </a:r>
            <a:r>
              <a:rPr lang="ko-KR" altLang="en-US" dirty="0" smtClean="0"/>
              <a:t>블록체인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412776"/>
            <a:ext cx="8208456" cy="4680520"/>
          </a:xfrm>
        </p:spPr>
        <p:txBody>
          <a:bodyPr/>
          <a:lstStyle/>
          <a:p>
            <a:r>
              <a:rPr lang="ko-KR" altLang="en-US" spc="-120" dirty="0" smtClean="0"/>
              <a:t>블록체인에 등록된 거래들은 취소가 불가능</a:t>
            </a:r>
            <a:endParaRPr lang="en-US" altLang="ko-KR" spc="-120" dirty="0" smtClean="0"/>
          </a:p>
          <a:p>
            <a:pPr lvl="1"/>
            <a:r>
              <a:rPr lang="ko-KR" altLang="en-US" spc="-120" dirty="0" smtClean="0"/>
              <a:t>하나의 거래를 취소하는 것은 해당 거래 이후 인증된 모든 블록들을 취소하는 것</a:t>
            </a:r>
            <a:endParaRPr lang="en-US" altLang="ko-KR" spc="-120" dirty="0" smtClean="0"/>
          </a:p>
          <a:p>
            <a:pPr lvl="1"/>
            <a:r>
              <a:rPr lang="ko-KR" altLang="en-US" spc="-120" dirty="0" smtClean="0"/>
              <a:t>이를 인증하기 위해서는 또 다른 채굴이 필요하나 이것이 불가능 </a:t>
            </a:r>
            <a:endParaRPr lang="en-US" altLang="ko-KR" spc="-120" dirty="0"/>
          </a:p>
          <a:p>
            <a:endParaRPr lang="en-US" altLang="ko-KR" spc="-120" dirty="0" smtClean="0"/>
          </a:p>
          <a:p>
            <a:r>
              <a:rPr lang="ko-KR" altLang="en-US" spc="-120" dirty="0" smtClean="0"/>
              <a:t>블록체인은 일시적으</a:t>
            </a:r>
            <a:r>
              <a:rPr lang="ko-KR" altLang="en-US" spc="-120" dirty="0"/>
              <a:t>로</a:t>
            </a:r>
            <a:r>
              <a:rPr lang="ko-KR" altLang="en-US" spc="-120" dirty="0" smtClean="0"/>
              <a:t> 분기</a:t>
            </a:r>
            <a:r>
              <a:rPr lang="en-US" altLang="ko-KR" spc="-120" dirty="0" smtClean="0"/>
              <a:t>(fork)</a:t>
            </a:r>
            <a:r>
              <a:rPr lang="ko-KR" altLang="en-US" spc="-120" dirty="0" smtClean="0"/>
              <a:t>가 발생할 수 있음</a:t>
            </a:r>
            <a:endParaRPr lang="en-US" altLang="ko-KR" spc="-120" dirty="0" smtClean="0"/>
          </a:p>
          <a:p>
            <a:pPr lvl="1"/>
            <a:r>
              <a:rPr lang="en-US" altLang="ko-KR" spc="-120" dirty="0" err="1" smtClean="0"/>
              <a:t>PtoP</a:t>
            </a:r>
            <a:r>
              <a:rPr lang="en-US" altLang="ko-KR" spc="-120" dirty="0" smtClean="0"/>
              <a:t> </a:t>
            </a:r>
            <a:r>
              <a:rPr lang="ko-KR" altLang="en-US" spc="-120" dirty="0" smtClean="0"/>
              <a:t>네트워크 상에서는 </a:t>
            </a:r>
            <a:r>
              <a:rPr lang="ko-KR" altLang="en-US" spc="-120" dirty="0" err="1" smtClean="0"/>
              <a:t>채굴자들이</a:t>
            </a:r>
            <a:r>
              <a:rPr lang="ko-KR" altLang="en-US" spc="-120" dirty="0" smtClean="0"/>
              <a:t> 서로 다른 블록들을 비슷한 시점에 채굴에 성공</a:t>
            </a:r>
            <a:endParaRPr lang="en-US" altLang="ko-KR" spc="-120" dirty="0" smtClean="0"/>
          </a:p>
          <a:p>
            <a:pPr lvl="1"/>
            <a:r>
              <a:rPr lang="ko-KR" altLang="en-US" spc="-120" dirty="0" smtClean="0"/>
              <a:t>다수에게 인정받는 체인 </a:t>
            </a:r>
            <a:r>
              <a:rPr lang="en-US" altLang="ko-KR" spc="-120" dirty="0" smtClean="0"/>
              <a:t>1</a:t>
            </a:r>
            <a:r>
              <a:rPr lang="ko-KR" altLang="en-US" spc="-120" dirty="0" smtClean="0"/>
              <a:t>개만 살아남음</a:t>
            </a:r>
            <a:endParaRPr lang="en-US" altLang="ko-KR" spc="-120" dirty="0"/>
          </a:p>
          <a:p>
            <a:pPr lvl="1"/>
            <a:endParaRPr lang="en-US" altLang="ko-KR" spc="-120" dirty="0" smtClean="0"/>
          </a:p>
          <a:p>
            <a:r>
              <a:rPr lang="ko-KR" altLang="en-US" dirty="0" smtClean="0"/>
              <a:t>암호화폐 시스템의 조정은 분기를 발생시킴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2017</a:t>
            </a:r>
            <a:r>
              <a:rPr lang="ko-KR" altLang="en-US" dirty="0" smtClean="0"/>
              <a:t>년 비트코인 </a:t>
            </a:r>
            <a:r>
              <a:rPr lang="en-US" altLang="ko-KR" dirty="0" err="1" smtClean="0"/>
              <a:t>segwit</a:t>
            </a:r>
            <a:r>
              <a:rPr lang="en-US" altLang="ko-KR" dirty="0" smtClean="0"/>
              <a:t> </a:t>
            </a:r>
          </a:p>
          <a:p>
            <a:pPr lvl="2"/>
            <a:r>
              <a:rPr lang="ko-KR" altLang="en-US" dirty="0" smtClean="0"/>
              <a:t>개별 블록의 용량을 증대시키는 것에 대한 합의가 이루어지지 않아 비트코인과 비트코인 캐시로 나누어짐 </a:t>
            </a:r>
            <a:endParaRPr lang="ko-KR" altLang="en-US" dirty="0"/>
          </a:p>
          <a:p>
            <a:pPr marL="0" indent="0">
              <a:buNone/>
            </a:pPr>
            <a:endParaRPr lang="ko-KR" altLang="en-US" spc="-120" dirty="0">
              <a:solidFill>
                <a:srgbClr val="005BAA"/>
              </a:solidFill>
            </a:endParaRPr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140326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10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03 </a:t>
            </a:r>
            <a:r>
              <a:rPr lang="ko-KR" altLang="en-US" dirty="0" smtClean="0"/>
              <a:t>채굴</a:t>
            </a:r>
            <a:r>
              <a:rPr lang="en-US" altLang="ko-KR" dirty="0" smtClean="0"/>
              <a:t>(Mining)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채굴</a:t>
            </a:r>
            <a:r>
              <a:rPr lang="en-US" altLang="ko-KR" dirty="0" smtClean="0"/>
              <a:t>(Mining)</a:t>
            </a:r>
            <a:r>
              <a:rPr lang="ko-KR" altLang="en-US" dirty="0" smtClean="0"/>
              <a:t>이란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728000"/>
            <a:ext cx="8352472" cy="19170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pc="-120" dirty="0" smtClean="0"/>
              <a:t>두 명 이상의 </a:t>
            </a:r>
            <a:r>
              <a:rPr lang="ko-KR" altLang="en-US" spc="-120" dirty="0"/>
              <a:t>구</a:t>
            </a:r>
            <a:r>
              <a:rPr lang="ko-KR" altLang="en-US" spc="-120" dirty="0" smtClean="0"/>
              <a:t>매자에게 암호화폐가 지불되는 이중지불 문제를 방지하기 위해 </a:t>
            </a:r>
            <a:r>
              <a:rPr lang="ko-KR" altLang="en-US" spc="-120" dirty="0" smtClean="0">
                <a:solidFill>
                  <a:srgbClr val="005BAA"/>
                </a:solidFill>
              </a:rPr>
              <a:t>채굴</a:t>
            </a:r>
            <a:r>
              <a:rPr lang="en-US" altLang="ko-KR" spc="-120" dirty="0" smtClean="0">
                <a:solidFill>
                  <a:srgbClr val="005BAA"/>
                </a:solidFill>
              </a:rPr>
              <a:t>(Mining)</a:t>
            </a:r>
            <a:r>
              <a:rPr lang="ko-KR" altLang="en-US" spc="-120" dirty="0" smtClean="0">
                <a:solidFill>
                  <a:srgbClr val="005BAA"/>
                </a:solidFill>
              </a:rPr>
              <a:t> </a:t>
            </a:r>
            <a:r>
              <a:rPr lang="ko-KR" altLang="en-US" spc="-120" dirty="0" smtClean="0"/>
              <a:t>이라 불리는 과정이 존재</a:t>
            </a:r>
            <a:endParaRPr lang="en-US" altLang="ko-KR" spc="-120" dirty="0" smtClean="0"/>
          </a:p>
          <a:p>
            <a:pPr>
              <a:lnSpc>
                <a:spcPct val="150000"/>
              </a:lnSpc>
            </a:pPr>
            <a:r>
              <a:rPr lang="ko-KR" altLang="en-US" spc="-120" dirty="0"/>
              <a:t>컴퓨터에 채굴 프로그램을 설치하여 프로그램에서 계산 한 결과값이 기존의 프로그램 규칙과 부합하면 블록체인에 연결되게 되며</a:t>
            </a:r>
            <a:r>
              <a:rPr lang="en-US" altLang="ko-KR" spc="-120" dirty="0"/>
              <a:t> (</a:t>
            </a:r>
            <a:r>
              <a:rPr lang="ko-KR" altLang="en-US" spc="-120" dirty="0"/>
              <a:t>거래의 승인</a:t>
            </a:r>
            <a:r>
              <a:rPr lang="en-US" altLang="ko-KR" spc="-120" dirty="0"/>
              <a:t>), </a:t>
            </a:r>
            <a:r>
              <a:rPr lang="ko-KR" altLang="en-US" spc="-120" dirty="0"/>
              <a:t>보상의 개념으로 생성된 비트코인이 주어짐</a:t>
            </a:r>
            <a:r>
              <a:rPr lang="en-US" altLang="ko-KR" spc="-120" dirty="0"/>
              <a:t>(</a:t>
            </a:r>
            <a:r>
              <a:rPr lang="ko-KR" altLang="en-US" spc="-120" dirty="0"/>
              <a:t>화폐의 공급</a:t>
            </a:r>
            <a:r>
              <a:rPr lang="en-US" altLang="ko-KR" spc="-120" dirty="0"/>
              <a:t>)</a:t>
            </a:r>
            <a:endParaRPr lang="ko-KR" altLang="en-US" dirty="0"/>
          </a:p>
          <a:p>
            <a:pPr>
              <a:lnSpc>
                <a:spcPct val="150000"/>
              </a:lnSpc>
            </a:pPr>
            <a:r>
              <a:rPr lang="ko-KR" altLang="en-US" spc="-120" dirty="0" smtClean="0"/>
              <a:t>즉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채굴은 </a:t>
            </a:r>
            <a:r>
              <a:rPr lang="ko-KR" altLang="en-US" spc="-120" dirty="0" smtClean="0">
                <a:solidFill>
                  <a:srgbClr val="005BAA"/>
                </a:solidFill>
              </a:rPr>
              <a:t>화폐공급</a:t>
            </a:r>
            <a:r>
              <a:rPr lang="ko-KR" altLang="en-US" spc="-120" dirty="0" smtClean="0"/>
              <a:t>과 </a:t>
            </a:r>
            <a:r>
              <a:rPr lang="ko-KR" altLang="en-US" spc="-120" dirty="0" smtClean="0">
                <a:solidFill>
                  <a:srgbClr val="005BAA"/>
                </a:solidFill>
              </a:rPr>
              <a:t>이중지불 방지 역할</a:t>
            </a:r>
            <a:r>
              <a:rPr lang="ko-KR" altLang="en-US" spc="-120" dirty="0" smtClean="0"/>
              <a:t>을 수행함 </a:t>
            </a:r>
            <a:endParaRPr lang="en-US" altLang="ko-KR" spc="-120" dirty="0" smtClean="0"/>
          </a:p>
          <a:p>
            <a:pPr marL="0" indent="0">
              <a:buNone/>
            </a:pPr>
            <a:endParaRPr lang="ko-KR" altLang="en-US" spc="-120" dirty="0">
              <a:solidFill>
                <a:srgbClr val="005BAA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864676" y="3844270"/>
            <a:ext cx="339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해시</a:t>
            </a:r>
            <a:r>
              <a:rPr lang="en-US" altLang="ko-KR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(Hash) </a:t>
            </a:r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함수를 통한 채굴 과정 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2734912" y="3891378"/>
            <a:ext cx="194400" cy="305992"/>
            <a:chOff x="3369608" y="3322800"/>
            <a:chExt cx="194400" cy="305992"/>
          </a:xfrm>
        </p:grpSpPr>
        <p:sp>
          <p:nvSpPr>
            <p:cNvPr id="16" name="직각 삼각형 15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734912" y="3873378"/>
            <a:ext cx="3600400" cy="340323"/>
            <a:chOff x="5032800" y="2099108"/>
            <a:chExt cx="2404800" cy="340323"/>
          </a:xfrm>
        </p:grpSpPr>
        <p:cxnSp>
          <p:nvCxnSpPr>
            <p:cNvPr id="22" name="직선 연결선 21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직선 연결선 24"/>
          <p:cNvCxnSpPr/>
          <p:nvPr/>
        </p:nvCxnSpPr>
        <p:spPr>
          <a:xfrm>
            <a:off x="1042988" y="4417637"/>
            <a:ext cx="7201420" cy="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59" name="그룹 58"/>
          <p:cNvGrpSpPr/>
          <p:nvPr/>
        </p:nvGrpSpPr>
        <p:grpSpPr>
          <a:xfrm rot="10800000">
            <a:off x="6159200" y="3897291"/>
            <a:ext cx="194400" cy="305992"/>
            <a:chOff x="3369608" y="3322800"/>
            <a:chExt cx="194400" cy="305992"/>
          </a:xfrm>
        </p:grpSpPr>
        <p:sp>
          <p:nvSpPr>
            <p:cNvPr id="60" name="직각 삼각형 59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각 삼각형 60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2223481" y="4707340"/>
            <a:ext cx="1231512" cy="443829"/>
          </a:xfrm>
          <a:prstGeom prst="rect">
            <a:avLst/>
          </a:prstGeom>
          <a:solidFill>
            <a:srgbClr val="5D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기존 블록 체인 </a:t>
            </a:r>
            <a:r>
              <a:rPr lang="ko-KR" altLang="en-US" sz="1200" b="1" dirty="0" err="1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해시값</a:t>
            </a:r>
            <a:endParaRPr lang="ko-KR" altLang="en-US" sz="12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223481" y="5211396"/>
            <a:ext cx="1231512" cy="443829"/>
          </a:xfrm>
          <a:prstGeom prst="rect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신규거래들</a:t>
            </a:r>
            <a:endParaRPr lang="ko-KR" altLang="en-US" sz="12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223481" y="5731947"/>
            <a:ext cx="1231512" cy="4438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Random Nonce</a:t>
            </a:r>
            <a:endParaRPr lang="ko-KR" altLang="en-US" sz="12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123728" y="4632521"/>
            <a:ext cx="1423149" cy="1631563"/>
          </a:xfrm>
          <a:prstGeom prst="rect">
            <a:avLst/>
          </a:prstGeom>
          <a:noFill/>
          <a:ln>
            <a:solidFill>
              <a:srgbClr val="5DA9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cxnSp>
        <p:nvCxnSpPr>
          <p:cNvPr id="4" name="직선 연결선 3"/>
          <p:cNvCxnSpPr>
            <a:stCxn id="36" idx="3"/>
            <a:endCxn id="43" idx="3"/>
          </p:cNvCxnSpPr>
          <p:nvPr/>
        </p:nvCxnSpPr>
        <p:spPr>
          <a:xfrm flipV="1">
            <a:off x="3546877" y="5448302"/>
            <a:ext cx="2214018" cy="1"/>
          </a:xfrm>
          <a:prstGeom prst="line">
            <a:avLst/>
          </a:prstGeom>
          <a:ln w="2857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5885155" y="5211396"/>
            <a:ext cx="1423149" cy="486896"/>
          </a:xfrm>
          <a:prstGeom prst="rect">
            <a:avLst/>
          </a:prstGeom>
          <a:noFill/>
          <a:ln>
            <a:solidFill>
              <a:srgbClr val="5DA9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신규 </a:t>
            </a:r>
            <a:r>
              <a:rPr lang="ko-KR" altLang="en-US" sz="1200" b="1" dirty="0" err="1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해시값</a:t>
            </a:r>
            <a:endParaRPr lang="ko-KR" altLang="en-US" sz="1200" b="1" dirty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5738143" y="5385645"/>
            <a:ext cx="170817" cy="125313"/>
          </a:xfrm>
          <a:prstGeom prst="triangle">
            <a:avLst/>
          </a:prstGeom>
          <a:solidFill>
            <a:srgbClr val="5D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순서도: 수행의 시작/종료 43"/>
          <p:cNvSpPr/>
          <p:nvPr/>
        </p:nvSpPr>
        <p:spPr>
          <a:xfrm>
            <a:off x="4218817" y="4632521"/>
            <a:ext cx="1008112" cy="388840"/>
          </a:xfrm>
          <a:prstGeom prst="flowChartTerminator">
            <a:avLst/>
          </a:prstGeom>
          <a:noFill/>
          <a:ln w="31750">
            <a:solidFill>
              <a:srgbClr val="D9E1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rgbClr val="005BAA"/>
                </a:solidFill>
              </a:rPr>
              <a:t>해시함수</a:t>
            </a:r>
            <a:endParaRPr lang="ko-KR" altLang="en-US" sz="1400" b="1" dirty="0">
              <a:solidFill>
                <a:srgbClr val="005BAA"/>
              </a:solidFill>
            </a:endParaRPr>
          </a:p>
        </p:txBody>
      </p:sp>
      <p:cxnSp>
        <p:nvCxnSpPr>
          <p:cNvPr id="10" name="직선 화살표 연결선 9"/>
          <p:cNvCxnSpPr>
            <a:stCxn id="44" idx="2"/>
          </p:cNvCxnSpPr>
          <p:nvPr/>
        </p:nvCxnSpPr>
        <p:spPr>
          <a:xfrm>
            <a:off x="4722873" y="5021361"/>
            <a:ext cx="0" cy="411949"/>
          </a:xfrm>
          <a:prstGeom prst="straightConnector1">
            <a:avLst/>
          </a:prstGeom>
          <a:ln w="28575">
            <a:solidFill>
              <a:srgbClr val="005BAA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1024052" y="6363524"/>
            <a:ext cx="7201420" cy="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25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19"/>
          <p:cNvSpPr txBox="1"/>
          <p:nvPr/>
        </p:nvSpPr>
        <p:spPr>
          <a:xfrm>
            <a:off x="4039979" y="6079256"/>
            <a:ext cx="16968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기록되지 못함   </a:t>
            </a:r>
            <a:endParaRPr lang="ko-KR" altLang="en-US" sz="900" b="1" dirty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03 </a:t>
            </a:r>
            <a:r>
              <a:rPr lang="ko-KR" altLang="en-US" dirty="0"/>
              <a:t>채굴</a:t>
            </a:r>
            <a:r>
              <a:rPr lang="en-US" altLang="ko-KR" dirty="0"/>
              <a:t>(Mining)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채굴</a:t>
            </a:r>
            <a:r>
              <a:rPr lang="en-US" altLang="ko-KR" dirty="0" smtClean="0"/>
              <a:t>(Mining)</a:t>
            </a:r>
            <a:r>
              <a:rPr lang="ko-KR" altLang="en-US" dirty="0"/>
              <a:t>과</a:t>
            </a:r>
            <a:r>
              <a:rPr lang="ko-KR" altLang="en-US" dirty="0" smtClean="0"/>
              <a:t> 거래 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728000"/>
            <a:ext cx="8352472" cy="1989032"/>
          </a:xfrm>
        </p:spPr>
        <p:txBody>
          <a:bodyPr/>
          <a:lstStyle/>
          <a:p>
            <a:r>
              <a:rPr lang="ko-KR" altLang="en-US" dirty="0" smtClean="0"/>
              <a:t>한 사용자가 동일한 비트코인을 다수의 </a:t>
            </a:r>
            <a:r>
              <a:rPr lang="ko-KR" altLang="en-US" dirty="0" err="1" smtClean="0"/>
              <a:t>판매자에게</a:t>
            </a:r>
            <a:r>
              <a:rPr lang="ko-KR" altLang="en-US" dirty="0" smtClean="0"/>
              <a:t> 지불한 경우</a:t>
            </a:r>
            <a:r>
              <a:rPr lang="en-US" altLang="ko-KR" dirty="0"/>
              <a:t> </a:t>
            </a:r>
            <a:r>
              <a:rPr lang="ko-KR" altLang="en-US" dirty="0" smtClean="0"/>
              <a:t>그 중 단 </a:t>
            </a:r>
            <a:r>
              <a:rPr lang="en-US" altLang="ko-KR" dirty="0" smtClean="0">
                <a:solidFill>
                  <a:srgbClr val="005BAA"/>
                </a:solidFill>
              </a:rPr>
              <a:t>1</a:t>
            </a:r>
            <a:r>
              <a:rPr lang="ko-KR" altLang="en-US" dirty="0" smtClean="0">
                <a:solidFill>
                  <a:srgbClr val="005BAA"/>
                </a:solidFill>
              </a:rPr>
              <a:t>개의 거래만 블록체인에 기록됨</a:t>
            </a:r>
            <a:endParaRPr lang="en-US" altLang="ko-KR" dirty="0" smtClean="0"/>
          </a:p>
          <a:p>
            <a:r>
              <a:rPr lang="ko-KR" altLang="en-US" dirty="0" smtClean="0"/>
              <a:t>따라서 </a:t>
            </a:r>
            <a:r>
              <a:rPr lang="ko-KR" altLang="en-US" dirty="0" err="1" smtClean="0"/>
              <a:t>판매자는</a:t>
            </a:r>
            <a:r>
              <a:rPr lang="ko-KR" altLang="en-US" dirty="0" smtClean="0"/>
              <a:t> 자신에게 지불된 비트코인의 거래가 </a:t>
            </a:r>
            <a:r>
              <a:rPr lang="ko-KR" altLang="en-US" dirty="0" smtClean="0">
                <a:solidFill>
                  <a:srgbClr val="005BAA"/>
                </a:solidFill>
              </a:rPr>
              <a:t>블록체인에 추가되었는지 여부</a:t>
            </a:r>
            <a:r>
              <a:rPr lang="ko-KR" altLang="en-US" dirty="0" smtClean="0"/>
              <a:t>만 확인하면 됨 </a:t>
            </a:r>
            <a:endParaRPr lang="en-US" altLang="ko-KR" dirty="0"/>
          </a:p>
          <a:p>
            <a:r>
              <a:rPr lang="ko-KR" altLang="en-US" dirty="0" smtClean="0"/>
              <a:t>블록체인에 추가되어 승인되는 데에 일정한 시간이 소요</a:t>
            </a:r>
            <a:r>
              <a:rPr lang="en-US" altLang="ko-KR" dirty="0" smtClean="0"/>
              <a:t>(10</a:t>
            </a:r>
            <a:r>
              <a:rPr lang="ko-KR" altLang="en-US" dirty="0" smtClean="0"/>
              <a:t>분</a:t>
            </a:r>
            <a:r>
              <a:rPr lang="en-US" altLang="ko-KR" dirty="0" smtClean="0"/>
              <a:t>)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883276" y="3861048"/>
            <a:ext cx="339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</a:t>
            </a:r>
            <a:r>
              <a:rPr lang="ko-KR" altLang="en-US" spc="-120" dirty="0" err="1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이중지불시</a:t>
            </a:r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정상거래 확인 과정  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2753512" y="3908156"/>
            <a:ext cx="194400" cy="305992"/>
            <a:chOff x="3369608" y="3322800"/>
            <a:chExt cx="194400" cy="305992"/>
          </a:xfrm>
        </p:grpSpPr>
        <p:sp>
          <p:nvSpPr>
            <p:cNvPr id="16" name="직각 삼각형 15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753512" y="3890156"/>
            <a:ext cx="3600400" cy="340323"/>
            <a:chOff x="5032800" y="2099108"/>
            <a:chExt cx="2404800" cy="340323"/>
          </a:xfrm>
        </p:grpSpPr>
        <p:cxnSp>
          <p:nvCxnSpPr>
            <p:cNvPr id="22" name="직선 연결선 21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59" name="그룹 58"/>
          <p:cNvGrpSpPr/>
          <p:nvPr/>
        </p:nvGrpSpPr>
        <p:grpSpPr>
          <a:xfrm rot="10800000">
            <a:off x="6177800" y="3914069"/>
            <a:ext cx="194400" cy="305992"/>
            <a:chOff x="3369608" y="3322800"/>
            <a:chExt cx="194400" cy="305992"/>
          </a:xfrm>
        </p:grpSpPr>
        <p:sp>
          <p:nvSpPr>
            <p:cNvPr id="60" name="직각 삼각형 59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각 삼각형 60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026" y="5162777"/>
            <a:ext cx="701065" cy="701065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34" y="5363105"/>
            <a:ext cx="450047" cy="43947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429" y="5184706"/>
            <a:ext cx="300797" cy="300797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060" y="5524682"/>
            <a:ext cx="300797" cy="300797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060" y="5852374"/>
            <a:ext cx="300797" cy="300797"/>
          </a:xfrm>
          <a:prstGeom prst="rect">
            <a:avLst/>
          </a:prstGeom>
        </p:spPr>
      </p:pic>
      <p:cxnSp>
        <p:nvCxnSpPr>
          <p:cNvPr id="5" name="직선 화살표 연결선 4"/>
          <p:cNvCxnSpPr>
            <a:stCxn id="45" idx="3"/>
            <a:endCxn id="25" idx="1"/>
          </p:cNvCxnSpPr>
          <p:nvPr/>
        </p:nvCxnSpPr>
        <p:spPr>
          <a:xfrm flipV="1">
            <a:off x="2941922" y="4979456"/>
            <a:ext cx="791901" cy="569429"/>
          </a:xfrm>
          <a:prstGeom prst="straightConnector1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>
            <a:stCxn id="45" idx="3"/>
            <a:endCxn id="3" idx="1"/>
          </p:cNvCxnSpPr>
          <p:nvPr/>
        </p:nvCxnSpPr>
        <p:spPr>
          <a:xfrm flipV="1">
            <a:off x="2941922" y="5335105"/>
            <a:ext cx="773507" cy="213780"/>
          </a:xfrm>
          <a:prstGeom prst="straightConnector1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/>
          <p:cNvCxnSpPr>
            <a:stCxn id="45" idx="3"/>
            <a:endCxn id="27" idx="1"/>
          </p:cNvCxnSpPr>
          <p:nvPr/>
        </p:nvCxnSpPr>
        <p:spPr>
          <a:xfrm>
            <a:off x="2941922" y="5548885"/>
            <a:ext cx="763138" cy="126196"/>
          </a:xfrm>
          <a:prstGeom prst="straightConnector1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45" idx="3"/>
            <a:endCxn id="28" idx="1"/>
          </p:cNvCxnSpPr>
          <p:nvPr/>
        </p:nvCxnSpPr>
        <p:spPr>
          <a:xfrm>
            <a:off x="2941922" y="5548885"/>
            <a:ext cx="763138" cy="453888"/>
          </a:xfrm>
          <a:prstGeom prst="straightConnector1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그림 3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69" y="5157191"/>
            <a:ext cx="818686" cy="818686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58" y="5393702"/>
            <a:ext cx="326105" cy="318447"/>
          </a:xfrm>
          <a:prstGeom prst="rect">
            <a:avLst/>
          </a:prstGeom>
        </p:spPr>
      </p:pic>
      <p:cxnSp>
        <p:nvCxnSpPr>
          <p:cNvPr id="31" name="직선 화살표 연결선 30"/>
          <p:cNvCxnSpPr>
            <a:stCxn id="25" idx="3"/>
          </p:cNvCxnSpPr>
          <p:nvPr/>
        </p:nvCxnSpPr>
        <p:spPr>
          <a:xfrm>
            <a:off x="4034620" y="4979456"/>
            <a:ext cx="1034738" cy="598340"/>
          </a:xfrm>
          <a:prstGeom prst="straightConnector1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그림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287" y="5193609"/>
            <a:ext cx="701065" cy="701065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795" y="5393937"/>
            <a:ext cx="450047" cy="439479"/>
          </a:xfrm>
          <a:prstGeom prst="rect">
            <a:avLst/>
          </a:prstGeom>
        </p:spPr>
      </p:pic>
      <p:cxnSp>
        <p:nvCxnSpPr>
          <p:cNvPr id="37" name="직선 화살표 연결선 36"/>
          <p:cNvCxnSpPr>
            <a:stCxn id="39" idx="1"/>
            <a:endCxn id="110" idx="6"/>
          </p:cNvCxnSpPr>
          <p:nvPr/>
        </p:nvCxnSpPr>
        <p:spPr>
          <a:xfrm flipH="1">
            <a:off x="5724128" y="5544142"/>
            <a:ext cx="1315159" cy="501"/>
          </a:xfrm>
          <a:prstGeom prst="straightConnector1">
            <a:avLst/>
          </a:prstGeom>
          <a:ln w="19050">
            <a:solidFill>
              <a:srgbClr val="005BA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모서리가 둥근 직사각형 43"/>
          <p:cNvSpPr/>
          <p:nvPr/>
        </p:nvSpPr>
        <p:spPr>
          <a:xfrm>
            <a:off x="3705060" y="5161890"/>
            <a:ext cx="311166" cy="1032782"/>
          </a:xfrm>
          <a:prstGeom prst="roundRect">
            <a:avLst/>
          </a:prstGeom>
          <a:noFill/>
          <a:ln>
            <a:solidFill>
              <a:srgbClr val="5DA9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023991" y="5410385"/>
            <a:ext cx="917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동시 지불 </a:t>
            </a:r>
            <a:endParaRPr lang="ko-KR" altLang="en-US" sz="1200" b="1" dirty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06" name="이등변 삼각형 105"/>
          <p:cNvSpPr/>
          <p:nvPr/>
        </p:nvSpPr>
        <p:spPr>
          <a:xfrm rot="5400000">
            <a:off x="1957110" y="5513123"/>
            <a:ext cx="170817" cy="125313"/>
          </a:xfrm>
          <a:prstGeom prst="triangle">
            <a:avLst/>
          </a:prstGeom>
          <a:solidFill>
            <a:srgbClr val="5D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타원 109"/>
          <p:cNvSpPr/>
          <p:nvPr/>
        </p:nvSpPr>
        <p:spPr>
          <a:xfrm>
            <a:off x="4788218" y="5113688"/>
            <a:ext cx="935910" cy="861910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cxnSp>
        <p:nvCxnSpPr>
          <p:cNvPr id="118" name="직선 화살표 연결선 117"/>
          <p:cNvCxnSpPr>
            <a:stCxn id="110" idx="3"/>
            <a:endCxn id="120" idx="0"/>
          </p:cNvCxnSpPr>
          <p:nvPr/>
        </p:nvCxnSpPr>
        <p:spPr>
          <a:xfrm flipH="1">
            <a:off x="4888380" y="5849374"/>
            <a:ext cx="36899" cy="229882"/>
          </a:xfrm>
          <a:prstGeom prst="straightConnector1">
            <a:avLst/>
          </a:prstGeom>
          <a:ln w="19050">
            <a:solidFill>
              <a:srgbClr val="5DA9D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/>
          <p:cNvCxnSpPr>
            <a:stCxn id="27" idx="3"/>
            <a:endCxn id="110" idx="3"/>
          </p:cNvCxnSpPr>
          <p:nvPr/>
        </p:nvCxnSpPr>
        <p:spPr>
          <a:xfrm>
            <a:off x="4005857" y="5675081"/>
            <a:ext cx="919422" cy="174293"/>
          </a:xfrm>
          <a:prstGeom prst="line">
            <a:avLst/>
          </a:prstGeom>
          <a:ln w="19050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5382756" y="5540092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블록 체인에 기록확인 </a:t>
            </a:r>
            <a:endParaRPr lang="ko-KR" altLang="en-US" sz="900" b="1" dirty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150" name="직선 화살표 연결선 149"/>
          <p:cNvCxnSpPr/>
          <p:nvPr/>
        </p:nvCxnSpPr>
        <p:spPr>
          <a:xfrm>
            <a:off x="5714184" y="5397170"/>
            <a:ext cx="1305905" cy="1"/>
          </a:xfrm>
          <a:prstGeom prst="straightConnector1">
            <a:avLst/>
          </a:prstGeom>
          <a:ln w="19050">
            <a:solidFill>
              <a:srgbClr val="005BA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5364088" y="5142384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정상거래 확인  </a:t>
            </a:r>
            <a:endParaRPr lang="ko-KR" altLang="en-US" sz="900" b="1" dirty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6303534" y="4949850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정상거</a:t>
            </a:r>
            <a:r>
              <a:rPr lang="ko-KR" altLang="en-US" sz="1200" b="1" dirty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래</a:t>
            </a:r>
            <a:r>
              <a:rPr lang="en-US" altLang="ko-KR" sz="12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? </a:t>
            </a:r>
            <a:r>
              <a:rPr lang="ko-KR" altLang="en-US" sz="12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</a:t>
            </a:r>
            <a:endParaRPr lang="ko-KR" altLang="en-US" sz="1200" b="1" dirty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64" name="이등변 삼각형 163"/>
          <p:cNvSpPr/>
          <p:nvPr/>
        </p:nvSpPr>
        <p:spPr>
          <a:xfrm rot="9261299">
            <a:off x="7038794" y="4863107"/>
            <a:ext cx="170817" cy="125313"/>
          </a:xfrm>
          <a:prstGeom prst="triangle">
            <a:avLst/>
          </a:prstGeom>
          <a:solidFill>
            <a:srgbClr val="5D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원호 164"/>
          <p:cNvSpPr/>
          <p:nvPr/>
        </p:nvSpPr>
        <p:spPr>
          <a:xfrm>
            <a:off x="3855458" y="4625578"/>
            <a:ext cx="3236822" cy="576064"/>
          </a:xfrm>
          <a:prstGeom prst="arc">
            <a:avLst>
              <a:gd name="adj1" fmla="val 10843068"/>
              <a:gd name="adj2" fmla="val 0"/>
            </a:avLst>
          </a:prstGeom>
          <a:noFill/>
          <a:ln w="22225">
            <a:solidFill>
              <a:srgbClr val="5DA9D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23" y="4832589"/>
            <a:ext cx="300797" cy="29373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 rot="1835297">
            <a:off x="3654605" y="5014754"/>
            <a:ext cx="16968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블록체인에 기록</a:t>
            </a:r>
            <a:r>
              <a:rPr lang="en-US" altLang="ko-KR" sz="9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(10</a:t>
            </a:r>
            <a:r>
              <a:rPr lang="ko-KR" altLang="en-US" sz="9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분</a:t>
            </a:r>
            <a:r>
              <a:rPr lang="en-US" altLang="ko-KR" sz="9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900" b="1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</a:t>
            </a:r>
            <a:endParaRPr lang="ko-KR" altLang="en-US" sz="900" b="1" dirty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382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03 </a:t>
            </a:r>
            <a:r>
              <a:rPr lang="ko-KR" altLang="en-US" dirty="0"/>
              <a:t>채굴</a:t>
            </a:r>
            <a:r>
              <a:rPr lang="en-US" altLang="ko-KR" dirty="0"/>
              <a:t>(Mining)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보상체계</a:t>
            </a:r>
            <a:r>
              <a:rPr lang="en-US" altLang="ko-KR" dirty="0" smtClean="0"/>
              <a:t>(</a:t>
            </a:r>
            <a:r>
              <a:rPr lang="ko-KR" altLang="en-US" dirty="0" smtClean="0"/>
              <a:t>화폐 공급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728000"/>
            <a:ext cx="8352472" cy="1989032"/>
          </a:xfrm>
        </p:spPr>
        <p:txBody>
          <a:bodyPr/>
          <a:lstStyle/>
          <a:p>
            <a:r>
              <a:rPr lang="ko-KR" altLang="en-US" dirty="0" smtClean="0"/>
              <a:t>다수의 경쟁자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채굴자</a:t>
            </a:r>
            <a:r>
              <a:rPr lang="en-US" altLang="ko-KR" dirty="0" smtClean="0"/>
              <a:t>)</a:t>
            </a:r>
            <a:r>
              <a:rPr lang="ko-KR" altLang="en-US" dirty="0"/>
              <a:t> </a:t>
            </a:r>
            <a:r>
              <a:rPr lang="ko-KR" altLang="en-US" dirty="0" smtClean="0"/>
              <a:t>중 주어진 시간 내에 채굴에 성공한 자에게 성공 보수로 일정량의 암호화폐가 주어짐 </a:t>
            </a:r>
            <a:endParaRPr lang="en-US" altLang="ko-KR" dirty="0" smtClean="0"/>
          </a:p>
          <a:p>
            <a:r>
              <a:rPr lang="ko-KR" altLang="en-US" dirty="0" smtClean="0"/>
              <a:t>비트코인의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약 </a:t>
            </a:r>
            <a:r>
              <a:rPr lang="en-US" altLang="ko-KR" dirty="0" smtClean="0"/>
              <a:t>10</a:t>
            </a:r>
            <a:r>
              <a:rPr lang="ko-KR" altLang="en-US" dirty="0" smtClean="0"/>
              <a:t>분에 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회의 채굴이 발생하며 </a:t>
            </a:r>
            <a:r>
              <a:rPr lang="en-US" altLang="ko-KR" dirty="0" smtClean="0"/>
              <a:t>12.5</a:t>
            </a:r>
            <a:r>
              <a:rPr lang="ko-KR" altLang="en-US" dirty="0" smtClean="0"/>
              <a:t>개의 비트코인이 공급됨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경쟁자의 수가 줄어들 경우 연산 난이도가 낮아지고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경쟁자의 수가 증가할 경우 연산 난이도를 상승시킴</a:t>
            </a:r>
            <a:endParaRPr lang="en-US" altLang="ko-KR" dirty="0" smtClean="0"/>
          </a:p>
          <a:p>
            <a:r>
              <a:rPr lang="en-US" altLang="ko-KR" dirty="0" smtClean="0"/>
              <a:t>10</a:t>
            </a:r>
            <a:r>
              <a:rPr lang="ko-KR" altLang="en-US" dirty="0" smtClean="0"/>
              <a:t>분당 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회의 채굴성공과 성공보수는 사전적으로 정해져 수정되지 않음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이 과정을 달리 </a:t>
            </a:r>
            <a:r>
              <a:rPr lang="en-US" altLang="ko-KR" dirty="0" smtClean="0"/>
              <a:t>Proof-of-work(</a:t>
            </a:r>
            <a:r>
              <a:rPr lang="en-US" altLang="ko-KR" dirty="0" err="1" smtClean="0"/>
              <a:t>PoW</a:t>
            </a:r>
            <a:r>
              <a:rPr lang="en-US" altLang="ko-KR" dirty="0" smtClean="0"/>
              <a:t>)</a:t>
            </a:r>
            <a:r>
              <a:rPr lang="ko-KR" altLang="en-US" dirty="0" smtClean="0"/>
              <a:t>라 부르며 현존하는 대다수의 암호화폐들이 </a:t>
            </a:r>
            <a:r>
              <a:rPr lang="en-US" altLang="ko-KR" dirty="0" err="1" smtClean="0"/>
              <a:t>PoW</a:t>
            </a:r>
            <a:r>
              <a:rPr lang="en-US" altLang="ko-KR" dirty="0" smtClean="0"/>
              <a:t> </a:t>
            </a:r>
            <a:r>
              <a:rPr lang="ko-KR" altLang="en-US" dirty="0" smtClean="0"/>
              <a:t>방식을 사용 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580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03 </a:t>
            </a:r>
            <a:r>
              <a:rPr lang="ko-KR" altLang="en-US" dirty="0"/>
              <a:t>채굴</a:t>
            </a:r>
            <a:r>
              <a:rPr lang="en-US" altLang="ko-KR" dirty="0"/>
              <a:t>(Mining)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현 채굴 시스템의 문제점 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7544" y="1772816"/>
            <a:ext cx="8352472" cy="4032448"/>
          </a:xfrm>
        </p:spPr>
        <p:txBody>
          <a:bodyPr/>
          <a:lstStyle/>
          <a:p>
            <a:r>
              <a:rPr lang="ko-KR" altLang="en-US" dirty="0" err="1" smtClean="0"/>
              <a:t>연산력</a:t>
            </a:r>
            <a:r>
              <a:rPr lang="ko-KR" altLang="en-US" dirty="0" smtClean="0"/>
              <a:t> 독점의 문제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전체 </a:t>
            </a:r>
            <a:r>
              <a:rPr lang="ko-KR" altLang="en-US" dirty="0" err="1" smtClean="0"/>
              <a:t>연산력의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51%</a:t>
            </a:r>
            <a:r>
              <a:rPr lang="ko-KR" altLang="en-US" dirty="0" smtClean="0"/>
              <a:t>를 일부 집단이 독점할 수 있고 이에 따라 이중지불이 발생할 가능성 존재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경쟁 격화로 인해 전력 소비량 급증에 따른 비용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IT </a:t>
            </a:r>
            <a:r>
              <a:rPr lang="ko-KR" altLang="en-US" dirty="0" smtClean="0"/>
              <a:t>경제 전문 매체 </a:t>
            </a:r>
            <a:r>
              <a:rPr lang="ko-KR" altLang="en-US" dirty="0" err="1" smtClean="0"/>
              <a:t>디지코노미스트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Digiconomist</a:t>
            </a:r>
            <a:r>
              <a:rPr lang="en-US" altLang="ko-KR" dirty="0" smtClean="0"/>
              <a:t>) </a:t>
            </a:r>
            <a:r>
              <a:rPr lang="ko-KR" altLang="en-US" dirty="0" smtClean="0"/>
              <a:t>자료에 의하면 </a:t>
            </a:r>
            <a:r>
              <a:rPr lang="en-US" altLang="ko-KR" dirty="0" smtClean="0"/>
              <a:t>2017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13</a:t>
            </a:r>
            <a:r>
              <a:rPr lang="ko-KR" altLang="en-US" dirty="0" smtClean="0"/>
              <a:t>일 기준 비트코인 채굴에 따른 전세계 연간 전력 소비량</a:t>
            </a:r>
            <a:r>
              <a:rPr lang="en-US" altLang="ko-KR" dirty="0" smtClean="0"/>
              <a:t>(</a:t>
            </a:r>
            <a:r>
              <a:rPr lang="ko-KR" altLang="en-US" dirty="0" smtClean="0"/>
              <a:t>추정</a:t>
            </a:r>
            <a:r>
              <a:rPr lang="en-US" altLang="ko-KR" dirty="0" smtClean="0"/>
              <a:t>)</a:t>
            </a:r>
            <a:r>
              <a:rPr lang="ko-KR" altLang="en-US" dirty="0" smtClean="0"/>
              <a:t>은 약 </a:t>
            </a:r>
            <a:r>
              <a:rPr lang="en-US" altLang="ko-KR" dirty="0" smtClean="0"/>
              <a:t>20.67Twh, </a:t>
            </a:r>
            <a:r>
              <a:rPr lang="ko-KR" altLang="en-US" dirty="0" err="1" smtClean="0"/>
              <a:t>이더리움은</a:t>
            </a:r>
            <a:r>
              <a:rPr lang="ko-KR" altLang="en-US" dirty="0" smtClean="0"/>
              <a:t> 약 </a:t>
            </a:r>
            <a:r>
              <a:rPr lang="en-US" altLang="ko-KR" dirty="0" smtClean="0"/>
              <a:t>4.35Twh</a:t>
            </a:r>
            <a:r>
              <a:rPr lang="ko-KR" altLang="en-US" dirty="0" smtClean="0"/>
              <a:t>로 나타났음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두 암호화폐 채굴에 소비되는 연간 추정 전력량은 약 </a:t>
            </a:r>
            <a:r>
              <a:rPr lang="en-US" altLang="ko-KR" dirty="0" smtClean="0"/>
              <a:t>25.02Twh</a:t>
            </a:r>
            <a:r>
              <a:rPr lang="ko-KR" altLang="en-US" dirty="0" smtClean="0"/>
              <a:t>로 이는 인구 </a:t>
            </a:r>
            <a:r>
              <a:rPr lang="en-US" altLang="ko-KR" dirty="0" smtClean="0"/>
              <a:t>1,600</a:t>
            </a:r>
            <a:r>
              <a:rPr lang="ko-KR" altLang="en-US" dirty="0" err="1" smtClean="0"/>
              <a:t>만명의</a:t>
            </a:r>
            <a:r>
              <a:rPr lang="ko-KR" altLang="en-US" dirty="0" smtClean="0"/>
              <a:t> 에콰도르 </a:t>
            </a:r>
            <a:r>
              <a:rPr lang="en-US" altLang="ko-KR" dirty="0" smtClean="0"/>
              <a:t>2015</a:t>
            </a:r>
            <a:r>
              <a:rPr lang="ko-KR" altLang="en-US" dirty="0" smtClean="0"/>
              <a:t>년 전력 소비량</a:t>
            </a:r>
            <a:r>
              <a:rPr lang="en-US" altLang="ko-KR" dirty="0" smtClean="0"/>
              <a:t>(23Twh)</a:t>
            </a:r>
            <a:r>
              <a:rPr lang="ko-KR" altLang="en-US" dirty="0" smtClean="0"/>
              <a:t>을 넘어서는 수치이며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인구 </a:t>
            </a:r>
            <a:r>
              <a:rPr lang="en-US" altLang="ko-KR" dirty="0" smtClean="0"/>
              <a:t>1</a:t>
            </a:r>
            <a:r>
              <a:rPr lang="ko-KR" altLang="en-US" dirty="0" smtClean="0"/>
              <a:t>억 </a:t>
            </a:r>
            <a:r>
              <a:rPr lang="en-US" altLang="ko-KR" dirty="0" smtClean="0"/>
              <a:t>8,200</a:t>
            </a:r>
            <a:r>
              <a:rPr lang="ko-KR" altLang="en-US" dirty="0" err="1" smtClean="0"/>
              <a:t>만명의</a:t>
            </a:r>
            <a:r>
              <a:rPr lang="ko-KR" altLang="en-US" dirty="0" smtClean="0"/>
              <a:t> 나이지리아</a:t>
            </a:r>
            <a:r>
              <a:rPr lang="en-US" altLang="ko-KR" dirty="0" smtClean="0"/>
              <a:t> 2015</a:t>
            </a:r>
            <a:r>
              <a:rPr lang="ko-KR" altLang="en-US" dirty="0" smtClean="0"/>
              <a:t>년 전력 소비량</a:t>
            </a:r>
            <a:r>
              <a:rPr lang="en-US" altLang="ko-KR" dirty="0" smtClean="0"/>
              <a:t>(26.2Twh)</a:t>
            </a:r>
            <a:r>
              <a:rPr lang="ko-KR" altLang="en-US" dirty="0" smtClean="0"/>
              <a:t>에 근접한 수치임</a:t>
            </a:r>
            <a:endParaRPr lang="en-US" altLang="ko-KR" dirty="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899592" y="5718448"/>
            <a:ext cx="684076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※ 2015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년 기준 국가별 인구와 전력 소비량 수치는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International Energy Agency, “Key world energy statistics 2017” 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자료를 참고 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218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04 Proof-of-Stake (</a:t>
            </a:r>
            <a:r>
              <a:rPr lang="en-US" altLang="ko-KR" dirty="0" err="1" smtClean="0"/>
              <a:t>PoS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* </a:t>
            </a:r>
            <a:r>
              <a:rPr lang="en-US" altLang="ko-KR" dirty="0" err="1" smtClean="0"/>
              <a:t>PoS</a:t>
            </a:r>
            <a:r>
              <a:rPr lang="en-US" altLang="ko-KR" dirty="0" smtClean="0"/>
              <a:t> </a:t>
            </a:r>
            <a:r>
              <a:rPr lang="ko-KR" altLang="en-US" dirty="0" smtClean="0"/>
              <a:t>인증의 개념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728000"/>
            <a:ext cx="8352472" cy="1989032"/>
          </a:xfrm>
        </p:spPr>
        <p:txBody>
          <a:bodyPr/>
          <a:lstStyle/>
          <a:p>
            <a:r>
              <a:rPr lang="en-US" altLang="ko-KR" dirty="0" err="1" smtClean="0"/>
              <a:t>PoS</a:t>
            </a:r>
            <a:r>
              <a:rPr lang="ko-KR" altLang="en-US" dirty="0" smtClean="0"/>
              <a:t>는 기존 화폐 보유자의 보유량 및 보유 기간을 기준으로 거래를 인증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다량의 암호화폐를 오랜 기간 보유한 </a:t>
            </a:r>
            <a:r>
              <a:rPr lang="en-US" altLang="ko-KR" dirty="0" smtClean="0"/>
              <a:t>committed </a:t>
            </a:r>
            <a:r>
              <a:rPr lang="ko-KR" altLang="en-US" dirty="0" smtClean="0"/>
              <a:t>보유자에게 더 많은 인증 권한과 코인 분배가 이루어지는 구조 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PoW</a:t>
            </a:r>
            <a:r>
              <a:rPr lang="ko-KR" altLang="en-US" dirty="0" smtClean="0"/>
              <a:t>의 단점인 지나친 전력 소비 문제를 해결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하지만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PoS</a:t>
            </a:r>
            <a:r>
              <a:rPr lang="en-US" altLang="ko-KR" dirty="0" smtClean="0"/>
              <a:t> </a:t>
            </a:r>
            <a:r>
              <a:rPr lang="ko-KR" altLang="en-US" dirty="0" smtClean="0"/>
              <a:t>역시 독점에 따른 문제점을 지니고 있음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독점자가 이중지불을 위해 시스템을 역행할 경우 잃게 되는 손실은 독점자가 보유하고 있는 암호화폐의 시장가치가 되어 이 문제에 대한 우려는 낮은 상황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err="1" smtClean="0"/>
              <a:t>이더리움</a:t>
            </a:r>
            <a:r>
              <a:rPr lang="en-US" altLang="ko-KR" dirty="0" smtClean="0"/>
              <a:t>(</a:t>
            </a:r>
            <a:r>
              <a:rPr lang="ko-KR" altLang="en-US" dirty="0" smtClean="0"/>
              <a:t>예정</a:t>
            </a:r>
            <a:r>
              <a:rPr lang="en-US" altLang="ko-KR" dirty="0" smtClean="0"/>
              <a:t>), Ark coin </a:t>
            </a:r>
            <a:r>
              <a:rPr lang="ko-KR" altLang="en-US" dirty="0" smtClean="0"/>
              <a:t>등 신규 코인들의 채용 사례가 증가 </a:t>
            </a:r>
            <a:endParaRPr lang="en-US" altLang="ko-KR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19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비트코인의 특징 및 발전 현황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01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02. </a:t>
            </a:r>
            <a:r>
              <a:rPr lang="ko-KR" altLang="en-US" dirty="0" smtClean="0"/>
              <a:t>비트코인의 발전현</a:t>
            </a:r>
            <a:r>
              <a:rPr lang="ko-KR" altLang="en-US" dirty="0"/>
              <a:t>황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 smtClean="0"/>
              <a:t>가 </a:t>
            </a:r>
            <a:r>
              <a:rPr lang="en-US" altLang="ko-KR" spc="-120" dirty="0" smtClean="0"/>
              <a:t>.</a:t>
            </a:r>
            <a:r>
              <a:rPr lang="ko-KR" altLang="en-US" spc="-120" dirty="0" smtClean="0"/>
              <a:t>가치척도로서의 비트코인</a:t>
            </a:r>
            <a:r>
              <a:rPr lang="en-US" altLang="ko-KR" spc="-120" dirty="0" smtClean="0"/>
              <a:t>	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300192" y="6309320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7999"/>
            <a:ext cx="8208456" cy="213304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비트코인은 낮은 사용수준과 급격한 가치변동으로 인해   현재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재화나 서비스의 가치척도로 기능하기는 어려운 상황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임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2009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10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월 비트코인의 가격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 1/1,309 USD </a:t>
            </a: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2013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초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키프로스의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은행예금 과세 계획 발표 후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  100 USD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상회</a:t>
            </a: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이후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2013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12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월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1,200 USD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를 상회하다 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2014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300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달러</a:t>
            </a:r>
            <a:r>
              <a:rPr lang="en-US" altLang="ko-KR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수준에 머물렀으나</a:t>
            </a:r>
            <a:r>
              <a:rPr lang="en-US" altLang="ko-KR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2017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급등하여 현재 약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5,700 USD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수준을 기록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541524" y="4067681"/>
            <a:ext cx="39963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비트코인 달러화 가치변동 추이 </a:t>
            </a:r>
            <a:r>
              <a:rPr lang="en-US" altLang="ko-KR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(USD)</a:t>
            </a:r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2411761" y="4114789"/>
            <a:ext cx="194400" cy="305992"/>
            <a:chOff x="3369608" y="3322800"/>
            <a:chExt cx="194400" cy="305992"/>
          </a:xfrm>
        </p:grpSpPr>
        <p:sp>
          <p:nvSpPr>
            <p:cNvPr id="24" name="직각 삼각형 23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각 삼각형 24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9" name="그룹 28"/>
          <p:cNvGrpSpPr/>
          <p:nvPr/>
        </p:nvGrpSpPr>
        <p:grpSpPr>
          <a:xfrm rot="10800000">
            <a:off x="6537840" y="4120702"/>
            <a:ext cx="194400" cy="305992"/>
            <a:chOff x="3369608" y="3322800"/>
            <a:chExt cx="194400" cy="305992"/>
          </a:xfrm>
        </p:grpSpPr>
        <p:sp>
          <p:nvSpPr>
            <p:cNvPr id="30" name="직각 삼각형 29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각 삼각형 30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2411760" y="4096789"/>
            <a:ext cx="4320479" cy="340323"/>
            <a:chOff x="5032800" y="2099108"/>
            <a:chExt cx="2404800" cy="340323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1039923" y="6435512"/>
            <a:ext cx="36581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bolckchain.info(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접속일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2016.06.29)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11560" y="4283981"/>
            <a:ext cx="1133536" cy="3000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단위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USD)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aphicFrame>
        <p:nvGraphicFramePr>
          <p:cNvPr id="20" name="차트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139683"/>
              </p:ext>
            </p:extLst>
          </p:nvPr>
        </p:nvGraphicFramePr>
        <p:xfrm>
          <a:off x="1002075" y="4509512"/>
          <a:ext cx="7650000" cy="1799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760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02. </a:t>
            </a:r>
            <a:r>
              <a:rPr lang="ko-KR" altLang="en-US" dirty="0" smtClean="0"/>
              <a:t>비트코인의 발전현</a:t>
            </a:r>
            <a:r>
              <a:rPr lang="ko-KR" altLang="en-US" dirty="0"/>
              <a:t>황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/>
              <a:t>나</a:t>
            </a:r>
            <a:r>
              <a:rPr lang="ko-KR" altLang="en-US" spc="-120" dirty="0" smtClean="0"/>
              <a:t> </a:t>
            </a:r>
            <a:r>
              <a:rPr lang="en-US" altLang="ko-KR" spc="-120" dirty="0" smtClean="0"/>
              <a:t>.</a:t>
            </a:r>
            <a:r>
              <a:rPr lang="ko-KR" altLang="en-US" spc="-120" dirty="0"/>
              <a:t> </a:t>
            </a:r>
            <a:r>
              <a:rPr lang="ko-KR" altLang="en-US" spc="-120" dirty="0" smtClean="0"/>
              <a:t>가치저장수단으로서의 비트코인 </a:t>
            </a:r>
            <a:r>
              <a:rPr lang="en-US" altLang="ko-KR" spc="-120" dirty="0" smtClean="0"/>
              <a:t>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05140"/>
            <a:ext cx="4104000" cy="45813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정치권의 반응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투기적 수요의 증감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에 따라 비트코인의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가치는 급격히 변동</a:t>
            </a:r>
            <a:endParaRPr lang="en-US" altLang="ko-KR" sz="1600" b="1" spc="-120" dirty="0" smtClean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이러한 가치의 급변은 공급의 제한으로 인해  수요의 변동에 따라 이루어짐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급격한 수요의 변동은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투기적 수요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가 그 원인임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투기적 수요를 반영하는 데이터는 아직 존재하지 않지만 블록체인을 통한 거래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온체인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거래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와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블록체인을 통하지 않는 거래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오프체인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거래 비중변화를 통해 예상할 수 있음 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124" y="2387182"/>
            <a:ext cx="3671640" cy="386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4989035" y="1659280"/>
            <a:ext cx="3398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오프</a:t>
            </a:r>
            <a:r>
              <a:rPr lang="en-US" altLang="ko-KR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/</a:t>
            </a:r>
            <a:r>
              <a:rPr lang="ko-KR" altLang="en-US" spc="-120" dirty="0" err="1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온체인</a:t>
            </a:r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거래비중 및 </a:t>
            </a:r>
            <a:endParaRPr lang="en-US" altLang="ko-KR" spc="-120" dirty="0" smtClean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  <a:p>
            <a:pPr algn="ctr"/>
            <a:r>
              <a:rPr lang="ko-KR" altLang="en-US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달러화 가치변동 추이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859271" y="1706388"/>
            <a:ext cx="194400" cy="305992"/>
            <a:chOff x="3369608" y="3322800"/>
            <a:chExt cx="194400" cy="305992"/>
          </a:xfrm>
        </p:grpSpPr>
        <p:sp>
          <p:nvSpPr>
            <p:cNvPr id="11" name="직각 삼각형 10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각 삼각형 11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859271" y="1688388"/>
            <a:ext cx="3600400" cy="617223"/>
            <a:chOff x="5032800" y="2099108"/>
            <a:chExt cx="2404800" cy="340323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/>
          <p:cNvGrpSpPr/>
          <p:nvPr/>
        </p:nvGrpSpPr>
        <p:grpSpPr>
          <a:xfrm rot="10800000">
            <a:off x="8268319" y="1697061"/>
            <a:ext cx="194400" cy="305992"/>
            <a:chOff x="3369608" y="3322800"/>
            <a:chExt cx="194400" cy="305992"/>
          </a:xfrm>
        </p:grpSpPr>
        <p:sp>
          <p:nvSpPr>
            <p:cNvPr id="17" name="직각 삼각형 16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각 삼각형 17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4880231" y="6250512"/>
            <a:ext cx="36581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bolckchain.info, 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신상화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(2015)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555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비트코인의 발전현황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 smtClean="0"/>
              <a:t>다</a:t>
            </a:r>
            <a:r>
              <a:rPr lang="en-US" altLang="ko-KR" spc="-120" dirty="0" smtClean="0"/>
              <a:t>. </a:t>
            </a:r>
            <a:r>
              <a:rPr lang="ko-KR" altLang="en-US" spc="-120" dirty="0" smtClean="0"/>
              <a:t>거래의 매개체로서의 비트코인 </a:t>
            </a:r>
            <a:r>
              <a:rPr lang="en-US" altLang="ko-KR" spc="-120" dirty="0" smtClean="0"/>
              <a:t>	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692375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 결제를  수용하는 온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-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오프라인 매장의 수는 증가세가 정체된 상태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비트코인의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낮은  결제수수료는 장점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이나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적은 사용자와 급격한 가치변동은 단점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으로 작용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이러한 단점을  극복하기 위해  </a:t>
            </a:r>
            <a:r>
              <a:rPr lang="en-US" altLang="ko-KR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Bitpay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, </a:t>
            </a:r>
            <a:r>
              <a:rPr lang="ko-KR" altLang="en-US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Coinbase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등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중개 서비스 업이 등장    </a:t>
            </a:r>
            <a:endParaRPr lang="en-US" altLang="ko-KR" sz="1600" b="1" spc="-120" dirty="0" smtClean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1" name="순서도: 대체 처리 10"/>
          <p:cNvSpPr/>
          <p:nvPr/>
        </p:nvSpPr>
        <p:spPr>
          <a:xfrm>
            <a:off x="760913" y="3573016"/>
            <a:ext cx="1656804" cy="451624"/>
          </a:xfrm>
          <a:prstGeom prst="flowChartAlternateProcess">
            <a:avLst/>
          </a:prstGeom>
          <a:solidFill>
            <a:srgbClr val="5D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초기 </a:t>
            </a:r>
            <a:endParaRPr lang="ko-KR" altLang="en-US" sz="14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3" name="순서도: 대체 처리 12"/>
          <p:cNvSpPr/>
          <p:nvPr/>
        </p:nvSpPr>
        <p:spPr>
          <a:xfrm>
            <a:off x="2561732" y="3573016"/>
            <a:ext cx="6114723" cy="451624"/>
          </a:xfrm>
          <a:prstGeom prst="flowChartAlternateProcess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현재 </a:t>
            </a:r>
            <a:endParaRPr lang="ko-KR" altLang="en-US" sz="1400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24" name="순서도: 대체 처리 23"/>
          <p:cNvSpPr/>
          <p:nvPr/>
        </p:nvSpPr>
        <p:spPr>
          <a:xfrm>
            <a:off x="2639824" y="4111565"/>
            <a:ext cx="6036632" cy="462136"/>
          </a:xfrm>
          <a:prstGeom prst="flowChartAlternateProcess">
            <a:avLst/>
          </a:prstGeom>
          <a:solidFill>
            <a:srgbClr val="E2E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국내 현재 약 </a:t>
            </a:r>
            <a:r>
              <a:rPr lang="en-US" altLang="ko-KR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107 </a:t>
            </a:r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개의 비트코인 결제 가맹점이 존재 </a:t>
            </a:r>
            <a:r>
              <a:rPr lang="en-US" altLang="ko-KR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주로 오프라인</a:t>
            </a:r>
            <a:r>
              <a:rPr lang="en-US" altLang="ko-KR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endParaRPr lang="en-US" altLang="ko-KR" sz="1400" b="1" dirty="0" smtClean="0">
              <a:solidFill>
                <a:srgbClr val="0070C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64" name="순서도: 대체 처리 63"/>
          <p:cNvSpPr/>
          <p:nvPr/>
        </p:nvSpPr>
        <p:spPr>
          <a:xfrm>
            <a:off x="747956" y="4111564"/>
            <a:ext cx="1741769" cy="2341772"/>
          </a:xfrm>
          <a:prstGeom prst="flowChartAlternateProcess">
            <a:avLst/>
          </a:prstGeom>
          <a:solidFill>
            <a:srgbClr val="E2E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마약</a:t>
            </a:r>
            <a:r>
              <a:rPr lang="en-US" altLang="ko-KR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게임</a:t>
            </a:r>
            <a:r>
              <a:rPr lang="en-US" altLang="ko-KR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도박 등 익명성 거래</a:t>
            </a:r>
            <a:endParaRPr lang="ko-KR" altLang="en-US" sz="1400" b="1" dirty="0">
              <a:solidFill>
                <a:srgbClr val="0070C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31" name="순서도: 대체 처리 30"/>
          <p:cNvSpPr/>
          <p:nvPr/>
        </p:nvSpPr>
        <p:spPr>
          <a:xfrm>
            <a:off x="2639824" y="4659611"/>
            <a:ext cx="6036632" cy="1649710"/>
          </a:xfrm>
          <a:prstGeom prst="flowChartAlternateProcess">
            <a:avLst/>
          </a:prstGeom>
          <a:solidFill>
            <a:srgbClr val="E2E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2014</a:t>
            </a:r>
            <a:r>
              <a:rPr lang="ko-KR" altLang="en-US" sz="1400" b="1" dirty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</a:t>
            </a:r>
            <a:r>
              <a:rPr lang="en-US" altLang="ko-KR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overstock.com</a:t>
            </a:r>
            <a:r>
              <a:rPr lang="ko-KR" altLang="en-US" sz="1400" b="1" dirty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 최초로 비트코인 결제 수용</a:t>
            </a:r>
            <a:endParaRPr lang="en-US" altLang="ko-KR" sz="1400" b="1" dirty="0">
              <a:solidFill>
                <a:srgbClr val="0070C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2015</a:t>
            </a:r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년에 </a:t>
            </a:r>
            <a:r>
              <a:rPr lang="en-US" altLang="ko-KR" sz="1400" b="1" dirty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Dell, Newegg, </a:t>
            </a:r>
            <a:r>
              <a:rPr lang="en-US" altLang="ko-KR" sz="1400" b="1" dirty="0" err="1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Expeidia</a:t>
            </a:r>
            <a:r>
              <a:rPr lang="en-US" altLang="ko-KR" sz="1400" b="1" dirty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 Microsoft</a:t>
            </a:r>
            <a:r>
              <a:rPr lang="ko-KR" altLang="en-US" sz="1400" b="1" dirty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등 결제수단 인정 </a:t>
            </a:r>
            <a:endParaRPr lang="en-US" altLang="ko-KR" sz="1400" b="1" dirty="0">
              <a:solidFill>
                <a:srgbClr val="0070C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영국</a:t>
            </a:r>
            <a:r>
              <a:rPr lang="en-US" altLang="ko-KR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독일</a:t>
            </a:r>
            <a:r>
              <a:rPr lang="en-US" altLang="ko-KR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70C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일본 등에서 디지털 화폐를 법정화폐 혹은 지불수단으로 공식 인정</a:t>
            </a:r>
            <a:endParaRPr lang="ko-KR" altLang="en-US" sz="1400" b="1" dirty="0">
              <a:solidFill>
                <a:srgbClr val="0070C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468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03 </a:t>
            </a:r>
            <a:r>
              <a:rPr lang="ko-KR" altLang="en-US" dirty="0" smtClean="0"/>
              <a:t>비트코인 시스템의 특징</a:t>
            </a:r>
            <a:endParaRPr lang="ko-KR" altLang="en-US" dirty="0"/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 smtClean="0"/>
              <a:t>가</a:t>
            </a:r>
            <a:r>
              <a:rPr lang="en-US" altLang="ko-KR" spc="-120" dirty="0" smtClean="0"/>
              <a:t>. </a:t>
            </a:r>
            <a:r>
              <a:rPr lang="ko-KR" altLang="en-US" spc="-120" dirty="0" smtClean="0"/>
              <a:t>낮은  거래  수수료</a:t>
            </a:r>
            <a:r>
              <a:rPr lang="en-US" altLang="ko-KR" spc="-120" dirty="0" smtClean="0"/>
              <a:t>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14129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 채굴 시 소모되는 비용에 대해   일정 수준 수수료 명목으로  지불하게 되어있으나 이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수수료가 극히 낮음  </a:t>
            </a:r>
            <a:endParaRPr lang="en-US" altLang="ko-KR" sz="1600" b="1" spc="-120" dirty="0" smtClean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이는 채굴 과정에서 화폐공급이 수반되는  비트코인 시스템의 특징에 따른 것임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현재 보상의 수수료는 낮은 수준이나 비트코인의 공급이 없어지게 되면 수수료 가 상승할 것으로 예상  </a:t>
            </a: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938712" y="3525194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성공한 채굴의 예 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2938712" y="3572302"/>
            <a:ext cx="194400" cy="305992"/>
            <a:chOff x="3369608" y="3322800"/>
            <a:chExt cx="194400" cy="305992"/>
          </a:xfrm>
        </p:grpSpPr>
        <p:sp>
          <p:nvSpPr>
            <p:cNvPr id="23" name="직각 삼각형 22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각 삼각형 23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2938712" y="3554302"/>
            <a:ext cx="3254464" cy="340323"/>
            <a:chOff x="5032800" y="2099108"/>
            <a:chExt cx="2404800" cy="340323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그룹 27"/>
          <p:cNvGrpSpPr/>
          <p:nvPr/>
        </p:nvGrpSpPr>
        <p:grpSpPr>
          <a:xfrm rot="10800000">
            <a:off x="5998776" y="3569583"/>
            <a:ext cx="194400" cy="305992"/>
            <a:chOff x="3369608" y="3322800"/>
            <a:chExt cx="194400" cy="305992"/>
          </a:xfrm>
        </p:grpSpPr>
        <p:sp>
          <p:nvSpPr>
            <p:cNvPr id="29" name="직각 삼각형 28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각 삼각형 29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1" name="직선 연결선 30"/>
          <p:cNvCxnSpPr/>
          <p:nvPr/>
        </p:nvCxnSpPr>
        <p:spPr>
          <a:xfrm flipV="1">
            <a:off x="2775040" y="4099587"/>
            <a:ext cx="3730164" cy="1035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505752"/>
              </p:ext>
            </p:extLst>
          </p:nvPr>
        </p:nvGraphicFramePr>
        <p:xfrm>
          <a:off x="755650" y="4100792"/>
          <a:ext cx="7704782" cy="2137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260"/>
                <a:gridCol w="5136522"/>
              </a:tblGrid>
              <a:tr h="33632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성공한 </a:t>
                      </a:r>
                      <a:r>
                        <a:rPr lang="en-US" altLang="ko-KR" sz="1200" kern="0" spc="-5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Hash</a:t>
                      </a:r>
                      <a:r>
                        <a:rPr lang="en-US" altLang="ko-KR" sz="1200" kern="0" spc="-50" baseline="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</a:t>
                      </a:r>
                      <a:r>
                        <a:rPr lang="ko-KR" altLang="en-US" sz="1200" kern="0" spc="-50" baseline="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값</a:t>
                      </a:r>
                      <a:endParaRPr lang="en-US" sz="1200" kern="0" spc="-50" dirty="0">
                        <a:solidFill>
                          <a:schemeClr val="bg1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00000000000000000196268d</a:t>
                      </a:r>
                      <a:r>
                        <a:rPr lang="en-US" altLang="ko-KR" sz="1200" kern="0" spc="-5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8355d78cca46289753159fa85c2a43f5ac2fb78d</a:t>
                      </a:r>
                      <a:endParaRPr lang="en-US" sz="1200" kern="0" spc="-50" dirty="0">
                        <a:solidFill>
                          <a:schemeClr val="bg1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26911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이전 블록의 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Hash 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값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0000000000000000041dbba44c1c85ab63ea6db5e49ba26a264df4f081ddc141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19433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블록 고유번호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341584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19433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거래의 수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128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19433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일시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2015-02-01 22:18:06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19433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성공한 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Nonce 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값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3560730162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19433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보상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25.00BTC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19433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수수료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0.01517379BTC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sp>
        <p:nvSpPr>
          <p:cNvPr id="33" name="직사각형 32"/>
          <p:cNvSpPr/>
          <p:nvPr/>
        </p:nvSpPr>
        <p:spPr>
          <a:xfrm>
            <a:off x="772672" y="6256675"/>
            <a:ext cx="36581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coinbase.com, 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신상화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(2015)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997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03 </a:t>
            </a:r>
            <a:r>
              <a:rPr lang="ko-KR" altLang="en-US" dirty="0" smtClean="0"/>
              <a:t>비트코인 시스템의 특징</a:t>
            </a:r>
            <a:endParaRPr lang="ko-KR" altLang="en-US" dirty="0"/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/>
              <a:t>나</a:t>
            </a:r>
            <a:r>
              <a:rPr lang="en-US" altLang="ko-KR" spc="-120" dirty="0" smtClean="0"/>
              <a:t>. </a:t>
            </a:r>
            <a:r>
              <a:rPr lang="ko-KR" altLang="en-US" spc="-120" dirty="0" smtClean="0"/>
              <a:t> 제한된 공급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2133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비트코인은 </a:t>
            </a:r>
            <a:r>
              <a:rPr lang="ko-KR" altLang="en-US" sz="1600" b="1" spc="-120" dirty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화폐공급의 양과 시기가  사전적으로  결정되어 있음 </a:t>
            </a:r>
            <a:endParaRPr lang="en-US" altLang="ko-KR" sz="1600" b="1" spc="-120" dirty="0" smtClean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2009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월 시작으로 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20140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까지 총 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2,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100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만개의  비트코인만 공급되도록 프로그램 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2015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약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65.5%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의 비트코인이 공급되어있으며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2020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약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94%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가 유통될 것으로 예상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이는  지나친 화폐공급으로 인한  가치하락을 막아주는 역할을 담당함 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aphicFrame>
        <p:nvGraphicFramePr>
          <p:cNvPr id="60" name="표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750144"/>
              </p:ext>
            </p:extLst>
          </p:nvPr>
        </p:nvGraphicFramePr>
        <p:xfrm>
          <a:off x="971600" y="3855159"/>
          <a:ext cx="6840761" cy="2577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57"/>
                <a:gridCol w="1388726"/>
                <a:gridCol w="1388726"/>
                <a:gridCol w="1388726"/>
                <a:gridCol w="1388726"/>
              </a:tblGrid>
              <a:tr h="28004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기간</a:t>
                      </a:r>
                      <a:endParaRPr lang="en-US" sz="1200" kern="0" spc="-50" dirty="0">
                        <a:solidFill>
                          <a:schemeClr val="bg1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rgbClr val="005BA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블록 넘버 </a:t>
                      </a:r>
                      <a:endParaRPr lang="ko-KR" altLang="en-US" sz="1200" dirty="0"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rgbClr val="005BA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보상금 </a:t>
                      </a:r>
                      <a:r>
                        <a:rPr lang="en-US" altLang="ko-KR" sz="1200" dirty="0" smtClean="0"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(BTC)</a:t>
                      </a:r>
                      <a:endParaRPr lang="ko-KR" altLang="en-US" sz="1200" dirty="0"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rgbClr val="005BA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비트코인 공급량</a:t>
                      </a:r>
                      <a:endParaRPr lang="ko-KR" altLang="en-US" sz="1200" dirty="0"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rgbClr val="005BA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비중 </a:t>
                      </a:r>
                      <a:endParaRPr lang="ko-KR" altLang="en-US" sz="1200" dirty="0"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rgbClr val="005BAA"/>
                    </a:solidFill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 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(2009-)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10500000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50%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24095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(2013-)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210000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25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15750000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75%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2463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(2016-)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420000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12.5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18375000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87.5%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2463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(2020-)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630000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6.25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19687500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93.8%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2463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(2024-)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840000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3.125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20343750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96.9%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2463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6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(2028-)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1050000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1.5625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20671875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98.4%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2463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7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(2032-)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1260000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0.78125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20835937.5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99.2%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2463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24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(2100-)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4830000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0.00000596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20999998.7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99.9%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2463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34</a:t>
                      </a:r>
                      <a:r>
                        <a:rPr lang="ko-KR" alt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</a:t>
                      </a:r>
                      <a:r>
                        <a:rPr lang="en-US" altLang="ko-KR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(2140-)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6930000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0.00000000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20999999.9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100.0%</a:t>
                      </a:r>
                      <a:endParaRPr lang="en-US" sz="12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3120792" y="3457019"/>
            <a:ext cx="2893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비트코인의 공급 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3120792" y="3496507"/>
            <a:ext cx="194400" cy="305992"/>
            <a:chOff x="3369608" y="3322800"/>
            <a:chExt cx="194400" cy="305992"/>
          </a:xfrm>
        </p:grpSpPr>
        <p:sp>
          <p:nvSpPr>
            <p:cNvPr id="63" name="직각 삼각형 62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각 삼각형 63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3120792" y="3486127"/>
            <a:ext cx="2963376" cy="340323"/>
            <a:chOff x="5032800" y="2099108"/>
            <a:chExt cx="2404800" cy="340323"/>
          </a:xfrm>
        </p:grpSpPr>
        <p:cxnSp>
          <p:nvCxnSpPr>
            <p:cNvPr id="66" name="직선 연결선 65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그룹 67"/>
          <p:cNvGrpSpPr/>
          <p:nvPr/>
        </p:nvGrpSpPr>
        <p:grpSpPr>
          <a:xfrm rot="10800000">
            <a:off x="5889768" y="3486127"/>
            <a:ext cx="194400" cy="305992"/>
            <a:chOff x="3369608" y="3322800"/>
            <a:chExt cx="194400" cy="305992"/>
          </a:xfrm>
        </p:grpSpPr>
        <p:sp>
          <p:nvSpPr>
            <p:cNvPr id="69" name="직각 삼각형 68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직각 삼각형 69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1001067" y="6438528"/>
            <a:ext cx="36581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https://en.bitcoin.it/wiki/Controlled_supply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, 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신상화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(2015)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226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03. </a:t>
            </a:r>
            <a:r>
              <a:rPr lang="ko-KR" altLang="en-US" dirty="0" smtClean="0"/>
              <a:t>비트코인의 시스템</a:t>
            </a:r>
            <a:r>
              <a:rPr lang="ko-KR" altLang="en-US" dirty="0"/>
              <a:t>의</a:t>
            </a:r>
            <a:r>
              <a:rPr lang="ko-KR" altLang="en-US" dirty="0" smtClean="0"/>
              <a:t> 특징</a:t>
            </a:r>
            <a:endParaRPr lang="ko-KR" altLang="en-US" dirty="0"/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/>
              <a:t>다</a:t>
            </a:r>
            <a:r>
              <a:rPr lang="en-US" altLang="ko-KR" spc="-120" dirty="0" smtClean="0"/>
              <a:t>. </a:t>
            </a:r>
            <a:r>
              <a:rPr lang="ko-KR" altLang="en-US" spc="-120" dirty="0" smtClean="0"/>
              <a:t> 장소불문 거래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17730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비트코인은  물리적인 형태를  가지고 있지 않아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장소불문하고  거래가 가능함 </a:t>
            </a:r>
            <a:endParaRPr lang="en-US" altLang="ko-KR" sz="1600" b="1" spc="-120" dirty="0" smtClean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err="1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공개키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와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개인키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라는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두개의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보안열쇠의 결합으로 구성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공개키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누구에게나 공개되어있는 비트코인의  개별 주소</a:t>
            </a: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개인키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공개키와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연계되어있는  비밀번호와 유사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공개키와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개인키만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있다면 어디서든 거래 가능  </a:t>
            </a: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571016" y="4342532"/>
            <a:ext cx="3880964" cy="2317398"/>
          </a:xfrm>
          <a:prstGeom prst="rect">
            <a:avLst/>
          </a:prstGeom>
          <a:noFill/>
          <a:ln>
            <a:solidFill>
              <a:srgbClr val="E2EE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503726" y="3791992"/>
            <a:ext cx="209394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비트코인 전송방식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3347864" y="3821100"/>
            <a:ext cx="2404800" cy="340323"/>
            <a:chOff x="3369608" y="3304800"/>
            <a:chExt cx="2404800" cy="340323"/>
          </a:xfrm>
        </p:grpSpPr>
        <p:grpSp>
          <p:nvGrpSpPr>
            <p:cNvPr id="34" name="그룹 33"/>
            <p:cNvGrpSpPr/>
            <p:nvPr/>
          </p:nvGrpSpPr>
          <p:grpSpPr>
            <a:xfrm>
              <a:off x="3369608" y="3322800"/>
              <a:ext cx="194400" cy="305992"/>
              <a:chOff x="3369608" y="3322800"/>
              <a:chExt cx="194400" cy="305992"/>
            </a:xfrm>
          </p:grpSpPr>
          <p:sp>
            <p:nvSpPr>
              <p:cNvPr id="40" name="직각 삼각형 39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41" name="직각 삼각형 40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cxnSp>
          <p:nvCxnSpPr>
            <p:cNvPr id="35" name="직선 연결선 34"/>
            <p:cNvCxnSpPr/>
            <p:nvPr/>
          </p:nvCxnSpPr>
          <p:spPr>
            <a:xfrm>
              <a:off x="3369608" y="3304800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그룹 35"/>
            <p:cNvGrpSpPr/>
            <p:nvPr/>
          </p:nvGrpSpPr>
          <p:grpSpPr>
            <a:xfrm rot="10800000">
              <a:off x="5580008" y="3322204"/>
              <a:ext cx="194400" cy="305992"/>
              <a:chOff x="3369608" y="3322800"/>
              <a:chExt cx="194400" cy="305992"/>
            </a:xfrm>
          </p:grpSpPr>
          <p:sp>
            <p:nvSpPr>
              <p:cNvPr id="38" name="직각 삼각형 37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39" name="직각 삼각형 38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cxnSp>
          <p:nvCxnSpPr>
            <p:cNvPr id="37" name="직선 연결선 36"/>
            <p:cNvCxnSpPr/>
            <p:nvPr/>
          </p:nvCxnSpPr>
          <p:spPr>
            <a:xfrm>
              <a:off x="3369608" y="3645123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00555240" descr="EMB000021bcbd8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964" y="4418812"/>
            <a:ext cx="3683228" cy="224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6451980" y="6077090"/>
            <a:ext cx="21524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</a:t>
            </a:r>
            <a:r>
              <a:rPr lang="en-US" altLang="ko-KR" sz="900" dirty="0" err="1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Nakamoto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(2008) 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958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03. </a:t>
            </a:r>
            <a:r>
              <a:rPr lang="ko-KR" altLang="en-US" dirty="0" smtClean="0"/>
              <a:t>비트코인의 시스템</a:t>
            </a:r>
            <a:r>
              <a:rPr lang="ko-KR" altLang="en-US" dirty="0"/>
              <a:t>의</a:t>
            </a:r>
            <a:r>
              <a:rPr lang="ko-KR" altLang="en-US" dirty="0" smtClean="0"/>
              <a:t> 특징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2095467" y="3512356"/>
            <a:ext cx="4810925" cy="1356804"/>
          </a:xfrm>
          <a:prstGeom prst="roundRect">
            <a:avLst/>
          </a:prstGeom>
          <a:noFill/>
          <a:ln w="15240">
            <a:solidFill>
              <a:srgbClr val="5DA9DD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55650" y="2096852"/>
            <a:ext cx="7692006" cy="3528392"/>
          </a:xfrm>
          <a:prstGeom prst="rect">
            <a:avLst/>
          </a:prstGeom>
          <a:noFill/>
          <a:ln>
            <a:solidFill>
              <a:srgbClr val="E2EE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224" y="3763099"/>
            <a:ext cx="701065" cy="70106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324" y="3340313"/>
            <a:ext cx="422672" cy="41274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859" y="3808055"/>
            <a:ext cx="701065" cy="70106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940" y="4024685"/>
            <a:ext cx="280124" cy="273546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348" y="4118121"/>
            <a:ext cx="280124" cy="27354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686" y="3840086"/>
            <a:ext cx="280124" cy="273546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68" y="4069641"/>
            <a:ext cx="280124" cy="29033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393" y="4206415"/>
            <a:ext cx="280124" cy="273546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040" y="4673008"/>
            <a:ext cx="422672" cy="412747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5146177" y="3861048"/>
            <a:ext cx="158606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B </a:t>
            </a:r>
            <a:r>
              <a:rPr lang="ko-KR" altLang="en-US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거래자의 공개키 </a:t>
            </a:r>
            <a:r>
              <a:rPr lang="en-US" altLang="ko-KR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비트코인 주소</a:t>
            </a:r>
            <a:r>
              <a:rPr lang="en-US" altLang="ko-KR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 </a:t>
            </a:r>
            <a:endParaRPr lang="ko-KR" altLang="en-US" sz="1200" b="1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28" name="이등변 삼각형 27"/>
          <p:cNvSpPr/>
          <p:nvPr/>
        </p:nvSpPr>
        <p:spPr>
          <a:xfrm rot="5400000">
            <a:off x="5503583" y="3463991"/>
            <a:ext cx="170817" cy="125313"/>
          </a:xfrm>
          <a:prstGeom prst="triangle">
            <a:avLst/>
          </a:prstGeom>
          <a:solidFill>
            <a:srgbClr val="5D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이등변 삼각형 28"/>
          <p:cNvSpPr/>
          <p:nvPr/>
        </p:nvSpPr>
        <p:spPr>
          <a:xfrm rot="16200000">
            <a:off x="2845137" y="4806503"/>
            <a:ext cx="170817" cy="125313"/>
          </a:xfrm>
          <a:prstGeom prst="triangle">
            <a:avLst/>
          </a:prstGeom>
          <a:solidFill>
            <a:srgbClr val="5D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503726" y="1628800"/>
            <a:ext cx="209394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비트코인 거래방법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3347864" y="1657908"/>
            <a:ext cx="2404800" cy="340323"/>
            <a:chOff x="3369608" y="3304800"/>
            <a:chExt cx="2404800" cy="340323"/>
          </a:xfrm>
        </p:grpSpPr>
        <p:grpSp>
          <p:nvGrpSpPr>
            <p:cNvPr id="34" name="그룹 33"/>
            <p:cNvGrpSpPr/>
            <p:nvPr/>
          </p:nvGrpSpPr>
          <p:grpSpPr>
            <a:xfrm>
              <a:off x="3369608" y="3322800"/>
              <a:ext cx="194400" cy="305992"/>
              <a:chOff x="3369608" y="3322800"/>
              <a:chExt cx="194400" cy="305992"/>
            </a:xfrm>
          </p:grpSpPr>
          <p:sp>
            <p:nvSpPr>
              <p:cNvPr id="40" name="직각 삼각형 39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41" name="직각 삼각형 40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cxnSp>
          <p:nvCxnSpPr>
            <p:cNvPr id="35" name="직선 연결선 34"/>
            <p:cNvCxnSpPr/>
            <p:nvPr/>
          </p:nvCxnSpPr>
          <p:spPr>
            <a:xfrm>
              <a:off x="3369608" y="3304800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그룹 35"/>
            <p:cNvGrpSpPr/>
            <p:nvPr/>
          </p:nvGrpSpPr>
          <p:grpSpPr>
            <a:xfrm rot="10800000">
              <a:off x="5580008" y="3322204"/>
              <a:ext cx="194400" cy="305992"/>
              <a:chOff x="3369608" y="3322800"/>
              <a:chExt cx="194400" cy="305992"/>
            </a:xfrm>
          </p:grpSpPr>
          <p:sp>
            <p:nvSpPr>
              <p:cNvPr id="38" name="직각 삼각형 37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39" name="직각 삼각형 38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cxnSp>
          <p:nvCxnSpPr>
            <p:cNvPr id="37" name="직선 연결선 36"/>
            <p:cNvCxnSpPr/>
            <p:nvPr/>
          </p:nvCxnSpPr>
          <p:spPr>
            <a:xfrm>
              <a:off x="3369608" y="3645123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직사각형 41"/>
          <p:cNvSpPr/>
          <p:nvPr/>
        </p:nvSpPr>
        <p:spPr>
          <a:xfrm>
            <a:off x="1445066" y="3949711"/>
            <a:ext cx="47081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A.</a:t>
            </a:r>
            <a:endParaRPr lang="en-US" altLang="ko-KR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290924" y="4000265"/>
            <a:ext cx="4494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B.</a:t>
            </a:r>
            <a:endParaRPr lang="en-US" altLang="ko-KR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536289" y="3792662"/>
            <a:ext cx="141790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A </a:t>
            </a:r>
            <a:r>
              <a:rPr lang="ko-KR" altLang="en-US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거래자의 공개키 </a:t>
            </a:r>
            <a:r>
              <a:rPr lang="en-US" altLang="ko-KR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비트코인 주소</a:t>
            </a:r>
            <a:r>
              <a:rPr lang="en-US" altLang="ko-KR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 </a:t>
            </a:r>
            <a:endParaRPr lang="ko-KR" altLang="en-US" sz="1200" b="1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025" y="3076236"/>
            <a:ext cx="778332" cy="778332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2867889" y="2891570"/>
            <a:ext cx="2210081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A </a:t>
            </a:r>
            <a:r>
              <a:rPr lang="ko-KR" altLang="en-US" sz="1200" b="1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거래자의  개인키로 서명</a:t>
            </a:r>
            <a:endParaRPr lang="ko-KR" altLang="en-US" sz="1200" b="1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588712" y="4812869"/>
            <a:ext cx="2210081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이미 블록체인에 기록된 거래는 취소할 수 없음 </a:t>
            </a:r>
            <a:endParaRPr lang="ko-KR" altLang="en-US" sz="1200" b="1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5540027" y="2420391"/>
            <a:ext cx="1937059" cy="33278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거래는 블록체인에 기록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011" y="2256057"/>
            <a:ext cx="758653" cy="758653"/>
          </a:xfrm>
          <a:prstGeom prst="rect">
            <a:avLst/>
          </a:prstGeom>
        </p:spPr>
      </p:pic>
      <p:sp>
        <p:nvSpPr>
          <p:cNvPr id="24" name="오른쪽 화살표 설명선 23"/>
          <p:cNvSpPr/>
          <p:nvPr/>
        </p:nvSpPr>
        <p:spPr>
          <a:xfrm rot="16200000">
            <a:off x="4769706" y="3067777"/>
            <a:ext cx="857908" cy="557376"/>
          </a:xfrm>
          <a:prstGeom prst="rightArrowCallout">
            <a:avLst>
              <a:gd name="adj1" fmla="val 19721"/>
              <a:gd name="adj2" fmla="val 21633"/>
              <a:gd name="adj3" fmla="val 23211"/>
              <a:gd name="adj4" fmla="val 55044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2185444" y="4442640"/>
            <a:ext cx="1186434" cy="6933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3000" b="1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X</a:t>
            </a:r>
            <a:endParaRPr lang="ko-KR" altLang="en-US" sz="3000" b="1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105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03. </a:t>
            </a:r>
            <a:r>
              <a:rPr lang="ko-KR" altLang="en-US" dirty="0" smtClean="0"/>
              <a:t>비트코인의 시스템</a:t>
            </a:r>
            <a:r>
              <a:rPr lang="ko-KR" altLang="en-US" dirty="0"/>
              <a:t>의</a:t>
            </a:r>
            <a:r>
              <a:rPr lang="ko-KR" altLang="en-US" dirty="0" smtClean="0"/>
              <a:t> 특징</a:t>
            </a:r>
            <a:endParaRPr lang="ko-KR" altLang="en-US" dirty="0"/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/>
              <a:t>라</a:t>
            </a:r>
            <a:r>
              <a:rPr lang="en-US" altLang="ko-KR" spc="-120" dirty="0" smtClean="0"/>
              <a:t>. </a:t>
            </a:r>
            <a:r>
              <a:rPr lang="ko-KR" altLang="en-US" spc="-120" dirty="0" smtClean="0"/>
              <a:t>거래취소  불가능 </a:t>
            </a:r>
            <a:r>
              <a:rPr lang="en-US" altLang="ko-KR" spc="-120" dirty="0" smtClean="0"/>
              <a:t>	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14129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 거래는  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10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분단위로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하나의 블록으로 모아져  기존의 블록체인에  연결되고 전파됨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모든 거래들은 순차적으로 이어져 기록되어지므로  하나의 거래를 되돌리는 것은 불가능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이러한 구조는 비트코인의  임의 생성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 </a:t>
            </a:r>
            <a:r>
              <a:rPr lang="ko-KR" altLang="en-US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과거 거래를 원천적으로  차단하여  보안성과 안정성을 높임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9" name="부제목 7"/>
          <p:cNvSpPr txBox="1">
            <a:spLocks/>
          </p:cNvSpPr>
          <p:nvPr/>
        </p:nvSpPr>
        <p:spPr>
          <a:xfrm>
            <a:off x="467544" y="3429000"/>
            <a:ext cx="8123187" cy="5040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1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pc="-120" dirty="0"/>
              <a:t>마</a:t>
            </a:r>
            <a:r>
              <a:rPr lang="en-US" altLang="ko-KR" spc="-120" dirty="0" smtClean="0"/>
              <a:t>. </a:t>
            </a:r>
            <a:r>
              <a:rPr lang="ko-KR" altLang="en-US" spc="-120" dirty="0" smtClean="0"/>
              <a:t>익명</a:t>
            </a:r>
            <a:r>
              <a:rPr lang="ko-KR" altLang="en-US" spc="-120" dirty="0"/>
              <a:t>성</a:t>
            </a:r>
            <a:r>
              <a:rPr lang="en-US" altLang="ko-KR" spc="-120" dirty="0" smtClean="0"/>
              <a:t>	 </a:t>
            </a:r>
          </a:p>
        </p:txBody>
      </p:sp>
      <p:sp>
        <p:nvSpPr>
          <p:cNvPr id="10" name="내용 개체 틀 12"/>
          <p:cNvSpPr txBox="1">
            <a:spLocks/>
          </p:cNvSpPr>
          <p:nvPr/>
        </p:nvSpPr>
        <p:spPr>
          <a:xfrm>
            <a:off x="468001" y="3888240"/>
            <a:ext cx="8208456" cy="2493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 시스템에 참여하기 위해서는 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공개키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 주소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를 소유하고 있어야 함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공개 키 는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일체의 개인정보를 요구하지 않음 </a:t>
            </a:r>
            <a:endParaRPr lang="en-US" altLang="ko-KR" sz="1600" b="1" spc="-120" dirty="0">
              <a:solidFill>
                <a:srgbClr val="005BAA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그러나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공개키를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통한 모든 거래는  블록체인으로  기록되므로  과거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발생한 거래들을 손쉽게 추적할 수 있음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비트코인은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사용자의 정보가 누출되지 않는다는 점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에서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현금과 유사한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지위를 제공하여 불법거래의 가능성을 열어둠 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예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Silkroad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.com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의 비트코인 익명성을 활용한 돈세탁 및  무기거래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56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04. </a:t>
            </a:r>
            <a:r>
              <a:rPr lang="ko-KR" altLang="en-US" dirty="0"/>
              <a:t>비트코인 관련산업의 발전 현황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 smtClean="0"/>
              <a:t>가</a:t>
            </a:r>
            <a:r>
              <a:rPr lang="en-US" altLang="ko-KR" spc="-120" dirty="0" smtClean="0"/>
              <a:t>. </a:t>
            </a:r>
            <a:r>
              <a:rPr lang="ko-KR" altLang="en-US" spc="-120" dirty="0" err="1" smtClean="0"/>
              <a:t>채굴업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채굴에 성공하면  새로 생성된 비트코인을 획득할 수 있음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갑작스러운  비트코인의 인기로 많은 사람들이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채굴업에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참여함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채굴량이 많아 질수록  연산난이도는 상승하나 가격 상승이 없을 경우 채산성은 떨어짐 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755576" y="4291425"/>
            <a:ext cx="3529012" cy="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755576" y="6298522"/>
            <a:ext cx="3529012" cy="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4859412" y="4293096"/>
            <a:ext cx="3529012" cy="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4859412" y="6300193"/>
            <a:ext cx="3529012" cy="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128684" y="3789040"/>
            <a:ext cx="270912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채굴연산 난이도 추이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128684" y="3803544"/>
            <a:ext cx="2709122" cy="340323"/>
            <a:chOff x="3369608" y="3304800"/>
            <a:chExt cx="2404800" cy="340323"/>
          </a:xfrm>
        </p:grpSpPr>
        <p:grpSp>
          <p:nvGrpSpPr>
            <p:cNvPr id="19" name="그룹 18"/>
            <p:cNvGrpSpPr/>
            <p:nvPr/>
          </p:nvGrpSpPr>
          <p:grpSpPr>
            <a:xfrm>
              <a:off x="3369608" y="3322800"/>
              <a:ext cx="194400" cy="305992"/>
              <a:chOff x="3369608" y="3322800"/>
              <a:chExt cx="194400" cy="305992"/>
            </a:xfrm>
          </p:grpSpPr>
          <p:sp>
            <p:nvSpPr>
              <p:cNvPr id="25" name="직각 삼각형 24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26" name="직각 삼각형 25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369608" y="3304800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그룹 20"/>
            <p:cNvGrpSpPr/>
            <p:nvPr/>
          </p:nvGrpSpPr>
          <p:grpSpPr>
            <a:xfrm rot="10800000">
              <a:off x="5580008" y="3322204"/>
              <a:ext cx="194400" cy="305992"/>
              <a:chOff x="3369608" y="3322800"/>
              <a:chExt cx="194400" cy="305992"/>
            </a:xfrm>
          </p:grpSpPr>
          <p:sp>
            <p:nvSpPr>
              <p:cNvPr id="23" name="직각 삼각형 22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24" name="직각 삼각형 23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cxnSp>
          <p:nvCxnSpPr>
            <p:cNvPr id="22" name="직선 연결선 21"/>
            <p:cNvCxnSpPr/>
            <p:nvPr/>
          </p:nvCxnSpPr>
          <p:spPr>
            <a:xfrm>
              <a:off x="3369608" y="3645123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직사각형 26"/>
          <p:cNvSpPr/>
          <p:nvPr/>
        </p:nvSpPr>
        <p:spPr>
          <a:xfrm>
            <a:off x="5635430" y="3789040"/>
            <a:ext cx="209394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채굴 채산성 추이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5479568" y="3818148"/>
            <a:ext cx="2404800" cy="340323"/>
            <a:chOff x="3369608" y="3304800"/>
            <a:chExt cx="2404800" cy="340323"/>
          </a:xfrm>
        </p:grpSpPr>
        <p:grpSp>
          <p:nvGrpSpPr>
            <p:cNvPr id="29" name="그룹 28"/>
            <p:cNvGrpSpPr/>
            <p:nvPr/>
          </p:nvGrpSpPr>
          <p:grpSpPr>
            <a:xfrm>
              <a:off x="3369608" y="3322800"/>
              <a:ext cx="194400" cy="305992"/>
              <a:chOff x="3369608" y="3322800"/>
              <a:chExt cx="194400" cy="305992"/>
            </a:xfrm>
          </p:grpSpPr>
          <p:sp>
            <p:nvSpPr>
              <p:cNvPr id="35" name="직각 삼각형 34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36" name="직각 삼각형 35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cxnSp>
          <p:nvCxnSpPr>
            <p:cNvPr id="30" name="직선 연결선 29"/>
            <p:cNvCxnSpPr/>
            <p:nvPr/>
          </p:nvCxnSpPr>
          <p:spPr>
            <a:xfrm>
              <a:off x="3369608" y="3304800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그룹 30"/>
            <p:cNvGrpSpPr/>
            <p:nvPr/>
          </p:nvGrpSpPr>
          <p:grpSpPr>
            <a:xfrm rot="10800000">
              <a:off x="5580008" y="3322204"/>
              <a:ext cx="194400" cy="305992"/>
              <a:chOff x="3369608" y="3322800"/>
              <a:chExt cx="194400" cy="305992"/>
            </a:xfrm>
          </p:grpSpPr>
          <p:sp>
            <p:nvSpPr>
              <p:cNvPr id="33" name="직각 삼각형 32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34" name="직각 삼각형 33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cxnSp>
          <p:nvCxnSpPr>
            <p:cNvPr id="32" name="직선 연결선 31"/>
            <p:cNvCxnSpPr/>
            <p:nvPr/>
          </p:nvCxnSpPr>
          <p:spPr>
            <a:xfrm>
              <a:off x="3369608" y="3645123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46226176" descr="EMB00002624287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60" y="4355001"/>
            <a:ext cx="3286800" cy="181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1" name="_x64329168" descr="EMB00002624288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082" y="4355001"/>
            <a:ext cx="3509342" cy="181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59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04. </a:t>
            </a:r>
            <a:r>
              <a:rPr lang="ko-KR" altLang="en-US" dirty="0"/>
              <a:t>비트코인 관련산업의 발전 현황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 smtClean="0"/>
              <a:t>가</a:t>
            </a:r>
            <a:r>
              <a:rPr lang="en-US" altLang="ko-KR" spc="-120" dirty="0" smtClean="0"/>
              <a:t>. </a:t>
            </a:r>
            <a:r>
              <a:rPr lang="ko-KR" altLang="en-US" spc="-120" dirty="0" err="1" smtClean="0"/>
              <a:t>채굴업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079725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연산 난이도에 따라 고가의  채굴장비를 바탕으로 한 전문 채굴기업과  채굴조합이 등장함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채굴업의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집중화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연산력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높은 장비를 구입하여 전력요금이 저렴한 지역으로 이동하여 채굴 </a:t>
            </a: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개인의 채굴량이 극히 낮아지면서 개인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채굴자들이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채굴조합으로 집중화  </a:t>
            </a: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9" name="_x200554200" descr="EMB000021bcbd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4149080"/>
            <a:ext cx="365822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1214806" y="3584423"/>
            <a:ext cx="270912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b="1" spc="-120" dirty="0" err="1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채굴장</a:t>
            </a:r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사진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214806" y="3598927"/>
            <a:ext cx="2709122" cy="340323"/>
            <a:chOff x="3369608" y="3304800"/>
            <a:chExt cx="2404800" cy="340323"/>
          </a:xfrm>
        </p:grpSpPr>
        <p:grpSp>
          <p:nvGrpSpPr>
            <p:cNvPr id="24" name="그룹 23"/>
            <p:cNvGrpSpPr/>
            <p:nvPr/>
          </p:nvGrpSpPr>
          <p:grpSpPr>
            <a:xfrm>
              <a:off x="3369608" y="3322800"/>
              <a:ext cx="194400" cy="305992"/>
              <a:chOff x="3369608" y="3322800"/>
              <a:chExt cx="194400" cy="305992"/>
            </a:xfrm>
          </p:grpSpPr>
          <p:sp>
            <p:nvSpPr>
              <p:cNvPr id="30" name="직각 삼각형 29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31" name="직각 삼각형 30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cxnSp>
          <p:nvCxnSpPr>
            <p:cNvPr id="25" name="직선 연결선 24"/>
            <p:cNvCxnSpPr/>
            <p:nvPr/>
          </p:nvCxnSpPr>
          <p:spPr>
            <a:xfrm>
              <a:off x="3369608" y="3304800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그룹 25"/>
            <p:cNvGrpSpPr/>
            <p:nvPr/>
          </p:nvGrpSpPr>
          <p:grpSpPr>
            <a:xfrm rot="10800000">
              <a:off x="5580008" y="3322204"/>
              <a:ext cx="194400" cy="305992"/>
              <a:chOff x="3369608" y="3322800"/>
              <a:chExt cx="194400" cy="305992"/>
            </a:xfrm>
          </p:grpSpPr>
          <p:sp>
            <p:nvSpPr>
              <p:cNvPr id="28" name="직각 삼각형 27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29" name="직각 삼각형 28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cxnSp>
          <p:nvCxnSpPr>
            <p:cNvPr id="27" name="직선 연결선 26"/>
            <p:cNvCxnSpPr/>
            <p:nvPr/>
          </p:nvCxnSpPr>
          <p:spPr>
            <a:xfrm>
              <a:off x="3369608" y="3645123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552081"/>
              </p:ext>
            </p:extLst>
          </p:nvPr>
        </p:nvGraphicFramePr>
        <p:xfrm>
          <a:off x="4716016" y="4012622"/>
          <a:ext cx="3959672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1619796"/>
                <a:gridCol w="989918"/>
                <a:gridCol w="989918"/>
              </a:tblGrid>
              <a:tr h="342640">
                <a:tc>
                  <a:txBody>
                    <a:bodyPr/>
                    <a:lstStyle/>
                    <a:p>
                      <a:pPr latinLnBrk="1"/>
                      <a:endParaRPr lang="ko-KR" alt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spc="-120" dirty="0">
                          <a:solidFill>
                            <a:schemeClr val="bg1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비트코인 채굴 풀 명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>
                          <a:solidFill>
                            <a:schemeClr val="bg1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BTC </a:t>
                      </a:r>
                      <a:r>
                        <a:rPr lang="ko-KR" altLang="en-US" sz="1200" b="1" kern="1200" spc="-120" dirty="0">
                          <a:solidFill>
                            <a:schemeClr val="bg1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채굴량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spc="-120" dirty="0">
                          <a:solidFill>
                            <a:schemeClr val="bg1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비중</a:t>
                      </a:r>
                    </a:p>
                  </a:txBody>
                  <a:tcPr anchor="ctr"/>
                </a:tc>
              </a:tr>
              <a:tr h="3426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endParaRPr lang="ko-KR" alt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AntPool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22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25%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3426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</a:t>
                      </a:r>
                      <a:endParaRPr lang="ko-KR" alt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F2Pool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18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13%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3426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</a:t>
                      </a:r>
                      <a:endParaRPr lang="ko-KR" alt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ViaBTC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13%</a:t>
                      </a:r>
                    </a:p>
                  </a:txBody>
                  <a:tcPr anchor="ctr"/>
                </a:tc>
              </a:tr>
              <a:tr h="3426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</a:t>
                      </a:r>
                      <a:endParaRPr lang="ko-KR" alt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BTC.com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18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13%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3426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</a:t>
                      </a:r>
                      <a:endParaRPr lang="ko-KR" alt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BTC.TOP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spc="-12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11%</a:t>
                      </a:r>
                      <a:endParaRPr lang="en-US" sz="1200" b="1" kern="1200" spc="-12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33" name="직선 연결선 32"/>
          <p:cNvCxnSpPr/>
          <p:nvPr/>
        </p:nvCxnSpPr>
        <p:spPr>
          <a:xfrm>
            <a:off x="755576" y="4014800"/>
            <a:ext cx="3657183" cy="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883747" y="6672853"/>
            <a:ext cx="3529012" cy="0"/>
          </a:xfrm>
          <a:prstGeom prst="line">
            <a:avLst/>
          </a:prstGeom>
          <a:ln w="9525">
            <a:solidFill>
              <a:srgbClr val="5DA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755650" y="6237312"/>
            <a:ext cx="3658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http://www.smash.com/take-look-inside-massive-chinese-bitcoin-mine-generates-around-1-5-million-month/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730269" y="6381328"/>
            <a:ext cx="3658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2017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년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10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월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14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일 기준 지난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24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시간 기준 </a:t>
            </a:r>
            <a:endParaRPr lang="en-US" altLang="ko-KR" sz="900" dirty="0" smtClean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:https://blockchain.info/</a:t>
            </a:r>
            <a:r>
              <a:rPr lang="en-US" altLang="ko-KR" sz="900" dirty="0" err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ko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/</a:t>
            </a:r>
            <a:r>
              <a:rPr lang="en-US" altLang="ko-KR" sz="900" dirty="0" err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pools?timespan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=24hrs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5004048" y="3547849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각 채굴 </a:t>
            </a:r>
            <a:r>
              <a:rPr lang="en-US" altLang="ko-KR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pool </a:t>
            </a:r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별 </a:t>
            </a:r>
            <a:r>
              <a:rPr lang="en-US" altLang="ko-KR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BTC </a:t>
            </a:r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채굴량 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5004048" y="3594957"/>
            <a:ext cx="194400" cy="305992"/>
            <a:chOff x="3369608" y="3322800"/>
            <a:chExt cx="194400" cy="305992"/>
          </a:xfrm>
        </p:grpSpPr>
        <p:sp>
          <p:nvSpPr>
            <p:cNvPr id="51" name="직각 삼각형 50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각 삼각형 51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5004048" y="3576957"/>
            <a:ext cx="3254464" cy="340323"/>
            <a:chOff x="5032800" y="2099108"/>
            <a:chExt cx="2404800" cy="340323"/>
          </a:xfrm>
        </p:grpSpPr>
        <p:cxnSp>
          <p:nvCxnSpPr>
            <p:cNvPr id="54" name="직선 연결선 53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그룹 55"/>
          <p:cNvGrpSpPr/>
          <p:nvPr/>
        </p:nvGrpSpPr>
        <p:grpSpPr>
          <a:xfrm rot="10800000">
            <a:off x="8064112" y="3592238"/>
            <a:ext cx="194400" cy="305992"/>
            <a:chOff x="3369608" y="3322800"/>
            <a:chExt cx="194400" cy="305992"/>
          </a:xfrm>
        </p:grpSpPr>
        <p:sp>
          <p:nvSpPr>
            <p:cNvPr id="57" name="직각 삼각형 56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각 삼각형 57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712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04. </a:t>
            </a:r>
            <a:r>
              <a:rPr lang="ko-KR" altLang="en-US" dirty="0"/>
              <a:t>비트코인 관련산업의 발전 현황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 smtClean="0"/>
              <a:t>나</a:t>
            </a:r>
            <a:r>
              <a:rPr lang="en-US" altLang="ko-KR" spc="-120" dirty="0" smtClean="0"/>
              <a:t>. </a:t>
            </a:r>
            <a:r>
              <a:rPr lang="en-US" altLang="ko-KR" spc="-120" dirty="0"/>
              <a:t> </a:t>
            </a:r>
            <a:r>
              <a:rPr lang="ko-KR" altLang="en-US" spc="-120" dirty="0" smtClean="0"/>
              <a:t>거래소 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556792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다양한 통화를 활용하여 비트코인을 매매할 수 있는 비트코인 전문 거래소들이  등장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2017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10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월 기준 총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43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개 통화들이 거래소를 통해 비트코인과 거래되고 있음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가장 큰 거래량을 보이고 있는 통화는 달러와 엔화임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또한 주요 거래소는 주로 미</a:t>
            </a:r>
            <a:r>
              <a:rPr lang="ko-KR" altLang="en-US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국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과 일본에 위치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293964"/>
              </p:ext>
            </p:extLst>
          </p:nvPr>
        </p:nvGraphicFramePr>
        <p:xfrm>
          <a:off x="755648" y="3789040"/>
          <a:ext cx="7920040" cy="253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992"/>
                <a:gridCol w="2736304"/>
                <a:gridCol w="2376264"/>
                <a:gridCol w="2231480"/>
              </a:tblGrid>
              <a:tr h="3240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거래소명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일 거래량</a:t>
                      </a:r>
                      <a:r>
                        <a:rPr lang="ko-KR" altLang="en-US" sz="1400" kern="0" spc="-50" baseline="3000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*</a:t>
                      </a:r>
                      <a:r>
                        <a:rPr lang="ko-KR" alt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</a:t>
                      </a:r>
                      <a:r>
                        <a:rPr lang="en-US" altLang="ko-KR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BTC)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취급 통화 </a:t>
                      </a:r>
                    </a:p>
                  </a:txBody>
                  <a:tcPr anchor="ctr"/>
                </a:tc>
              </a:tr>
              <a:tr h="3765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bitfinex</a:t>
                      </a:r>
                      <a:endParaRPr lang="en-US" altLang="ko-KR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71,775.45 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USD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3765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bitflyer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28,402.72 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JPY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3765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bitstamp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25,886.53 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USD</a:t>
                      </a:r>
                    </a:p>
                  </a:txBody>
                  <a:tcPr anchor="ctr"/>
                </a:tc>
              </a:tr>
              <a:tr h="3765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coinbase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20,089.06 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USD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3765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kraken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16,256.93 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EUR</a:t>
                      </a:r>
                      <a:endParaRPr lang="en-US" sz="1400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528288" y="3356992"/>
            <a:ext cx="4059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해외 비트코인 주요 거래소 및 거래량  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528288" y="3366136"/>
            <a:ext cx="194400" cy="305992"/>
            <a:chOff x="3369608" y="3322800"/>
            <a:chExt cx="194400" cy="305992"/>
          </a:xfrm>
        </p:grpSpPr>
        <p:sp>
          <p:nvSpPr>
            <p:cNvPr id="11" name="직각 삼각형 10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각 삼각형 11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2528288" y="3356992"/>
            <a:ext cx="4059936" cy="340323"/>
            <a:chOff x="5032800" y="2099108"/>
            <a:chExt cx="2404800" cy="340323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/>
          <p:cNvGrpSpPr/>
          <p:nvPr/>
        </p:nvGrpSpPr>
        <p:grpSpPr>
          <a:xfrm rot="10800000">
            <a:off x="6393824" y="3366136"/>
            <a:ext cx="194400" cy="305992"/>
            <a:chOff x="3369608" y="3322800"/>
            <a:chExt cx="194400" cy="305992"/>
          </a:xfrm>
        </p:grpSpPr>
        <p:sp>
          <p:nvSpPr>
            <p:cNvPr id="17" name="직각 삼각형 16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각 삼각형 17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755650" y="6377553"/>
            <a:ext cx="669667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조사시점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24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시간 기준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(2017.10.14 3pm 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기준으로 작성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</a:t>
            </a:r>
          </a:p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“Data.bitcoinity.org.” http://data.bitcoinity.org/markets/volume/24h?c=c&amp;exchange=wallofcoins&amp;r=hour&amp;t=a&amp;volume_unit=btc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920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04. </a:t>
            </a:r>
            <a:r>
              <a:rPr lang="ko-KR" altLang="en-US" dirty="0"/>
              <a:t>비트코인 관련산업의 발전 현황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 smtClean="0"/>
              <a:t>다</a:t>
            </a:r>
            <a:r>
              <a:rPr lang="en-US" altLang="ko-KR" spc="-120" dirty="0" smtClean="0"/>
              <a:t>. </a:t>
            </a:r>
            <a:r>
              <a:rPr lang="ko-KR" altLang="en-US" spc="-120" dirty="0" smtClean="0"/>
              <a:t>결제 관련산업  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9" name="내용 개체 틀 12"/>
          <p:cNvSpPr txBox="1">
            <a:spLocks/>
          </p:cNvSpPr>
          <p:nvPr/>
        </p:nvSpPr>
        <p:spPr>
          <a:xfrm>
            <a:off x="467544" y="1700807"/>
            <a:ext cx="8208456" cy="496855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비트코인은 신용카드에 비해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수수료가 낮다는 장점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 있으나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가격변동으로 인한 가치 위험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노출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 발생할 가능성이 높음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이를  보완하기 위해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결제중개 서비스업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을 통해 단점 보완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예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비트페이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en-US" altLang="ko-KR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Bitpay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))</a:t>
            </a: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결제중개업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 결제를 허용하는 상점들의 계좌를 내부적으로 관리하여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결제가 이루어지는 시점의 환율 기준으로 법정화폐로 입금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비트페이에 따르면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2016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달러 기준 거래금액이 전년 대비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328%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증</a:t>
            </a:r>
            <a:r>
              <a:rPr lang="ko-KR" altLang="en-US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가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aphicFrame>
        <p:nvGraphicFramePr>
          <p:cNvPr id="10" name="차트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0397636"/>
              </p:ext>
            </p:extLst>
          </p:nvPr>
        </p:nvGraphicFramePr>
        <p:xfrm>
          <a:off x="756418" y="4119910"/>
          <a:ext cx="7920038" cy="1829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직사각형 11"/>
          <p:cNvSpPr/>
          <p:nvPr/>
        </p:nvSpPr>
        <p:spPr>
          <a:xfrm>
            <a:off x="908050" y="6300643"/>
            <a:ext cx="669667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89820" y="3789040"/>
            <a:ext cx="4910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비트페이를 통한 비트코인 </a:t>
            </a:r>
            <a:r>
              <a:rPr lang="ko-KR" altLang="en-US" b="1" spc="-120" dirty="0" err="1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거래수와</a:t>
            </a:r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거래금액 추이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979712" y="3808757"/>
            <a:ext cx="5112568" cy="340323"/>
            <a:chOff x="2542260" y="4241519"/>
            <a:chExt cx="4059936" cy="340323"/>
          </a:xfrm>
        </p:grpSpPr>
        <p:grpSp>
          <p:nvGrpSpPr>
            <p:cNvPr id="14" name="그룹 13"/>
            <p:cNvGrpSpPr/>
            <p:nvPr/>
          </p:nvGrpSpPr>
          <p:grpSpPr>
            <a:xfrm>
              <a:off x="2542260" y="4259519"/>
              <a:ext cx="194400" cy="305992"/>
              <a:chOff x="3369608" y="3322800"/>
              <a:chExt cx="194400" cy="305992"/>
            </a:xfrm>
          </p:grpSpPr>
          <p:sp>
            <p:nvSpPr>
              <p:cNvPr id="15" name="직각 삼각형 14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직각 삼각형 15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>
              <a:off x="2542260" y="4241519"/>
              <a:ext cx="4059936" cy="340323"/>
              <a:chOff x="5032800" y="2099108"/>
              <a:chExt cx="2404800" cy="340323"/>
            </a:xfrm>
          </p:grpSpPr>
          <p:cxnSp>
            <p:nvCxnSpPr>
              <p:cNvPr id="18" name="직선 연결선 17"/>
              <p:cNvCxnSpPr/>
              <p:nvPr/>
            </p:nvCxnSpPr>
            <p:spPr>
              <a:xfrm>
                <a:off x="5032800" y="2099108"/>
                <a:ext cx="2404800" cy="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/>
              <p:cNvCxnSpPr/>
              <p:nvPr/>
            </p:nvCxnSpPr>
            <p:spPr>
              <a:xfrm>
                <a:off x="5032800" y="2439431"/>
                <a:ext cx="2404800" cy="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그룹 19"/>
            <p:cNvGrpSpPr/>
            <p:nvPr/>
          </p:nvGrpSpPr>
          <p:grpSpPr>
            <a:xfrm rot="10800000">
              <a:off x="6407796" y="4243323"/>
              <a:ext cx="194400" cy="305992"/>
              <a:chOff x="3369608" y="3322800"/>
              <a:chExt cx="194400" cy="305992"/>
            </a:xfrm>
          </p:grpSpPr>
          <p:sp>
            <p:nvSpPr>
              <p:cNvPr id="21" name="직각 삼각형 20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직각 삼각형 21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3" name="직사각형 22"/>
          <p:cNvSpPr/>
          <p:nvPr/>
        </p:nvSpPr>
        <p:spPr>
          <a:xfrm>
            <a:off x="1259632" y="5837550"/>
            <a:ext cx="705678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5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5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Cuthbertson</a:t>
            </a:r>
            <a:r>
              <a:rPr lang="en-US" altLang="ko-KR" sz="5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, Anthony. 2015. “Bitcoin Use Switching from Investment Commodity to</a:t>
            </a:r>
          </a:p>
          <a:p>
            <a:pPr fontAlgn="base" latinLnBrk="0"/>
            <a:r>
              <a:rPr lang="en-US" altLang="ko-KR" sz="5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        </a:t>
            </a:r>
            <a:r>
              <a:rPr lang="en-US" altLang="ko-KR" sz="5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Everyday </a:t>
            </a:r>
            <a:r>
              <a:rPr lang="en-US" altLang="ko-KR" sz="5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Currency, New Data Reveals.” International Business Times, </a:t>
            </a:r>
            <a:r>
              <a:rPr lang="ko-KR" altLang="en-US" sz="5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저자작성</a:t>
            </a:r>
          </a:p>
        </p:txBody>
      </p:sp>
    </p:spTree>
    <p:extLst>
      <p:ext uri="{BB962C8B-B14F-4D97-AF65-F5344CB8AC3E}">
        <p14:creationId xmlns:p14="http://schemas.microsoft.com/office/powerpoint/2010/main" val="255835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04. </a:t>
            </a:r>
            <a:r>
              <a:rPr lang="ko-KR" altLang="en-US" dirty="0" smtClean="0"/>
              <a:t>비트코인 관련산업의 발전 현황</a:t>
            </a:r>
            <a:endParaRPr lang="ko-KR" altLang="en-US" dirty="0"/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/>
              <a:t>라</a:t>
            </a:r>
            <a:r>
              <a:rPr lang="en-US" altLang="ko-KR" spc="-120" dirty="0" smtClean="0"/>
              <a:t>. </a:t>
            </a:r>
            <a:r>
              <a:rPr lang="ko-KR" altLang="en-US" spc="-120" dirty="0" smtClean="0"/>
              <a:t>비트코인  관련 산업에 대한 투자 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12334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9" name="내용 개체 틀 12"/>
          <p:cNvSpPr txBox="1">
            <a:spLocks/>
          </p:cNvSpPr>
          <p:nvPr/>
        </p:nvSpPr>
        <p:spPr>
          <a:xfrm>
            <a:off x="467544" y="1700808"/>
            <a:ext cx="8208456" cy="22686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 관련 투자는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지속적으로 이루어</a:t>
            </a:r>
            <a:r>
              <a:rPr lang="ko-KR" altLang="en-US" sz="1600" b="1" spc="-120" dirty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짐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 관련 산업투자 중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종합 서비스업 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환전 결제대행 종합서비스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분야와 인프라 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채굴 컴퓨터 제작 등</a:t>
            </a:r>
            <a:r>
              <a:rPr lang="en-US" altLang="ko-KR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분야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에 대한 투자가 가장 높음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초기 투자는 주로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미국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에 집중되어 있었으나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최근에 </a:t>
            </a:r>
            <a:r>
              <a:rPr lang="ko-KR" altLang="en-US" sz="1600" b="1" spc="-120" dirty="0" smtClean="0">
                <a:solidFill>
                  <a:srgbClr val="005BAA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투자 대상국이 확대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되는  양상을 보임  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34844"/>
              </p:ext>
            </p:extLst>
          </p:nvPr>
        </p:nvGraphicFramePr>
        <p:xfrm>
          <a:off x="755650" y="4546266"/>
          <a:ext cx="3766625" cy="1817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07"/>
                <a:gridCol w="720080"/>
                <a:gridCol w="720080"/>
                <a:gridCol w="720080"/>
                <a:gridCol w="720078"/>
              </a:tblGrid>
              <a:tr h="3006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투자단계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2016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2017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06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설립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45.23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33.6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28.5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12.8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06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257.6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215.9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252.03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211.115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06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68.9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51.4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06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06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연계금융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bridge)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755650" y="6353281"/>
            <a:ext cx="38165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7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7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“Bitcoin Venture Capital.” </a:t>
            </a:r>
            <a:r>
              <a:rPr lang="en-US" altLang="ko-KR" sz="700" dirty="0" err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Coindesk</a:t>
            </a:r>
            <a:r>
              <a:rPr lang="en-US" altLang="ko-KR" sz="7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. http://www.coindesk.com/bitcoin-venture-capital/</a:t>
            </a:r>
            <a:endParaRPr lang="ko-KR" altLang="en-US" sz="7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627178"/>
              </p:ext>
            </p:extLst>
          </p:nvPr>
        </p:nvGraphicFramePr>
        <p:xfrm>
          <a:off x="4694574" y="4562176"/>
          <a:ext cx="3981882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594"/>
                <a:gridCol w="576064"/>
                <a:gridCol w="504056"/>
                <a:gridCol w="504056"/>
                <a:gridCol w="504056"/>
                <a:gridCol w="504056"/>
              </a:tblGrid>
              <a:tr h="2985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산업분류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전체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2016</a:t>
                      </a:r>
                      <a:endParaRPr lang="en-US" sz="1000" kern="0" spc="-50" dirty="0">
                        <a:solidFill>
                          <a:schemeClr val="bg1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5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2017</a:t>
                      </a:r>
                      <a:endParaRPr lang="en-US" sz="1000" kern="0" spc="-50" dirty="0">
                        <a:solidFill>
                          <a:schemeClr val="bg1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3762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종합서비스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전송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환전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결제중개 등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</a:t>
                      </a:r>
                      <a:endParaRPr lang="ko-KR" altLang="en-US" sz="1000" kern="0" spc="-5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450.01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25.41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250.1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74.5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2860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채굴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154.1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69.5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44.6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2315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환전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91.055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36.81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44.39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9.04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0.815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3762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금융 </a:t>
                      </a: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서비스</a:t>
                      </a:r>
                      <a:r>
                        <a:rPr lang="ko-KR" altLang="en-US" sz="1000" kern="0" spc="-50" baseline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</a:t>
                      </a: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결제보안등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</a:t>
                      </a:r>
                      <a:endParaRPr lang="ko-KR" altLang="en-US" sz="1000" kern="0" spc="-5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369.85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35.61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66.36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201.7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66.18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3762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인프라 </a:t>
                      </a:r>
                      <a:endParaRPr lang="en-US" altLang="ko-KR" sz="1000" kern="0" spc="-50" dirty="0" smtClean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5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채굴 컴퓨터 제작 등</a:t>
                      </a:r>
                      <a:r>
                        <a:rPr lang="en-US" altLang="ko-KR" sz="1000" kern="0" spc="-5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</a:t>
                      </a:r>
                      <a:endParaRPr lang="ko-KR" altLang="en-US" sz="1000" kern="0" spc="-5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448.08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47.55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43.33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173.8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183.4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845514" y="3861048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비트코인 성장단계별 투자현황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845514" y="3908156"/>
            <a:ext cx="194400" cy="305992"/>
            <a:chOff x="3369608" y="3322800"/>
            <a:chExt cx="194400" cy="305992"/>
          </a:xfrm>
        </p:grpSpPr>
        <p:sp>
          <p:nvSpPr>
            <p:cNvPr id="14" name="직각 삼각형 13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각 삼각형 14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845514" y="3890156"/>
            <a:ext cx="3600400" cy="340323"/>
            <a:chOff x="5032800" y="2099108"/>
            <a:chExt cx="2404800" cy="340323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/>
          <p:cNvGrpSpPr/>
          <p:nvPr/>
        </p:nvGrpSpPr>
        <p:grpSpPr>
          <a:xfrm rot="10800000">
            <a:off x="4260479" y="3891960"/>
            <a:ext cx="194400" cy="305992"/>
            <a:chOff x="3369608" y="3322800"/>
            <a:chExt cx="194400" cy="305992"/>
          </a:xfrm>
        </p:grpSpPr>
        <p:sp>
          <p:nvSpPr>
            <p:cNvPr id="20" name="직각 삼각형 19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각 삼각형 20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4796124" y="3870301"/>
            <a:ext cx="3807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비트코인 주요 </a:t>
            </a:r>
            <a:r>
              <a:rPr lang="ko-KR" altLang="en-US" b="1" spc="-120" dirty="0" err="1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산업분류별</a:t>
            </a:r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투자현황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4796125" y="3917409"/>
            <a:ext cx="194400" cy="305992"/>
            <a:chOff x="3369608" y="3322800"/>
            <a:chExt cx="194400" cy="305992"/>
          </a:xfrm>
        </p:grpSpPr>
        <p:sp>
          <p:nvSpPr>
            <p:cNvPr id="24" name="직각 삼각형 23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각 삼각형 24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796124" y="3899409"/>
            <a:ext cx="3808611" cy="340323"/>
            <a:chOff x="5032800" y="2099108"/>
            <a:chExt cx="2404800" cy="340323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/>
          <p:cNvGrpSpPr/>
          <p:nvPr/>
        </p:nvGrpSpPr>
        <p:grpSpPr>
          <a:xfrm rot="10800000">
            <a:off x="8410336" y="3901213"/>
            <a:ext cx="194400" cy="305992"/>
            <a:chOff x="3369608" y="3322800"/>
            <a:chExt cx="194400" cy="305992"/>
          </a:xfrm>
        </p:grpSpPr>
        <p:sp>
          <p:nvSpPr>
            <p:cNvPr id="30" name="직각 삼각형 29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각 삼각형 30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3438464" y="4251795"/>
            <a:ext cx="1133536" cy="3000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단위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 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백만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USD)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623231" y="4254154"/>
            <a:ext cx="1133536" cy="3000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단위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 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백만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USD)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74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05 </a:t>
            </a:r>
            <a:r>
              <a:rPr lang="ko-KR" altLang="en-US" dirty="0"/>
              <a:t>블록체인 관련 산업의 발전 현황</a:t>
            </a: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268760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보안성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측면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동일한 정보가 분산되어 저장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해킹을 위해서는 분산된 모든 정보를 조작해야 함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IOT </a:t>
            </a: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시스템 보안 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마일리지</a:t>
            </a:r>
            <a:r>
              <a:rPr lang="en-US" altLang="ko-KR" sz="12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/ </a:t>
            </a: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포인트 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endParaRPr lang="en-US" altLang="ko-KR" sz="12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비용절감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전통 금융권의 높은 비용 문제를 해결 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송금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/</a:t>
            </a: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결제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 밖의 중개인이 개입된 모든 분야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altLang="ko-KR" sz="12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정보의 투명성 강화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졸업 증명서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계약서 보관 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/ </a:t>
            </a: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원산지 증명서 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에스토니아</a:t>
            </a: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e-government (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  <a:hlinkClick r:id="rId3"/>
              </a:rPr>
              <a:t>https</a:t>
            </a:r>
            <a:r>
              <a:rPr lang="en-US" altLang="ko-KR" sz="12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  <a:hlinkClick r:id="rId3"/>
              </a:rPr>
              <a:t>://e-estonia.com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  <a:hlinkClick r:id="rId3"/>
              </a:rPr>
              <a:t>/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덴마크</a:t>
            </a:r>
            <a:r>
              <a:rPr lang="en-US" altLang="ko-KR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2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스페인 블록체인 기반 투표 </a:t>
            </a: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lvl="1">
              <a:lnSpc>
                <a:spcPct val="150000"/>
              </a:lnSpc>
              <a:buBlip>
                <a:blip r:embed="rId2"/>
              </a:buBlip>
            </a:pPr>
            <a:endParaRPr lang="en-US" altLang="ko-KR" sz="12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72730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05 </a:t>
            </a:r>
            <a:r>
              <a:rPr lang="ko-KR" altLang="en-US" dirty="0" smtClean="0"/>
              <a:t>블록체인 관련 산업의 발전 현황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140326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2303892" y="2060848"/>
            <a:ext cx="4554434" cy="369431"/>
            <a:chOff x="2303892" y="2853800"/>
            <a:chExt cx="4554434" cy="369431"/>
          </a:xfrm>
        </p:grpSpPr>
        <p:sp>
          <p:nvSpPr>
            <p:cNvPr id="10" name="직사각형 9"/>
            <p:cNvSpPr/>
            <p:nvPr/>
          </p:nvSpPr>
          <p:spPr>
            <a:xfrm>
              <a:off x="2303892" y="2853800"/>
              <a:ext cx="436003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spc="-120" dirty="0" smtClean="0">
                  <a:solidFill>
                    <a:srgbClr val="FF0000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국내외 블록체인 기술 개발 및 활용 현황</a:t>
              </a:r>
              <a:endParaRPr lang="ko-KR" altLang="en-US" b="1" spc="-120" dirty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endParaRPr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2303892" y="2900908"/>
              <a:ext cx="194400" cy="305992"/>
              <a:chOff x="3369608" y="3322800"/>
              <a:chExt cx="194400" cy="305992"/>
            </a:xfrm>
          </p:grpSpPr>
          <p:sp>
            <p:nvSpPr>
              <p:cNvPr id="20" name="직각 삼각형 19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직각 삼각형 20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" name="그룹 13"/>
            <p:cNvGrpSpPr/>
            <p:nvPr/>
          </p:nvGrpSpPr>
          <p:grpSpPr>
            <a:xfrm rot="10800000">
              <a:off x="6663926" y="2900312"/>
              <a:ext cx="194400" cy="305992"/>
              <a:chOff x="3369608" y="3322800"/>
              <a:chExt cx="194400" cy="305992"/>
            </a:xfrm>
          </p:grpSpPr>
          <p:sp>
            <p:nvSpPr>
              <p:cNvPr id="18" name="직각 삼각형 17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직각 삼각형 18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" name="그룹 14"/>
            <p:cNvGrpSpPr/>
            <p:nvPr/>
          </p:nvGrpSpPr>
          <p:grpSpPr>
            <a:xfrm>
              <a:off x="2303892" y="2882908"/>
              <a:ext cx="4554433" cy="340323"/>
              <a:chOff x="5032800" y="2099108"/>
              <a:chExt cx="2404800" cy="340323"/>
            </a:xfrm>
          </p:grpSpPr>
          <p:cxnSp>
            <p:nvCxnSpPr>
              <p:cNvPr id="16" name="직선 연결선 15"/>
              <p:cNvCxnSpPr/>
              <p:nvPr/>
            </p:nvCxnSpPr>
            <p:spPr>
              <a:xfrm>
                <a:off x="5032800" y="2099108"/>
                <a:ext cx="2404800" cy="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/>
              <p:cNvCxnSpPr/>
              <p:nvPr/>
            </p:nvCxnSpPr>
            <p:spPr>
              <a:xfrm>
                <a:off x="5032800" y="2439431"/>
                <a:ext cx="2404800" cy="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955805"/>
              </p:ext>
            </p:extLst>
          </p:nvPr>
        </p:nvGraphicFramePr>
        <p:xfrm>
          <a:off x="468000" y="2492896"/>
          <a:ext cx="8280464" cy="3599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145"/>
                <a:gridCol w="1204559"/>
                <a:gridCol w="6313760"/>
              </a:tblGrid>
              <a:tr h="3257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구분</a:t>
                      </a:r>
                      <a:endParaRPr lang="ko-KR" altLang="en-US" sz="1400" kern="0" spc="-50" dirty="0">
                        <a:solidFill>
                          <a:schemeClr val="bg1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기업</a:t>
                      </a:r>
                      <a:endParaRPr lang="ko-KR" altLang="en-US" sz="1400" kern="0" spc="-50" dirty="0">
                        <a:solidFill>
                          <a:schemeClr val="bg1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 smtClean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내용</a:t>
                      </a:r>
                      <a:endParaRPr lang="ko-KR" altLang="en-US" sz="1400" kern="0" spc="-50" dirty="0">
                        <a:solidFill>
                          <a:schemeClr val="bg1"/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325701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해외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IBM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2017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8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 금융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유통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</a:t>
                      </a:r>
                      <a:r>
                        <a:rPr lang="ko-KR" altLang="en-US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보건 등의 분야에 적용할 수 있는 </a:t>
                      </a:r>
                      <a:r>
                        <a:rPr lang="ko-KR" altLang="en-US" sz="14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통합형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생산 블록체인 플랫폼 공개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ko-KR" altLang="en-US" sz="14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월마트와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</a:t>
                      </a:r>
                      <a:r>
                        <a:rPr lang="ko-KR" altLang="en-US" sz="14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네슬레가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식품 유통 이력 추적에 활용할 예정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);</a:t>
                      </a: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2017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10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 암호화폐의 한 종류인 </a:t>
                      </a:r>
                      <a:r>
                        <a:rPr lang="ko-KR" altLang="en-US" sz="14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루멘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(Lumens)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을 활용한 해외 송금 시스템 구축</a:t>
                      </a:r>
                      <a:endParaRPr lang="en-US" altLang="ko-KR" sz="1400" b="1" kern="0" spc="-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  <a:tr h="32570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MS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2017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8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 일반 기업에서도 블록체인</a:t>
                      </a:r>
                      <a:r>
                        <a:rPr lang="ko-KR" altLang="en-US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기술을 쉽게 이용할 수 있도록 하는 기업용 프레임워크인 </a:t>
                      </a:r>
                      <a:r>
                        <a:rPr lang="en-US" altLang="ko-KR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‘</a:t>
                      </a:r>
                      <a:r>
                        <a:rPr lang="ko-KR" altLang="en-US" sz="1400" b="1" kern="0" spc="-5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코코프레임워크</a:t>
                      </a:r>
                      <a:r>
                        <a:rPr lang="en-US" altLang="ko-KR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(Coco Framework)’ </a:t>
                      </a:r>
                      <a:r>
                        <a:rPr lang="ko-KR" altLang="en-US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공개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  <a:tr h="32570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JP Morgan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2017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10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</a:t>
                      </a:r>
                      <a:r>
                        <a:rPr lang="en-US" altLang="ko-KR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</a:t>
                      </a:r>
                      <a:r>
                        <a:rPr lang="ko-KR" altLang="en-US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자체</a:t>
                      </a:r>
                      <a:r>
                        <a:rPr lang="en-US" altLang="ko-KR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</a:t>
                      </a:r>
                      <a:r>
                        <a:rPr lang="ko-KR" altLang="en-US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블록체인 기술인 </a:t>
                      </a:r>
                      <a:r>
                        <a:rPr lang="en-US" altLang="ko-KR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‘</a:t>
                      </a:r>
                      <a:r>
                        <a:rPr lang="ko-KR" altLang="en-US" sz="1400" b="1" kern="0" spc="-5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쿼럼</a:t>
                      </a:r>
                      <a:r>
                        <a:rPr lang="en-US" altLang="ko-KR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(Quorum)’</a:t>
                      </a:r>
                      <a:r>
                        <a:rPr lang="ko-KR" altLang="en-US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을 기반으로 한 결제 네트워크 플랫폼 출시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  <a:tr h="32570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국내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E2EE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삼성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SDS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E2EE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2017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 지급결제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거래처리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계약관리 등이 가능한 기업용 블록체인 플랫폼 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‘</a:t>
                      </a:r>
                      <a:r>
                        <a:rPr lang="ko-KR" altLang="en-US" sz="14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넥스레저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en-US" altLang="ko-KR" sz="14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Nexledger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)’ 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출시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E2EEF9"/>
                    </a:solidFill>
                  </a:tcPr>
                </a:tc>
              </a:tr>
              <a:tr h="32570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SK</a:t>
                      </a:r>
                      <a:r>
                        <a:rPr lang="en-US" sz="14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C&amp;C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E2EE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2017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</a:t>
                      </a:r>
                      <a:r>
                        <a:rPr lang="ko-KR" alt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 블록체인 물류 플랫폼 공개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solidFill>
                      <a:srgbClr val="E2EEF9"/>
                    </a:solidFill>
                  </a:tcPr>
                </a:tc>
              </a:tr>
            </a:tbl>
          </a:graphicData>
        </a:graphic>
      </p:graphicFrame>
      <p:sp>
        <p:nvSpPr>
          <p:cNvPr id="23" name="내용 개체 틀 12"/>
          <p:cNvSpPr txBox="1">
            <a:spLocks/>
          </p:cNvSpPr>
          <p:nvPr/>
        </p:nvSpPr>
        <p:spPr>
          <a:xfrm>
            <a:off x="468000" y="1268760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블록체인 분산원장 기술 활용 시 높은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보안성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유지와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당사자 간 신속한 거래가 가능하기 때문에 금융권을 중심으로 활용되었으나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최근에는 제조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‧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유통 등의 분야까지 확대되는 추세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67618" y="6093296"/>
            <a:ext cx="66966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※ 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국내 은행권에서도 블록체인 기술에 대한 투자 및 </a:t>
            </a:r>
            <a:r>
              <a:rPr lang="ko-KR" altLang="en-US" sz="900" dirty="0" err="1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핀테크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</a:t>
            </a:r>
            <a:r>
              <a:rPr lang="ko-KR" altLang="en-US" sz="900" dirty="0" err="1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스타트업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기업들과의 제휴가 활발하게 이루어지고 있음</a:t>
            </a:r>
            <a:endParaRPr lang="en-US" altLang="ko-KR" sz="900" dirty="0" smtClean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   자료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블록체인 관련 언론 기사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878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06. </a:t>
            </a:r>
            <a:r>
              <a:rPr lang="ko-KR" altLang="en-US" dirty="0" smtClean="0"/>
              <a:t>우리나라 비트코인 관련산업의 발전 현황</a:t>
            </a:r>
            <a:endParaRPr lang="ko-KR" altLang="en-US" dirty="0"/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 smtClean="0"/>
              <a:t>가</a:t>
            </a:r>
            <a:r>
              <a:rPr lang="en-US" altLang="ko-KR" spc="-120" dirty="0" smtClean="0"/>
              <a:t>. </a:t>
            </a:r>
            <a:r>
              <a:rPr lang="ko-KR" altLang="en-US" spc="-120" dirty="0" smtClean="0"/>
              <a:t>우리나라  비트코인 거래량 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9" name="내용 개체 틀 12"/>
          <p:cNvSpPr txBox="1">
            <a:spLocks/>
          </p:cNvSpPr>
          <p:nvPr/>
        </p:nvSpPr>
        <p:spPr>
          <a:xfrm>
            <a:off x="467544" y="1700808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국내에서 원화와 비트코인간 거래를  중개하는 거래소가 존재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빗썸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(</a:t>
            </a:r>
            <a:r>
              <a:rPr lang="en-US" altLang="ko-KR" sz="1600" b="1" spc="-1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B</a:t>
            </a:r>
            <a:r>
              <a:rPr lang="en-US" altLang="ko-KR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itthumb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코빗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en-US" altLang="ko-KR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Korbit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), 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코인</a:t>
            </a:r>
            <a:r>
              <a:rPr lang="ko-KR" altLang="en-US" sz="1600" b="1" spc="-1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원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en-US" altLang="ko-KR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Coinone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등이 활동하고 있으며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최근들어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거래가 급증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700996"/>
              </p:ext>
            </p:extLst>
          </p:nvPr>
        </p:nvGraphicFramePr>
        <p:xfrm>
          <a:off x="746685" y="3367247"/>
          <a:ext cx="7920039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013"/>
                <a:gridCol w="2640013"/>
                <a:gridCol w="2640013"/>
              </a:tblGrid>
              <a:tr h="3257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거래소명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일 거래량</a:t>
                      </a:r>
                      <a:r>
                        <a:rPr lang="ko-KR" altLang="en-US" sz="1400" kern="0" spc="-50" baseline="3000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*</a:t>
                      </a:r>
                      <a:r>
                        <a:rPr lang="ko-KR" alt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</a:t>
                      </a:r>
                      <a:r>
                        <a:rPr lang="en-US" altLang="ko-KR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BTC)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취급 통화 </a:t>
                      </a:r>
                    </a:p>
                  </a:txBody>
                  <a:tcPr anchor="ctr"/>
                </a:tc>
              </a:tr>
              <a:tr h="3257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Bithumb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27,788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KRW</a:t>
                      </a:r>
                    </a:p>
                  </a:txBody>
                  <a:tcPr anchor="ctr"/>
                </a:tc>
              </a:tr>
              <a:tr h="3257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Korbit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7,068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KRW</a:t>
                      </a:r>
                    </a:p>
                  </a:txBody>
                  <a:tcPr anchor="ctr"/>
                </a:tc>
              </a:tr>
              <a:tr h="3257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C</a:t>
                      </a:r>
                      <a:r>
                        <a:rPr lang="en-US" sz="14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oinone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8,089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KRW</a:t>
                      </a:r>
                    </a:p>
                  </a:txBody>
                  <a:tcPr anchor="ctr"/>
                </a:tc>
              </a:tr>
              <a:tr h="3257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OKcoin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3,378</a:t>
                      </a:r>
                      <a:endParaRPr lang="en-US" sz="14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KRW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2303892" y="2853800"/>
            <a:ext cx="4554434" cy="369431"/>
            <a:chOff x="2303892" y="2853800"/>
            <a:chExt cx="4554434" cy="369431"/>
          </a:xfrm>
        </p:grpSpPr>
        <p:sp>
          <p:nvSpPr>
            <p:cNvPr id="13" name="직사각형 12"/>
            <p:cNvSpPr/>
            <p:nvPr/>
          </p:nvSpPr>
          <p:spPr>
            <a:xfrm>
              <a:off x="2303892" y="2853800"/>
              <a:ext cx="436003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spc="-120" dirty="0" smtClean="0">
                  <a:solidFill>
                    <a:srgbClr val="FF0000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국내 비트코인 주요 거래소 및 거래량 </a:t>
              </a:r>
              <a:endParaRPr lang="ko-KR" altLang="en-US" b="1" spc="-120" dirty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2303892" y="2900908"/>
              <a:ext cx="194400" cy="305992"/>
              <a:chOff x="3369608" y="3322800"/>
              <a:chExt cx="194400" cy="305992"/>
            </a:xfrm>
          </p:grpSpPr>
          <p:sp>
            <p:nvSpPr>
              <p:cNvPr id="15" name="직각 삼각형 14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직각 삼각형 15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 rot="10800000">
              <a:off x="6663926" y="2900312"/>
              <a:ext cx="194400" cy="305992"/>
              <a:chOff x="3369608" y="3322800"/>
              <a:chExt cx="194400" cy="305992"/>
            </a:xfrm>
          </p:grpSpPr>
          <p:sp>
            <p:nvSpPr>
              <p:cNvPr id="18" name="직각 삼각형 17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직각 삼각형 18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2303892" y="2882908"/>
              <a:ext cx="4554433" cy="340323"/>
              <a:chOff x="5032800" y="2099108"/>
              <a:chExt cx="2404800" cy="340323"/>
            </a:xfrm>
          </p:grpSpPr>
          <p:cxnSp>
            <p:nvCxnSpPr>
              <p:cNvPr id="21" name="직선 연결선 20"/>
              <p:cNvCxnSpPr/>
              <p:nvPr/>
            </p:nvCxnSpPr>
            <p:spPr>
              <a:xfrm>
                <a:off x="5032800" y="2099108"/>
                <a:ext cx="2404800" cy="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/>
              <p:cNvCxnSpPr/>
              <p:nvPr/>
            </p:nvCxnSpPr>
            <p:spPr>
              <a:xfrm>
                <a:off x="5032800" y="2439431"/>
                <a:ext cx="2404800" cy="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직사각형 22"/>
          <p:cNvSpPr/>
          <p:nvPr/>
        </p:nvSpPr>
        <p:spPr>
          <a:xfrm>
            <a:off x="755650" y="5229200"/>
            <a:ext cx="77767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주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* 1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일 기준 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조사시점 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24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시간 기준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 </a:t>
            </a:r>
          </a:p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:“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한국 비트코인 거래소 종합 지표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.” http://www.coinass.com/CT_report_exchange.php. </a:t>
            </a:r>
          </a:p>
          <a:p>
            <a:pPr fontAlgn="base" latinLnBrk="0"/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접속일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2017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년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10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월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16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일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, 9:30)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855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06. </a:t>
            </a:r>
            <a:r>
              <a:rPr lang="ko-KR" altLang="en-US" dirty="0"/>
              <a:t>우리나라 비트코인 관련산업의 발전 현황</a:t>
            </a:r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140326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2309122" y="1484784"/>
            <a:ext cx="4554434" cy="369431"/>
            <a:chOff x="2303892" y="2853800"/>
            <a:chExt cx="4554434" cy="369431"/>
          </a:xfrm>
        </p:grpSpPr>
        <p:sp>
          <p:nvSpPr>
            <p:cNvPr id="7" name="직사각형 6"/>
            <p:cNvSpPr/>
            <p:nvPr/>
          </p:nvSpPr>
          <p:spPr>
            <a:xfrm>
              <a:off x="2303892" y="2853800"/>
              <a:ext cx="436003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spc="-120" dirty="0" err="1" smtClean="0">
                  <a:solidFill>
                    <a:srgbClr val="FF0000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통화별</a:t>
              </a:r>
              <a:r>
                <a:rPr lang="ko-KR" altLang="en-US" b="1" spc="-120" dirty="0" smtClean="0">
                  <a:solidFill>
                    <a:srgbClr val="FF0000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rPr>
                <a:t> 거래량 비중</a:t>
              </a:r>
              <a:endParaRPr lang="ko-KR" altLang="en-US" b="1" spc="-120" baseline="30000" dirty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2303892" y="2900908"/>
              <a:ext cx="194400" cy="305992"/>
              <a:chOff x="3369608" y="3322800"/>
              <a:chExt cx="194400" cy="305992"/>
            </a:xfrm>
          </p:grpSpPr>
          <p:sp>
            <p:nvSpPr>
              <p:cNvPr id="17" name="직각 삼각형 16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직각 삼각형 17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 rot="10800000">
              <a:off x="6663926" y="2900312"/>
              <a:ext cx="194400" cy="305992"/>
              <a:chOff x="3369608" y="3322800"/>
              <a:chExt cx="194400" cy="305992"/>
            </a:xfrm>
          </p:grpSpPr>
          <p:sp>
            <p:nvSpPr>
              <p:cNvPr id="15" name="직각 삼각형 14"/>
              <p:cNvSpPr/>
              <p:nvPr/>
            </p:nvSpPr>
            <p:spPr>
              <a:xfrm rot="5400000">
                <a:off x="3398408" y="3463192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직각 삼각형 15"/>
              <p:cNvSpPr/>
              <p:nvPr/>
            </p:nvSpPr>
            <p:spPr>
              <a:xfrm rot="5400000" flipH="1">
                <a:off x="3398408" y="3294000"/>
                <a:ext cx="136800" cy="194400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그룹 9"/>
            <p:cNvGrpSpPr/>
            <p:nvPr/>
          </p:nvGrpSpPr>
          <p:grpSpPr>
            <a:xfrm>
              <a:off x="2303892" y="2882908"/>
              <a:ext cx="4554433" cy="340323"/>
              <a:chOff x="5032800" y="2099108"/>
              <a:chExt cx="2404800" cy="340323"/>
            </a:xfrm>
          </p:grpSpPr>
          <p:cxnSp>
            <p:nvCxnSpPr>
              <p:cNvPr id="12" name="직선 연결선 11"/>
              <p:cNvCxnSpPr/>
              <p:nvPr/>
            </p:nvCxnSpPr>
            <p:spPr>
              <a:xfrm>
                <a:off x="5032800" y="2099108"/>
                <a:ext cx="2404800" cy="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직선 연결선 13"/>
              <p:cNvCxnSpPr/>
              <p:nvPr/>
            </p:nvCxnSpPr>
            <p:spPr>
              <a:xfrm>
                <a:off x="5032800" y="2439431"/>
                <a:ext cx="2404800" cy="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735614" y="2082334"/>
            <a:ext cx="114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비트코인</a:t>
            </a:r>
            <a:endParaRPr lang="ko-KR" altLang="en-US" sz="16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012993" y="2082334"/>
            <a:ext cx="114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이더리움</a:t>
            </a:r>
            <a:endParaRPr lang="ko-KR" altLang="en-US" sz="16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80312" y="2082334"/>
            <a:ext cx="114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리플</a:t>
            </a:r>
            <a:endParaRPr lang="ko-KR" altLang="en-US" sz="16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90617" y="5517232"/>
            <a:ext cx="77767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주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1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일 기준 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조사시점 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24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시간 기준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 </a:t>
            </a:r>
          </a:p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https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://www.coingecko.com/en (</a:t>
            </a:r>
            <a:r>
              <a:rPr lang="ko-KR" altLang="en-US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접속일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2017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년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10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월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16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일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, </a:t>
            </a:r>
            <a:r>
              <a:rPr lang="en-US" altLang="ko-KR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10:30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-870892" y="2437780"/>
            <a:ext cx="10910516" cy="3007444"/>
            <a:chOff x="-870892" y="2437780"/>
            <a:chExt cx="10910516" cy="3007444"/>
          </a:xfrm>
        </p:grpSpPr>
        <p:pic>
          <p:nvPicPr>
            <p:cNvPr id="1025" name="_x197161600" descr="EMB0000259435e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2099" y="2564904"/>
              <a:ext cx="4327525" cy="2522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그룹 24"/>
            <p:cNvGrpSpPr/>
            <p:nvPr/>
          </p:nvGrpSpPr>
          <p:grpSpPr>
            <a:xfrm>
              <a:off x="-870892" y="2437780"/>
              <a:ext cx="9739183" cy="3007444"/>
              <a:chOff x="-870892" y="2420888"/>
              <a:chExt cx="9739183" cy="3007444"/>
            </a:xfrm>
          </p:grpSpPr>
          <p:cxnSp>
            <p:nvCxnSpPr>
              <p:cNvPr id="28" name="직선 연결선 27"/>
              <p:cNvCxnSpPr/>
              <p:nvPr/>
            </p:nvCxnSpPr>
            <p:spPr>
              <a:xfrm>
                <a:off x="275709" y="2420888"/>
                <a:ext cx="1992035" cy="0"/>
              </a:xfrm>
              <a:prstGeom prst="line">
                <a:avLst/>
              </a:prstGeom>
              <a:ln w="9525">
                <a:solidFill>
                  <a:srgbClr val="5DA9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그룹 22"/>
              <p:cNvGrpSpPr/>
              <p:nvPr/>
            </p:nvGrpSpPr>
            <p:grpSpPr>
              <a:xfrm>
                <a:off x="-870892" y="2614066"/>
                <a:ext cx="7704856" cy="2543126"/>
                <a:chOff x="-756592" y="2564904"/>
                <a:chExt cx="7704856" cy="2543126"/>
              </a:xfrm>
            </p:grpSpPr>
            <p:pic>
              <p:nvPicPr>
                <p:cNvPr id="1031" name="_x230167752" descr="EMB00000a480799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56592" y="2564904"/>
                  <a:ext cx="4327525" cy="2522538"/>
                </a:xfrm>
                <a:prstGeom prst="rect">
                  <a:avLst/>
                </a:prstGeom>
                <a:solidFill>
                  <a:srgbClr val="FFFFFF">
                    <a:alpha val="0"/>
                  </a:srgbClr>
                </a:solidFill>
              </p:spPr>
            </p:pic>
            <p:pic>
              <p:nvPicPr>
                <p:cNvPr id="1033" name="_x229546840" descr="EMB00000a48079c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4364" y="2585492"/>
                  <a:ext cx="4533900" cy="2522538"/>
                </a:xfrm>
                <a:prstGeom prst="rect">
                  <a:avLst/>
                </a:prstGeom>
                <a:solidFill>
                  <a:srgbClr val="FFFFFF">
                    <a:alpha val="0"/>
                  </a:srgbClr>
                </a:solidFill>
              </p:spPr>
            </p:pic>
          </p:grpSp>
          <p:cxnSp>
            <p:nvCxnSpPr>
              <p:cNvPr id="34" name="직선 연결선 33"/>
              <p:cNvCxnSpPr/>
              <p:nvPr/>
            </p:nvCxnSpPr>
            <p:spPr>
              <a:xfrm>
                <a:off x="3588077" y="2420888"/>
                <a:ext cx="1992035" cy="0"/>
              </a:xfrm>
              <a:prstGeom prst="line">
                <a:avLst/>
              </a:prstGeom>
              <a:ln w="9525">
                <a:solidFill>
                  <a:srgbClr val="5DA9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/>
              <p:cNvCxnSpPr/>
              <p:nvPr/>
            </p:nvCxnSpPr>
            <p:spPr>
              <a:xfrm>
                <a:off x="6876256" y="2420888"/>
                <a:ext cx="1992035" cy="0"/>
              </a:xfrm>
              <a:prstGeom prst="line">
                <a:avLst/>
              </a:prstGeom>
              <a:ln w="9525">
                <a:solidFill>
                  <a:srgbClr val="5DA9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275709" y="5428332"/>
                <a:ext cx="1992035" cy="0"/>
              </a:xfrm>
              <a:prstGeom prst="line">
                <a:avLst/>
              </a:prstGeom>
              <a:ln w="9525">
                <a:solidFill>
                  <a:srgbClr val="5DA9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3588077" y="5428332"/>
                <a:ext cx="1992035" cy="0"/>
              </a:xfrm>
              <a:prstGeom prst="line">
                <a:avLst/>
              </a:prstGeom>
              <a:ln w="9525">
                <a:solidFill>
                  <a:srgbClr val="5DA9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/>
              <p:cNvCxnSpPr/>
              <p:nvPr/>
            </p:nvCxnSpPr>
            <p:spPr>
              <a:xfrm>
                <a:off x="6876256" y="5428332"/>
                <a:ext cx="1992035" cy="0"/>
              </a:xfrm>
              <a:prstGeom prst="line">
                <a:avLst/>
              </a:prstGeom>
              <a:ln w="9525">
                <a:solidFill>
                  <a:srgbClr val="5DA9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TextBox 28"/>
          <p:cNvSpPr txBox="1"/>
          <p:nvPr/>
        </p:nvSpPr>
        <p:spPr>
          <a:xfrm>
            <a:off x="327963" y="4931876"/>
            <a:ext cx="2083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※ </a:t>
            </a:r>
            <a:r>
              <a:rPr lang="ko-KR" altLang="en-US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조사시점 </a:t>
            </a:r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24</a:t>
            </a:r>
            <a:r>
              <a:rPr lang="ko-KR" altLang="en-US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 기준 총 거래량은        </a:t>
            </a:r>
            <a:endParaRPr lang="en-US" altLang="ko-KR" sz="900" dirty="0" smtClean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r>
              <a:rPr lang="en-US" altLang="ko-KR" sz="900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$1,663,329,413.6 </a:t>
            </a:r>
            <a:r>
              <a:rPr lang="ko-KR" altLang="en-US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임</a:t>
            </a:r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.</a:t>
            </a:r>
            <a:endParaRPr lang="ko-KR" altLang="en-US" sz="900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42195" y="4931876"/>
            <a:ext cx="2083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※ </a:t>
            </a:r>
            <a:r>
              <a:rPr lang="ko-KR" altLang="en-US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조사시점 </a:t>
            </a:r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24</a:t>
            </a:r>
            <a:r>
              <a:rPr lang="ko-KR" altLang="en-US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 기준 총 거래량은        </a:t>
            </a:r>
            <a:endParaRPr lang="en-US" altLang="ko-KR" sz="900" dirty="0" smtClean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r>
              <a:rPr lang="en-US" altLang="ko-KR" sz="900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$500,990,043.3 </a:t>
            </a:r>
            <a:r>
              <a:rPr lang="ko-KR" altLang="en-US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임</a:t>
            </a:r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.</a:t>
            </a:r>
            <a:endParaRPr lang="ko-KR" altLang="en-US" sz="900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833964" y="4931876"/>
            <a:ext cx="2083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※ </a:t>
            </a:r>
            <a:r>
              <a:rPr lang="ko-KR" altLang="en-US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조사시점 </a:t>
            </a:r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24</a:t>
            </a:r>
            <a:r>
              <a:rPr lang="ko-KR" altLang="en-US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 기준 총 거래량은        </a:t>
            </a:r>
            <a:endParaRPr lang="en-US" altLang="ko-KR" sz="900" dirty="0" smtClean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r>
              <a:rPr lang="en-US" altLang="ko-KR" sz="900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$275,973,000.0 </a:t>
            </a:r>
            <a:r>
              <a:rPr lang="ko-KR" altLang="en-US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임</a:t>
            </a:r>
            <a:r>
              <a:rPr lang="en-US" altLang="ko-KR" sz="900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.</a:t>
            </a:r>
            <a:endParaRPr lang="ko-KR" altLang="en-US" sz="900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97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06. </a:t>
            </a:r>
            <a:r>
              <a:rPr lang="ko-KR" altLang="en-US" dirty="0"/>
              <a:t>우리나라 비트코인 관련산업의 발전 현황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 smtClean="0"/>
              <a:t>나</a:t>
            </a:r>
            <a:r>
              <a:rPr lang="en-US" altLang="ko-KR" spc="-120" dirty="0" smtClean="0"/>
              <a:t>.  </a:t>
            </a:r>
            <a:r>
              <a:rPr lang="ko-KR" altLang="en-US" spc="-120" dirty="0" smtClean="0"/>
              <a:t>비트코인 결제 가맹점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9" name="내용 개체 틀 12"/>
          <p:cNvSpPr txBox="1">
            <a:spLocks/>
          </p:cNvSpPr>
          <p:nvPr/>
        </p:nvSpPr>
        <p:spPr>
          <a:xfrm>
            <a:off x="467544" y="1700808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107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개 업체가 비트코인 결제를 허용하고 있음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대부분 오프라인 업체며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온라인에서는 한 업체가  동영상 다운에 대해서만 비트코인을 수용함 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0" name="부제목 7"/>
          <p:cNvSpPr txBox="1">
            <a:spLocks/>
          </p:cNvSpPr>
          <p:nvPr/>
        </p:nvSpPr>
        <p:spPr>
          <a:xfrm>
            <a:off x="619943" y="3438525"/>
            <a:ext cx="8123187" cy="5040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1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pc="-120" dirty="0"/>
              <a:t>다</a:t>
            </a:r>
            <a:r>
              <a:rPr lang="en-US" altLang="ko-KR" spc="-120" dirty="0" smtClean="0"/>
              <a:t>. </a:t>
            </a:r>
            <a:r>
              <a:rPr lang="ko-KR" altLang="en-US" spc="-120" dirty="0" smtClean="0"/>
              <a:t>비트코인  </a:t>
            </a:r>
            <a:r>
              <a:rPr lang="ko-KR" altLang="en-US" spc="-120" dirty="0" err="1" smtClean="0"/>
              <a:t>채굴업</a:t>
            </a:r>
            <a:r>
              <a:rPr lang="ko-KR" altLang="en-US" spc="-120" dirty="0" smtClean="0"/>
              <a:t>   </a:t>
            </a:r>
            <a:endParaRPr lang="en-US" altLang="ko-KR" spc="-120" dirty="0" smtClean="0"/>
          </a:p>
        </p:txBody>
      </p:sp>
      <p:sp>
        <p:nvSpPr>
          <p:cNvPr id="11" name="내용 개체 틀 12"/>
          <p:cNvSpPr txBox="1">
            <a:spLocks/>
          </p:cNvSpPr>
          <p:nvPr/>
        </p:nvSpPr>
        <p:spPr>
          <a:xfrm>
            <a:off x="467544" y="3861048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개인이 조합에 참여하는 채굴형태가 많은 것으로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파악됨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최근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이더리움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가치 급등에 따라 그래픽 카드 품귀 현상 발생  </a:t>
            </a:r>
            <a:endParaRPr lang="en-US" altLang="ko-KR" sz="1600" b="1" spc="-120" dirty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35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06. </a:t>
            </a:r>
            <a:r>
              <a:rPr lang="ko-KR" altLang="en-US" dirty="0"/>
              <a:t>우리나라 비트코인 관련산업의 발전 현황</a:t>
            </a:r>
          </a:p>
        </p:txBody>
      </p:sp>
      <p:sp>
        <p:nvSpPr>
          <p:cNvPr id="8" name="부제목 7"/>
          <p:cNvSpPr>
            <a:spLocks noGrp="1"/>
          </p:cNvSpPr>
          <p:nvPr>
            <p:ph type="subTitle" idx="1"/>
          </p:nvPr>
        </p:nvSpPr>
        <p:spPr>
          <a:xfrm>
            <a:off x="467543" y="1268760"/>
            <a:ext cx="8123187" cy="504056"/>
          </a:xfrm>
        </p:spPr>
        <p:txBody>
          <a:bodyPr/>
          <a:lstStyle/>
          <a:p>
            <a:r>
              <a:rPr lang="ko-KR" altLang="en-US" spc="-120" dirty="0"/>
              <a:t>라</a:t>
            </a:r>
            <a:r>
              <a:rPr lang="en-US" altLang="ko-KR" spc="-120" dirty="0" smtClean="0"/>
              <a:t>.  </a:t>
            </a:r>
            <a:r>
              <a:rPr lang="ko-KR" altLang="en-US" spc="-120" dirty="0" smtClean="0"/>
              <a:t>우리나라  비트코인 관련 산업 투자    </a:t>
            </a:r>
            <a:endParaRPr lang="en-US" altLang="ko-KR" spc="-120" dirty="0" smtClean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sp>
        <p:nvSpPr>
          <p:cNvPr id="59" name="내용 개체 틀 12"/>
          <p:cNvSpPr txBox="1">
            <a:spLocks/>
          </p:cNvSpPr>
          <p:nvPr/>
        </p:nvSpPr>
        <p:spPr>
          <a:xfrm>
            <a:off x="468000" y="1728000"/>
            <a:ext cx="8208456" cy="1701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9" name="내용 개체 틀 12"/>
          <p:cNvSpPr txBox="1">
            <a:spLocks/>
          </p:cNvSpPr>
          <p:nvPr/>
        </p:nvSpPr>
        <p:spPr>
          <a:xfrm>
            <a:off x="467544" y="1556792"/>
            <a:ext cx="8208456" cy="12961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우리나라의 </a:t>
            </a:r>
            <a:r>
              <a:rPr lang="ko-KR" altLang="en-US" sz="1600" b="1" spc="-1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벤처캐피탈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투자는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2017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10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월 기준 총 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8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건의 투자가 진행된 </a:t>
            </a:r>
            <a:r>
              <a:rPr lang="en-US" altLang="ko-KR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것으로 파악 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altLang="ko-KR" sz="1600" b="1" spc="-120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7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건의 투자는 환전 및 거래서비스를 제공하는 국내 거래소  기반의 종합서비스 업체들에 이루어졌으며</a:t>
            </a:r>
            <a:r>
              <a:rPr lang="en-US" altLang="ko-KR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1</a:t>
            </a:r>
            <a:r>
              <a:rPr lang="ko-KR" altLang="en-US" sz="1600" b="1" spc="-1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건은 블록체인 기술 기반 해외 송금 서비스 업체에 이루어짐</a:t>
            </a:r>
            <a:endParaRPr lang="en-US" altLang="ko-KR" sz="1600" b="1" spc="-120" dirty="0" smtClean="0">
              <a:solidFill>
                <a:schemeClr val="tx1">
                  <a:lumMod val="65000"/>
                  <a:lumOff val="3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570445"/>
              </p:ext>
            </p:extLst>
          </p:nvPr>
        </p:nvGraphicFramePr>
        <p:xfrm>
          <a:off x="755651" y="3212976"/>
          <a:ext cx="7920038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13"/>
                <a:gridCol w="1080120"/>
                <a:gridCol w="792088"/>
                <a:gridCol w="576064"/>
                <a:gridCol w="648072"/>
                <a:gridCol w="4031681"/>
              </a:tblGrid>
              <a:tr h="453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투자시기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회사명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산업분류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투자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금액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단계별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투자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주요투자사</a:t>
                      </a:r>
                      <a:r>
                        <a:rPr lang="ko-KR" altLang="en-US" sz="1000" b="1" kern="0" spc="-50" dirty="0">
                          <a:solidFill>
                            <a:schemeClr val="bg1"/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</a:t>
                      </a:r>
                    </a:p>
                  </a:txBody>
                  <a:tcPr anchor="ctr"/>
                </a:tc>
              </a:tr>
              <a:tr h="260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2015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스트리미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금융서비스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</a:t>
                      </a:r>
                      <a:endParaRPr 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설립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신한은행</a:t>
                      </a:r>
                      <a:r>
                        <a:rPr lang="en-US" altLang="ko-KR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</a:t>
                      </a:r>
                      <a:r>
                        <a:rPr lang="ko-KR" altLang="en-US" sz="10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신한 데이터 시스템</a:t>
                      </a:r>
                      <a:r>
                        <a:rPr lang="en-US" altLang="ko-KR" sz="10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ICB, </a:t>
                      </a:r>
                      <a:r>
                        <a:rPr lang="ko-KR" altLang="en-US" sz="1000" b="1" kern="0" spc="-5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블루포인트파트너스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260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2015(10</a:t>
                      </a: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</a:t>
                      </a:r>
                      <a:r>
                        <a:rPr lang="en-US" altLang="ko-KR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코인플러그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종합서비스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</a:t>
                      </a:r>
                      <a:r>
                        <a:rPr lang="ko-KR" altLang="en-US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KB</a:t>
                      </a:r>
                      <a:r>
                        <a:rPr lang="ko-KR" altLang="en-US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인베스트먼트</a:t>
                      </a:r>
                      <a:r>
                        <a:rPr lang="en-US" altLang="ko-KR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SBI </a:t>
                      </a:r>
                      <a:r>
                        <a:rPr lang="ko-KR" altLang="en-US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인베스트먼트</a:t>
                      </a:r>
                      <a:r>
                        <a:rPr lang="en-US" altLang="ko-KR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Atinum </a:t>
                      </a:r>
                      <a:r>
                        <a:rPr lang="ko-KR" altLang="en-US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인베스트먼트</a:t>
                      </a:r>
                    </a:p>
                  </a:txBody>
                  <a:tcPr anchor="ctr"/>
                </a:tc>
              </a:tr>
              <a:tr h="260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디바인랩</a:t>
                      </a:r>
                      <a:r>
                        <a:rPr lang="en-US" altLang="ko-KR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ko-KR" altLang="en-US" sz="10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코인원</a:t>
                      </a:r>
                      <a:r>
                        <a:rPr lang="en-US" altLang="ko-KR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종합서비스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설립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K</a:t>
                      </a:r>
                      <a:r>
                        <a:rPr lang="ko-KR" altLang="en-US" sz="10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큐브벤처스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453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2014(10</a:t>
                      </a:r>
                      <a:r>
                        <a:rPr lang="ko-KR" alt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</a:t>
                      </a:r>
                      <a:r>
                        <a:rPr lang="en-US" altLang="ko-KR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코인플러그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종합서비스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미래에셋벤처투자</a:t>
                      </a:r>
                      <a:r>
                        <a:rPr lang="en-US" altLang="ko-KR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DSC</a:t>
                      </a:r>
                      <a:r>
                        <a:rPr lang="ko-KR" altLang="en-US" sz="10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인베스트먼트</a:t>
                      </a:r>
                      <a:r>
                        <a:rPr lang="en-US" altLang="ko-KR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보광창업투자</a:t>
                      </a:r>
                      <a:r>
                        <a:rPr lang="en-US" altLang="ko-KR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0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캡스톤파트너스</a:t>
                      </a:r>
                      <a:r>
                        <a:rPr lang="en-US" altLang="ko-KR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</a:t>
                      </a:r>
                      <a:r>
                        <a:rPr lang="en-US" altLang="ko-KR" sz="10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TimDraper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453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2014(8</a:t>
                      </a:r>
                      <a:r>
                        <a:rPr lang="ko-KR" alt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</a:t>
                      </a:r>
                      <a:r>
                        <a:rPr lang="en-US" altLang="ko-KR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</a:t>
                      </a:r>
                      <a:endParaRPr 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코빗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종합서비스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Pantera</a:t>
                      </a:r>
                      <a:r>
                        <a:rPr 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Capital, BAM Ventures, Bitcoin Opportunity </a:t>
                      </a:r>
                      <a:r>
                        <a:rPr lang="en-US" sz="10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Corp,Tim</a:t>
                      </a:r>
                      <a:r>
                        <a:rPr 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Draper, </a:t>
                      </a:r>
                      <a:r>
                        <a:rPr lang="en-US" sz="10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PietroDova</a:t>
                      </a:r>
                      <a:r>
                        <a:rPr 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Strong Ventures, </a:t>
                      </a:r>
                      <a:r>
                        <a:rPr lang="ko-KR" altLang="en-US" sz="1000" b="1" kern="0" spc="-5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소프트벵크벤처스코리아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453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2014</a:t>
                      </a:r>
                      <a:endParaRPr 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코빗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종합서비스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0.4</a:t>
                      </a:r>
                      <a:endParaRPr 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설립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Strong</a:t>
                      </a:r>
                      <a:r>
                        <a:rPr lang="ko-KR" altLang="en-US" sz="1000" b="1" kern="0" spc="-5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벤처스</a:t>
                      </a:r>
                      <a:r>
                        <a:rPr lang="en-US" altLang="ko-KR" sz="10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Bitcoin Opportunity Fund, Tim Draper, David Lee, Naval </a:t>
                      </a:r>
                      <a:r>
                        <a:rPr lang="en-US" altLang="ko-KR" sz="1000" b="1" kern="0" spc="-5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Ravikant</a:t>
                      </a:r>
                      <a:r>
                        <a:rPr lang="en-US" altLang="ko-KR" sz="10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Michael Yang, Jay H. </a:t>
                      </a:r>
                      <a:r>
                        <a:rPr lang="en-US" altLang="ko-KR" sz="1000" b="1" kern="0" spc="-5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Eum</a:t>
                      </a:r>
                      <a:r>
                        <a:rPr lang="en-US" altLang="ko-KR" sz="1000" b="1" kern="0" spc="-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Pietro </a:t>
                      </a:r>
                      <a:r>
                        <a:rPr lang="en-US" altLang="ko-KR" sz="1000" b="1" kern="0" spc="-5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Dova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  <a:tr h="453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2014(4</a:t>
                      </a: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</a:t>
                      </a:r>
                      <a:r>
                        <a:rPr lang="en-US" altLang="ko-KR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</a:t>
                      </a:r>
                      <a:endParaRPr lang="ko-KR" alt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코인플러그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종합서비스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설립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Draper Fisher </a:t>
                      </a:r>
                      <a:r>
                        <a:rPr lang="en-US" sz="10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Jurvetson</a:t>
                      </a:r>
                      <a:r>
                        <a:rPr 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Partners, Key Initiatives Technical Entrepreneur</a:t>
                      </a:r>
                    </a:p>
                  </a:txBody>
                  <a:tcPr anchor="ctr"/>
                </a:tc>
              </a:tr>
              <a:tr h="260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코인플러그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종합서비스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설립 </a:t>
                      </a:r>
                      <a:endParaRPr 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Silverblue</a:t>
                      </a:r>
                      <a:endParaRPr lang="en-US" sz="1000" b="1" kern="0" spc="-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1979712" y="2771636"/>
            <a:ext cx="51070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국내 비트코인 </a:t>
            </a:r>
            <a:r>
              <a:rPr lang="ko-KR" altLang="en-US" b="1" spc="-120" dirty="0" err="1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벤처캐피탈</a:t>
            </a:r>
            <a:r>
              <a:rPr lang="ko-KR" altLang="en-US" b="1" spc="-120" dirty="0" smtClean="0">
                <a:solidFill>
                  <a:srgbClr val="FF0000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연도별 투자현황 </a:t>
            </a:r>
            <a:endParaRPr lang="ko-KR" altLang="en-US" b="1" spc="-120" dirty="0">
              <a:solidFill>
                <a:srgbClr val="FF0000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1979712" y="2799216"/>
            <a:ext cx="194400" cy="305992"/>
            <a:chOff x="3369608" y="3322800"/>
            <a:chExt cx="194400" cy="305992"/>
          </a:xfrm>
        </p:grpSpPr>
        <p:sp>
          <p:nvSpPr>
            <p:cNvPr id="22" name="직각 삼각형 21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직각 삼각형 22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 rot="10800000">
            <a:off x="7086721" y="2799216"/>
            <a:ext cx="194400" cy="305992"/>
            <a:chOff x="3369608" y="3322800"/>
            <a:chExt cx="194400" cy="305992"/>
          </a:xfrm>
        </p:grpSpPr>
        <p:sp>
          <p:nvSpPr>
            <p:cNvPr id="25" name="직각 삼각형 24"/>
            <p:cNvSpPr/>
            <p:nvPr/>
          </p:nvSpPr>
          <p:spPr>
            <a:xfrm rot="5400000">
              <a:off x="3398408" y="3463192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 flipH="1">
              <a:off x="3398408" y="3294000"/>
              <a:ext cx="136800" cy="1944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979712" y="2780928"/>
            <a:ext cx="5292444" cy="340323"/>
            <a:chOff x="5032800" y="2099108"/>
            <a:chExt cx="2404800" cy="340323"/>
          </a:xfrm>
        </p:grpSpPr>
        <p:cxnSp>
          <p:nvCxnSpPr>
            <p:cNvPr id="28" name="직선 연결선 27"/>
            <p:cNvCxnSpPr/>
            <p:nvPr/>
          </p:nvCxnSpPr>
          <p:spPr>
            <a:xfrm>
              <a:off x="5032800" y="2099108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5032800" y="2439431"/>
              <a:ext cx="2404800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직사각형 29"/>
          <p:cNvSpPr/>
          <p:nvPr/>
        </p:nvSpPr>
        <p:spPr>
          <a:xfrm>
            <a:off x="756152" y="6669360"/>
            <a:ext cx="697581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자료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</a:t>
            </a:r>
            <a:r>
              <a:rPr lang="en-US" altLang="ko-KR" sz="900" dirty="0" err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Coindesk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. “Bitcoin Venture Capital.” </a:t>
            </a:r>
            <a:r>
              <a:rPr lang="en-US" altLang="ko-KR" sz="900" dirty="0" err="1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Coindesk</a:t>
            </a:r>
            <a:r>
              <a:rPr lang="en-US" altLang="ko-KR" sz="900" dirty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. http://www.coindesk.com/bitcoin-venture-capital/. </a:t>
            </a:r>
            <a:r>
              <a:rPr lang="ko-KR" altLang="en-US" sz="900" dirty="0" smtClean="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저자 작성</a:t>
            </a:r>
            <a:endParaRPr lang="ko-KR" altLang="en-US" sz="900" dirty="0">
              <a:solidFill>
                <a:srgbClr val="005BAA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6980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07. </a:t>
            </a:r>
            <a:r>
              <a:rPr lang="ko-KR" altLang="en-US" dirty="0" smtClean="0"/>
              <a:t>비트코인 </a:t>
            </a:r>
            <a:r>
              <a:rPr lang="ko-KR" altLang="en-US" dirty="0" err="1" smtClean="0"/>
              <a:t>송급업</a:t>
            </a:r>
            <a:r>
              <a:rPr lang="en-US" altLang="ko-KR" dirty="0" smtClean="0"/>
              <a:t>(</a:t>
            </a:r>
            <a:r>
              <a:rPr lang="ko-KR" altLang="en-US" dirty="0" smtClean="0"/>
              <a:t>예시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두 비트코인 사용자 간의 직접 송금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702833"/>
            <a:ext cx="8208456" cy="3951288"/>
          </a:xfrm>
        </p:spPr>
        <p:txBody>
          <a:bodyPr/>
          <a:lstStyle/>
          <a:p>
            <a:pPr indent="-342000">
              <a:lnSpc>
                <a:spcPct val="150000"/>
              </a:lnSpc>
            </a:pPr>
            <a:r>
              <a:rPr lang="ko-KR" altLang="en-US" b="1" spc="-120" dirty="0" smtClean="0"/>
              <a:t>비트코인 사용자 </a:t>
            </a:r>
            <a:r>
              <a:rPr lang="en-US" altLang="ko-KR" b="1" spc="-120" dirty="0" smtClean="0"/>
              <a:t>A</a:t>
            </a:r>
            <a:r>
              <a:rPr lang="ko-KR" altLang="en-US" b="1" spc="-120" dirty="0" smtClean="0"/>
              <a:t>가 해외에 거주하는 비트코인 사용자 </a:t>
            </a:r>
            <a:r>
              <a:rPr lang="en-US" altLang="ko-KR" b="1" spc="-120" dirty="0" smtClean="0"/>
              <a:t>B</a:t>
            </a:r>
            <a:r>
              <a:rPr lang="ko-KR" altLang="en-US" b="1" spc="-120" dirty="0" smtClean="0"/>
              <a:t>에게 직접 송금</a:t>
            </a:r>
            <a:endParaRPr lang="en-US" altLang="ko-KR" b="1" spc="-120" dirty="0" smtClean="0"/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 사용자 </a:t>
            </a:r>
            <a:r>
              <a:rPr lang="en-US" altLang="ko-KR" sz="1600" b="1" spc="-120" dirty="0" smtClean="0"/>
              <a:t>A</a:t>
            </a:r>
            <a:r>
              <a:rPr lang="ko-KR" altLang="en-US" sz="1600" b="1" spc="-120" dirty="0" smtClean="0"/>
              <a:t>와 </a:t>
            </a:r>
            <a:r>
              <a:rPr lang="en-US" altLang="ko-KR" sz="1600" b="1" spc="-120" dirty="0" smtClean="0"/>
              <a:t>B </a:t>
            </a:r>
            <a:r>
              <a:rPr lang="ko-KR" altLang="en-US" sz="1600" b="1" spc="-120" dirty="0" smtClean="0"/>
              <a:t>모두 비트코인 </a:t>
            </a:r>
            <a:r>
              <a:rPr lang="en-US" altLang="ko-KR" sz="1600" b="1" spc="-120" dirty="0" smtClean="0"/>
              <a:t>wallet</a:t>
            </a:r>
            <a:r>
              <a:rPr lang="ko-KR" altLang="en-US" sz="1600" b="1" spc="-120" dirty="0" smtClean="0"/>
              <a:t>을 소유하고 있기에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블록체인 내에서 직접 송금이 가능</a:t>
            </a:r>
            <a:endParaRPr lang="en-US" altLang="ko-KR" sz="1600" b="1" spc="-120" dirty="0">
              <a:solidFill>
                <a:srgbClr val="005BAA"/>
              </a:solidFill>
            </a:endParaRPr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rgbClr val="005BAA"/>
                </a:solidFill>
              </a:rPr>
              <a:t> 중간 매개상을 거치지 않기 </a:t>
            </a:r>
            <a:r>
              <a:rPr lang="ko-KR" altLang="en-US" sz="1600" b="1" spc="-120" dirty="0" smtClean="0"/>
              <a:t>때문에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수수료가 극히 미미</a:t>
            </a:r>
            <a:r>
              <a:rPr lang="ko-KR" altLang="en-US" sz="1600" b="1" spc="-120" dirty="0" smtClean="0"/>
              <a:t>하게 발생하고</a:t>
            </a:r>
            <a:r>
              <a:rPr lang="en-US" altLang="ko-KR" sz="1600" b="1" spc="-120" dirty="0" smtClean="0"/>
              <a:t>,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송금에 소요되는 시간 또한 </a:t>
            </a:r>
            <a:r>
              <a:rPr lang="en-US" altLang="ko-KR" sz="1600" b="1" spc="-120" dirty="0" smtClean="0">
                <a:solidFill>
                  <a:srgbClr val="005BAA"/>
                </a:solidFill>
              </a:rPr>
              <a:t>minimal</a:t>
            </a:r>
            <a:r>
              <a:rPr lang="en-US" altLang="ko-KR" sz="1600" b="1" spc="-120" dirty="0" smtClean="0"/>
              <a:t>. </a:t>
            </a:r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 이러한 형태의 거래는 제</a:t>
            </a:r>
            <a:r>
              <a:rPr lang="en-US" altLang="ko-KR" sz="1600" b="1" spc="-120" dirty="0" smtClean="0"/>
              <a:t>3</a:t>
            </a:r>
            <a:r>
              <a:rPr lang="ko-KR" altLang="en-US" sz="1600" b="1" spc="-120" dirty="0" smtClean="0"/>
              <a:t>자가 확인할 수 없음</a:t>
            </a:r>
            <a:endParaRPr lang="en-US" altLang="ko-KR" sz="1600" b="1" spc="-120" dirty="0" smtClean="0"/>
          </a:p>
          <a:p>
            <a:pPr marL="216000" lvl="1" indent="0">
              <a:lnSpc>
                <a:spcPct val="150000"/>
              </a:lnSpc>
              <a:buNone/>
            </a:pPr>
            <a:endParaRPr lang="en-US" altLang="ko-KR" b="1" spc="-120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34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29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07. </a:t>
            </a:r>
            <a:r>
              <a:rPr lang="ko-KR" altLang="en-US" dirty="0"/>
              <a:t>비트코인 </a:t>
            </a:r>
            <a:r>
              <a:rPr lang="ko-KR" altLang="en-US" dirty="0" err="1"/>
              <a:t>송급업</a:t>
            </a:r>
            <a:r>
              <a:rPr lang="en-US" altLang="ko-KR" dirty="0"/>
              <a:t>(</a:t>
            </a:r>
            <a:r>
              <a:rPr lang="ko-KR" altLang="en-US" dirty="0"/>
              <a:t>예시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비트코인 사용자와 일반인 사이의 송금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700808"/>
            <a:ext cx="8208456" cy="3951288"/>
          </a:xfrm>
        </p:spPr>
        <p:txBody>
          <a:bodyPr/>
          <a:lstStyle/>
          <a:p>
            <a:pPr indent="-342000">
              <a:lnSpc>
                <a:spcPct val="150000"/>
              </a:lnSpc>
            </a:pPr>
            <a:r>
              <a:rPr lang="ko-KR" altLang="en-US" b="1" spc="-120" dirty="0" smtClean="0"/>
              <a:t>비트코인 </a:t>
            </a:r>
            <a:r>
              <a:rPr lang="ko-KR" altLang="en-US" b="1" spc="-120" dirty="0" smtClean="0">
                <a:solidFill>
                  <a:srgbClr val="005BAA"/>
                </a:solidFill>
              </a:rPr>
              <a:t>사용자 </a:t>
            </a:r>
            <a:r>
              <a:rPr lang="en-US" altLang="ko-KR" b="1" spc="-120" dirty="0" smtClean="0">
                <a:solidFill>
                  <a:srgbClr val="005BAA"/>
                </a:solidFill>
              </a:rPr>
              <a:t>A</a:t>
            </a:r>
            <a:r>
              <a:rPr lang="ko-KR" altLang="en-US" b="1" spc="-120" dirty="0" smtClean="0">
                <a:solidFill>
                  <a:srgbClr val="005BAA"/>
                </a:solidFill>
              </a:rPr>
              <a:t>가 해외에 거주하는 일반사용자 </a:t>
            </a:r>
            <a:r>
              <a:rPr lang="en-US" altLang="ko-KR" b="1" spc="-120" dirty="0" smtClean="0">
                <a:solidFill>
                  <a:srgbClr val="005BAA"/>
                </a:solidFill>
              </a:rPr>
              <a:t>B</a:t>
            </a:r>
            <a:r>
              <a:rPr lang="ko-KR" altLang="en-US" b="1" spc="-120" dirty="0" smtClean="0">
                <a:solidFill>
                  <a:srgbClr val="005BAA"/>
                </a:solidFill>
              </a:rPr>
              <a:t>에게 송금</a:t>
            </a:r>
            <a:endParaRPr lang="en-US" altLang="ko-KR" b="1" spc="-120" dirty="0" smtClean="0">
              <a:solidFill>
                <a:srgbClr val="005BAA"/>
              </a:solidFill>
            </a:endParaRPr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해외 거주 수취인이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비트코인 </a:t>
            </a:r>
            <a:r>
              <a:rPr lang="en-US" altLang="ko-KR" sz="1600" b="1" spc="-120" dirty="0" smtClean="0">
                <a:solidFill>
                  <a:srgbClr val="005BAA"/>
                </a:solidFill>
              </a:rPr>
              <a:t>wallet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을 보유하고 있지 않기에 </a:t>
            </a:r>
            <a:r>
              <a:rPr lang="ko-KR" altLang="en-US" sz="1600" b="1" spc="-120" dirty="0" smtClean="0"/>
              <a:t>직접 송금할 수 있는 방법은 존재하지 않음</a:t>
            </a:r>
            <a:endParaRPr lang="en-US" altLang="ko-KR" sz="1600" b="1" spc="-120" dirty="0" smtClean="0"/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en-US" altLang="ko-KR" sz="1600" b="1" spc="-120" dirty="0" smtClean="0">
                <a:solidFill>
                  <a:srgbClr val="005BAA"/>
                </a:solidFill>
              </a:rPr>
              <a:t>A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로부터 비트코인을 수취하고 이를 환전한 뒤 </a:t>
            </a:r>
            <a:r>
              <a:rPr lang="en-US" altLang="ko-KR" sz="1600" b="1" spc="-120" dirty="0" smtClean="0">
                <a:solidFill>
                  <a:srgbClr val="005BAA"/>
                </a:solidFill>
              </a:rPr>
              <a:t>B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의 계좌에 입금을 해 줄 중개인이 필요</a:t>
            </a:r>
            <a:endParaRPr lang="en-US" altLang="ko-KR" sz="1600" b="1" spc="-120" dirty="0">
              <a:solidFill>
                <a:srgbClr val="005BAA"/>
              </a:solidFill>
            </a:endParaRPr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중개인은 이러한 거래에 따른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수수료를 수취</a:t>
            </a:r>
            <a:endParaRPr lang="en-US" altLang="ko-KR" sz="1600" b="1" spc="-120" dirty="0" smtClean="0">
              <a:solidFill>
                <a:srgbClr val="005BAA"/>
              </a:solidFill>
            </a:endParaRPr>
          </a:p>
          <a:p>
            <a:pPr marL="216000" lvl="1" indent="0">
              <a:lnSpc>
                <a:spcPct val="150000"/>
              </a:lnSpc>
              <a:buNone/>
            </a:pPr>
            <a:endParaRPr lang="en-US" altLang="ko-KR" b="1" spc="-120" dirty="0"/>
          </a:p>
          <a:p>
            <a:pPr marL="216000" lvl="1" indent="0">
              <a:lnSpc>
                <a:spcPct val="150000"/>
              </a:lnSpc>
              <a:buNone/>
            </a:pPr>
            <a:endParaRPr lang="en-US" altLang="ko-KR" b="1" spc="-120" dirty="0" smtClean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35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32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07. </a:t>
            </a:r>
            <a:r>
              <a:rPr lang="ko-KR" altLang="en-US" dirty="0"/>
              <a:t>비트코인 </a:t>
            </a:r>
            <a:r>
              <a:rPr lang="ko-KR" altLang="en-US" dirty="0" err="1"/>
              <a:t>송급업</a:t>
            </a:r>
            <a:r>
              <a:rPr lang="en-US" altLang="ko-KR" dirty="0"/>
              <a:t>(</a:t>
            </a:r>
            <a:r>
              <a:rPr lang="ko-KR" altLang="en-US" dirty="0"/>
              <a:t>예시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중개인을 통한 송금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702833"/>
            <a:ext cx="8208456" cy="3022311"/>
          </a:xfrm>
        </p:spPr>
        <p:txBody>
          <a:bodyPr/>
          <a:lstStyle/>
          <a:p>
            <a:pPr indent="-342000">
              <a:lnSpc>
                <a:spcPct val="150000"/>
              </a:lnSpc>
            </a:pPr>
            <a:r>
              <a:rPr lang="ko-KR" altLang="en-US" b="1" spc="-120" dirty="0" smtClean="0"/>
              <a:t>비트코인을 전혀 </a:t>
            </a:r>
            <a:r>
              <a:rPr lang="ko-KR" altLang="en-US" b="1" spc="-120" dirty="0" smtClean="0">
                <a:solidFill>
                  <a:srgbClr val="005BAA"/>
                </a:solidFill>
              </a:rPr>
              <a:t>보유하고 있지 않은 사용자간 송금</a:t>
            </a:r>
            <a:r>
              <a:rPr lang="ko-KR" altLang="en-US" b="1" spc="-120" dirty="0" smtClean="0"/>
              <a:t>을 비트코인을 중개</a:t>
            </a:r>
            <a:endParaRPr lang="en-US" altLang="ko-KR" b="1" spc="-120" dirty="0" smtClean="0"/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국내 거주인 </a:t>
            </a:r>
            <a:r>
              <a:rPr lang="en-US" altLang="ko-KR" sz="1600" b="1" spc="-120" dirty="0" smtClean="0"/>
              <a:t>A</a:t>
            </a:r>
            <a:r>
              <a:rPr lang="ko-KR" altLang="en-US" sz="1600" b="1" spc="-120" dirty="0" smtClean="0"/>
              <a:t>가 국내 비트코인 거래소에서 비트코인 구매한 뒤</a:t>
            </a:r>
            <a:r>
              <a:rPr lang="en-US" altLang="ko-KR" sz="1600" b="1" spc="-120" dirty="0" smtClean="0"/>
              <a:t>, </a:t>
            </a:r>
            <a:r>
              <a:rPr lang="ko-KR" altLang="en-US" sz="1600" b="1" spc="-120" dirty="0" smtClean="0"/>
              <a:t>해외 거주인 </a:t>
            </a:r>
            <a:r>
              <a:rPr lang="en-US" altLang="ko-KR" sz="1600" b="1" spc="-120" dirty="0" smtClean="0"/>
              <a:t>B</a:t>
            </a:r>
            <a:r>
              <a:rPr lang="ko-KR" altLang="en-US" sz="1600" b="1" spc="-120" dirty="0" smtClean="0"/>
              <a:t>의 비트코인 </a:t>
            </a:r>
            <a:r>
              <a:rPr lang="ko-KR" altLang="en-US" sz="1600" b="1" spc="-120" dirty="0" err="1" smtClean="0"/>
              <a:t>공공키로</a:t>
            </a:r>
            <a:r>
              <a:rPr lang="ko-KR" altLang="en-US" sz="1600" b="1" spc="-120" dirty="0" smtClean="0"/>
              <a:t> 이체</a:t>
            </a:r>
            <a:endParaRPr lang="en-US" altLang="ko-KR" sz="1600" b="1" spc="-120" dirty="0" smtClean="0"/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국내 거주인 </a:t>
            </a:r>
            <a:r>
              <a:rPr lang="en-US" altLang="ko-KR" sz="1600" b="1" spc="-120" dirty="0" smtClean="0">
                <a:solidFill>
                  <a:srgbClr val="005BAA"/>
                </a:solidFill>
              </a:rPr>
              <a:t>A</a:t>
            </a:r>
            <a:r>
              <a:rPr lang="ko-KR" altLang="en-US" sz="1600" b="1" spc="-120" dirty="0" smtClean="0"/>
              <a:t>가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원화를 중개인에게 </a:t>
            </a:r>
            <a:r>
              <a:rPr lang="ko-KR" altLang="en-US" sz="1600" b="1" spc="-120" dirty="0" smtClean="0"/>
              <a:t>지불</a:t>
            </a:r>
            <a:endParaRPr lang="en-US" altLang="ko-KR" sz="1600" b="1" spc="-120" dirty="0" smtClean="0"/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중개인은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원화를 비트코인으로 환전</a:t>
            </a:r>
            <a:r>
              <a:rPr lang="ko-KR" altLang="en-US" sz="1600" b="1" spc="-120" dirty="0" smtClean="0"/>
              <a:t>하고</a:t>
            </a:r>
            <a:r>
              <a:rPr lang="en-US" altLang="ko-KR" sz="1600" b="1" spc="-120" dirty="0"/>
              <a:t> </a:t>
            </a:r>
            <a:r>
              <a:rPr lang="ko-KR" altLang="en-US" sz="1600" b="1" spc="-120" dirty="0" smtClean="0"/>
              <a:t>이를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해외 중개인에게 송금</a:t>
            </a:r>
            <a:endParaRPr lang="en-US" altLang="ko-KR" sz="1600" b="1" spc="-120" dirty="0" smtClean="0">
              <a:solidFill>
                <a:srgbClr val="005BAA"/>
              </a:solidFill>
            </a:endParaRPr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rgbClr val="005BAA"/>
                </a:solidFill>
              </a:rPr>
              <a:t>해외 중개인</a:t>
            </a:r>
            <a:r>
              <a:rPr lang="ko-KR" altLang="en-US" sz="1600" b="1" spc="-120" dirty="0" smtClean="0"/>
              <a:t>은 이를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다시 현지화폐</a:t>
            </a:r>
            <a:r>
              <a:rPr lang="ko-KR" altLang="en-US" sz="1600" b="1" spc="-120" dirty="0" smtClean="0"/>
              <a:t>로 환전하고 </a:t>
            </a:r>
            <a:r>
              <a:rPr lang="en-US" altLang="ko-KR" sz="1600" b="1" spc="-120" dirty="0" smtClean="0">
                <a:solidFill>
                  <a:srgbClr val="005BAA"/>
                </a:solidFill>
              </a:rPr>
              <a:t>B</a:t>
            </a:r>
            <a:r>
              <a:rPr lang="ko-KR" altLang="en-US" sz="1600" b="1" spc="-120" dirty="0" smtClean="0"/>
              <a:t>에게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전달</a:t>
            </a:r>
            <a:endParaRPr lang="en-US" altLang="ko-KR" sz="1600" b="1" spc="-120" dirty="0" smtClean="0">
              <a:solidFill>
                <a:srgbClr val="005BAA"/>
              </a:solidFill>
            </a:endParaRPr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적어도 </a:t>
            </a:r>
            <a:r>
              <a:rPr lang="en-US" altLang="ko-KR" sz="1600" b="1" spc="-120" dirty="0" smtClean="0">
                <a:solidFill>
                  <a:srgbClr val="005BAA"/>
                </a:solidFill>
              </a:rPr>
              <a:t>2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개</a:t>
            </a:r>
            <a:r>
              <a:rPr lang="ko-KR" altLang="en-US" sz="1600" b="1" spc="-120" dirty="0" smtClean="0"/>
              <a:t>의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중개인</a:t>
            </a:r>
            <a:r>
              <a:rPr lang="ko-KR" altLang="en-US" sz="1600" b="1" spc="-120" dirty="0" smtClean="0"/>
              <a:t>이 개입</a:t>
            </a:r>
            <a:endParaRPr lang="en-US" altLang="ko-KR" sz="1600" b="1" spc="-120" dirty="0" smtClean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36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0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07. </a:t>
            </a:r>
            <a:r>
              <a:rPr lang="ko-KR" altLang="en-US" dirty="0"/>
              <a:t>비트코인 </a:t>
            </a:r>
            <a:r>
              <a:rPr lang="ko-KR" altLang="en-US" dirty="0" err="1"/>
              <a:t>송급업</a:t>
            </a:r>
            <a:r>
              <a:rPr lang="en-US" altLang="ko-KR" dirty="0"/>
              <a:t>(</a:t>
            </a:r>
            <a:r>
              <a:rPr lang="ko-KR" altLang="en-US" dirty="0"/>
              <a:t>예시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국내 송금 업체</a:t>
            </a:r>
            <a:r>
              <a:rPr lang="en-US" altLang="ko-KR" dirty="0" smtClean="0"/>
              <a:t>(SENTBE)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702833"/>
            <a:ext cx="8208456" cy="39512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b="1" spc="-120" dirty="0" smtClean="0">
                <a:solidFill>
                  <a:srgbClr val="005BAA"/>
                </a:solidFill>
              </a:rPr>
              <a:t>국내에서 필리핀 </a:t>
            </a:r>
            <a:r>
              <a:rPr lang="ko-KR" altLang="en-US" b="1" spc="-120" dirty="0" err="1" smtClean="0">
                <a:solidFill>
                  <a:srgbClr val="005BAA"/>
                </a:solidFill>
              </a:rPr>
              <a:t>거주인</a:t>
            </a:r>
            <a:r>
              <a:rPr lang="ko-KR" altLang="en-US" b="1" spc="-120" dirty="0" err="1" smtClean="0"/>
              <a:t>으로의</a:t>
            </a:r>
            <a:r>
              <a:rPr lang="ko-KR" altLang="en-US" b="1" spc="-120" dirty="0" smtClean="0"/>
              <a:t> 비트코인 </a:t>
            </a:r>
            <a:endParaRPr lang="en-US" altLang="ko-KR" b="1" spc="-120" dirty="0" smtClean="0"/>
          </a:p>
          <a:p>
            <a:pPr marL="7535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/>
              <a:t>국내 </a:t>
            </a:r>
            <a:r>
              <a:rPr lang="ko-KR" altLang="en-US" sz="1600" b="1" spc="-120" dirty="0" err="1"/>
              <a:t>거주인이</a:t>
            </a:r>
            <a:r>
              <a:rPr lang="ko-KR" altLang="en-US" sz="1600" b="1" spc="-120" dirty="0"/>
              <a:t> </a:t>
            </a:r>
            <a:r>
              <a:rPr lang="ko-KR" altLang="en-US" sz="1600" b="1" spc="-120" dirty="0" err="1"/>
              <a:t>센트비의</a:t>
            </a:r>
            <a:r>
              <a:rPr lang="ko-KR" altLang="en-US" sz="1600" b="1" spc="-120" dirty="0"/>
              <a:t> 계좌로 무통장계좌이체</a:t>
            </a:r>
            <a:endParaRPr lang="en-US" altLang="ko-KR" sz="1600" b="1" spc="-120" dirty="0"/>
          </a:p>
          <a:p>
            <a:pPr marL="7535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err="1"/>
              <a:t>센트비는</a:t>
            </a:r>
            <a:r>
              <a:rPr lang="ko-KR" altLang="en-US" sz="1600" b="1" spc="-120" dirty="0"/>
              <a:t> 이를 국내 비트코인 </a:t>
            </a:r>
            <a:r>
              <a:rPr lang="ko-KR" altLang="en-US" sz="1600" b="1" spc="-120" dirty="0" err="1"/>
              <a:t>중개소에서</a:t>
            </a:r>
            <a:r>
              <a:rPr lang="ko-KR" altLang="en-US" sz="1600" b="1" spc="-120" dirty="0"/>
              <a:t> 환전</a:t>
            </a:r>
            <a:endParaRPr lang="en-US" altLang="ko-KR" sz="1600" b="1" spc="-120" dirty="0"/>
          </a:p>
          <a:p>
            <a:pPr marL="7535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/>
              <a:t>필리핀 현지 파트너 업체인 </a:t>
            </a:r>
            <a:r>
              <a:rPr lang="en-US" altLang="ko-KR" sz="1600" b="1" spc="-120" dirty="0" err="1"/>
              <a:t>Rebit</a:t>
            </a:r>
            <a:r>
              <a:rPr lang="ko-KR" altLang="en-US" sz="1600" b="1" spc="-120" dirty="0"/>
              <a:t>에 송금</a:t>
            </a:r>
            <a:endParaRPr lang="en-US" altLang="ko-KR" sz="1600" b="1" spc="-120" dirty="0"/>
          </a:p>
          <a:p>
            <a:pPr marL="753550" lvl="2" indent="-285750">
              <a:lnSpc>
                <a:spcPct val="150000"/>
              </a:lnSpc>
              <a:buBlip>
                <a:blip r:embed="rId2"/>
              </a:buBlip>
            </a:pPr>
            <a:r>
              <a:rPr lang="en-US" altLang="ko-KR" sz="1600" b="1" spc="-120" dirty="0" err="1"/>
              <a:t>Rebit</a:t>
            </a:r>
            <a:r>
              <a:rPr lang="en-US" altLang="ko-KR" sz="1600" b="1" spc="-120" dirty="0"/>
              <a:t>(http://rebit.ph</a:t>
            </a:r>
            <a:r>
              <a:rPr lang="ko-KR" altLang="en-US" sz="1600" b="1" spc="-120" dirty="0"/>
              <a:t>에서 이를 다시 </a:t>
            </a:r>
            <a:r>
              <a:rPr lang="en-US" altLang="ko-KR" sz="1600" b="1" spc="-120" dirty="0"/>
              <a:t>Peso</a:t>
            </a:r>
            <a:r>
              <a:rPr lang="ko-KR" altLang="en-US" sz="1600" b="1" spc="-120" dirty="0"/>
              <a:t>로 환전한 뒤 전달 </a:t>
            </a:r>
            <a:endParaRPr lang="en-US" altLang="ko-KR" sz="1600" b="1" spc="-120" dirty="0"/>
          </a:p>
          <a:p>
            <a:pPr marL="753550" lvl="2" indent="-285750">
              <a:lnSpc>
                <a:spcPct val="150000"/>
              </a:lnSpc>
              <a:buBlip>
                <a:blip r:embed="rId2"/>
              </a:buBlip>
            </a:pPr>
            <a:r>
              <a:rPr lang="en-US" altLang="ko-KR" sz="1600" b="1" spc="-120" dirty="0"/>
              <a:t>3</a:t>
            </a:r>
            <a:r>
              <a:rPr lang="ko-KR" altLang="en-US" sz="1600" b="1" spc="-120" dirty="0"/>
              <a:t>개 </a:t>
            </a:r>
            <a:r>
              <a:rPr lang="en-US" altLang="ko-KR" sz="1600" b="1" spc="-120" dirty="0"/>
              <a:t>~ 4</a:t>
            </a:r>
            <a:r>
              <a:rPr lang="ko-KR" altLang="en-US" sz="1600" b="1" spc="-120" dirty="0"/>
              <a:t>개의 중개업체가 개입</a:t>
            </a:r>
            <a:endParaRPr lang="en-US" altLang="ko-KR" sz="1600" b="1" spc="-120" dirty="0"/>
          </a:p>
          <a:p>
            <a:pPr marL="7535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/>
              <a:t>수수료는 </a:t>
            </a:r>
            <a:r>
              <a:rPr lang="en-US" altLang="ko-KR" sz="1600" b="1" spc="-120" dirty="0"/>
              <a:t>1% </a:t>
            </a:r>
            <a:r>
              <a:rPr lang="ko-KR" altLang="en-US" sz="1600" b="1" spc="-120" dirty="0"/>
              <a:t>수준 </a:t>
            </a:r>
            <a:endParaRPr lang="en-US" altLang="ko-KR" sz="1600" b="1" spc="-120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37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18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07. </a:t>
            </a:r>
            <a:r>
              <a:rPr lang="ko-KR" altLang="en-US" dirty="0"/>
              <a:t>비트코인 </a:t>
            </a:r>
            <a:r>
              <a:rPr lang="ko-KR" altLang="en-US" dirty="0" err="1"/>
              <a:t>송급업</a:t>
            </a:r>
            <a:r>
              <a:rPr lang="en-US" altLang="ko-KR" dirty="0"/>
              <a:t>(</a:t>
            </a:r>
            <a:r>
              <a:rPr lang="ko-KR" altLang="en-US" dirty="0"/>
              <a:t>예시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해외 송금 업체</a:t>
            </a:r>
            <a:r>
              <a:rPr lang="en-US" altLang="ko-KR" dirty="0" smtClean="0"/>
              <a:t>(CRYPTOPAY)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b="1" spc="-120" dirty="0" smtClean="0">
                <a:solidFill>
                  <a:srgbClr val="005BAA"/>
                </a:solidFill>
              </a:rPr>
              <a:t>비트코인 </a:t>
            </a:r>
            <a:r>
              <a:rPr lang="en-US" altLang="ko-KR" b="1" spc="-120" dirty="0" smtClean="0">
                <a:solidFill>
                  <a:srgbClr val="005BAA"/>
                </a:solidFill>
              </a:rPr>
              <a:t>Debit Card</a:t>
            </a:r>
            <a:r>
              <a:rPr lang="ko-KR" altLang="en-US" b="1" spc="-120" dirty="0" smtClean="0"/>
              <a:t>를 통한 비트코인 사용</a:t>
            </a:r>
            <a:endParaRPr lang="en-US" altLang="ko-KR" b="1" spc="-120" dirty="0" smtClean="0"/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/>
              <a:t>수취인이 은행 계좌가 존재하지 않는 경우에도 비트코인을 통한 송금이 가능한 모델</a:t>
            </a:r>
            <a:endParaRPr lang="en-US" altLang="ko-KR" sz="1600" b="1" spc="-120" dirty="0"/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en-US" altLang="ko-KR" sz="1600" b="1" spc="-120" dirty="0"/>
              <a:t>CRYPTOPAY</a:t>
            </a:r>
            <a:r>
              <a:rPr lang="ko-KR" altLang="en-US" sz="1600" b="1" spc="-120" dirty="0"/>
              <a:t>에 계좌를 개설하고</a:t>
            </a:r>
            <a:r>
              <a:rPr lang="en-US" altLang="ko-KR" sz="1600" b="1" spc="-120" dirty="0"/>
              <a:t>, </a:t>
            </a:r>
            <a:r>
              <a:rPr lang="ko-KR" altLang="en-US" sz="1600" b="1" spc="-120" dirty="0"/>
              <a:t>해당 계좌에 입금이 될 경우 </a:t>
            </a:r>
            <a:r>
              <a:rPr lang="en-US" altLang="ko-KR" sz="1600" b="1" spc="-120" dirty="0"/>
              <a:t>Debit Card</a:t>
            </a:r>
            <a:r>
              <a:rPr lang="ko-KR" altLang="en-US" sz="1600" b="1" spc="-120" dirty="0"/>
              <a:t>를 활용해서 직접 결제가 가능한 모형 </a:t>
            </a:r>
            <a:endParaRPr lang="en-US" altLang="ko-KR" sz="1600" b="1" spc="-120" dirty="0"/>
          </a:p>
          <a:p>
            <a:pPr marL="288000" lvl="1" indent="0">
              <a:lnSpc>
                <a:spcPct val="150000"/>
              </a:lnSpc>
              <a:buNone/>
            </a:pPr>
            <a:endParaRPr lang="en-US" altLang="ko-KR" b="1" spc="-120" dirty="0" smtClean="0"/>
          </a:p>
          <a:p>
            <a:pPr>
              <a:lnSpc>
                <a:spcPct val="150000"/>
              </a:lnSpc>
            </a:pPr>
            <a:r>
              <a:rPr lang="ko-KR" altLang="en-US" b="1" spc="-120" dirty="0" smtClean="0"/>
              <a:t>환전 거래소에서 송금 서비스를 함께 제공</a:t>
            </a:r>
            <a:endParaRPr lang="en-US" altLang="ko-KR" b="1" spc="-120" dirty="0" smtClean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38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18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07. </a:t>
            </a:r>
            <a:r>
              <a:rPr lang="ko-KR" altLang="en-US" dirty="0"/>
              <a:t>비트코인 </a:t>
            </a:r>
            <a:r>
              <a:rPr lang="ko-KR" altLang="en-US" dirty="0" err="1"/>
              <a:t>송급업</a:t>
            </a:r>
            <a:r>
              <a:rPr lang="en-US" altLang="ko-KR" dirty="0"/>
              <a:t>(</a:t>
            </a:r>
            <a:r>
              <a:rPr lang="ko-KR" altLang="en-US" dirty="0"/>
              <a:t>예시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관련 쟁점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702833"/>
            <a:ext cx="8208456" cy="3951288"/>
          </a:xfrm>
        </p:spPr>
        <p:txBody>
          <a:bodyPr/>
          <a:lstStyle/>
          <a:p>
            <a:pPr indent="-342000">
              <a:lnSpc>
                <a:spcPct val="150000"/>
              </a:lnSpc>
            </a:pPr>
            <a:r>
              <a:rPr lang="ko-KR" altLang="en-US" b="1" spc="-120" dirty="0" smtClean="0"/>
              <a:t>비트코인 </a:t>
            </a:r>
            <a:r>
              <a:rPr lang="ko-KR" altLang="en-US" b="1" spc="-120" dirty="0" err="1" smtClean="0"/>
              <a:t>송금업은</a:t>
            </a:r>
            <a:r>
              <a:rPr lang="ko-KR" altLang="en-US" b="1" spc="-120" dirty="0" smtClean="0"/>
              <a:t> 블록체인이 아닌 내부장부를 활용하여 진행</a:t>
            </a:r>
            <a:endParaRPr lang="en-US" altLang="ko-KR" b="1" spc="-120" dirty="0" smtClean="0"/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>
                <a:solidFill>
                  <a:srgbClr val="005BAA"/>
                </a:solidFill>
              </a:rPr>
              <a:t>내부 장부를 활용한 거래</a:t>
            </a:r>
            <a:r>
              <a:rPr lang="ko-KR" altLang="en-US" sz="1600" b="1" spc="-120" dirty="0" smtClean="0"/>
              <a:t>들은 블록체인의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안정성과는 별개</a:t>
            </a:r>
            <a:r>
              <a:rPr lang="ko-KR" altLang="en-US" sz="1600" b="1" spc="-120" dirty="0" smtClean="0"/>
              <a:t>로 취급해야 함</a:t>
            </a:r>
            <a:endParaRPr lang="en-US" altLang="ko-KR" sz="1600" b="1" spc="-120" dirty="0" smtClean="0"/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특히</a:t>
            </a:r>
            <a:r>
              <a:rPr lang="en-US" altLang="ko-KR" sz="1600" b="1" spc="-120" dirty="0" smtClean="0"/>
              <a:t>, </a:t>
            </a:r>
            <a:r>
              <a:rPr lang="ko-KR" altLang="en-US" sz="1600" b="1" spc="-120" dirty="0" smtClean="0"/>
              <a:t>다수의 국내 업체들은 규모가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매우 영세</a:t>
            </a:r>
            <a:r>
              <a:rPr lang="ko-KR" altLang="en-US" sz="1600" b="1" spc="-120" dirty="0" smtClean="0"/>
              <a:t>하여</a:t>
            </a:r>
            <a:r>
              <a:rPr lang="en-US" altLang="ko-KR" sz="1600" b="1" spc="-120" dirty="0" smtClean="0"/>
              <a:t>, </a:t>
            </a:r>
            <a:r>
              <a:rPr lang="ko-KR" altLang="en-US" sz="1600" b="1" spc="-120" dirty="0" smtClean="0"/>
              <a:t>내부 장부가 적절히 </a:t>
            </a:r>
            <a:r>
              <a:rPr lang="ko-KR" altLang="en-US" sz="1600" b="1" spc="-120" dirty="0" smtClean="0">
                <a:solidFill>
                  <a:srgbClr val="005BAA"/>
                </a:solidFill>
              </a:rPr>
              <a:t>관리되고 있는지를 확인하기 어려움</a:t>
            </a:r>
            <a:endParaRPr lang="en-US" altLang="ko-KR" sz="1600" b="1" spc="-120" dirty="0" smtClean="0">
              <a:solidFill>
                <a:srgbClr val="005BAA"/>
              </a:solidFill>
            </a:endParaRPr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이는 해외에서 다수의 중개업체들에서 발생한 비트코인 횡령</a:t>
            </a:r>
            <a:r>
              <a:rPr lang="en-US" altLang="ko-KR" sz="1600" b="1" spc="-120" dirty="0" smtClean="0"/>
              <a:t>, </a:t>
            </a:r>
            <a:r>
              <a:rPr lang="ko-KR" altLang="en-US" sz="1600" b="1" spc="-120" dirty="0" smtClean="0"/>
              <a:t>도난</a:t>
            </a:r>
            <a:r>
              <a:rPr lang="en-US" altLang="ko-KR" sz="1600" b="1" spc="-120" dirty="0" smtClean="0"/>
              <a:t>, </a:t>
            </a:r>
            <a:r>
              <a:rPr lang="ko-KR" altLang="en-US" sz="1600" b="1" spc="-120" dirty="0" smtClean="0"/>
              <a:t>시스템 오류로 인한 분실 등의 사례들의 원인임</a:t>
            </a:r>
            <a:endParaRPr lang="en-US" altLang="ko-KR" sz="1600" b="1" spc="-120" dirty="0" smtClean="0"/>
          </a:p>
          <a:p>
            <a:pPr marL="216000" lvl="1" indent="0">
              <a:lnSpc>
                <a:spcPct val="150000"/>
              </a:lnSpc>
              <a:buNone/>
            </a:pPr>
            <a:endParaRPr lang="en-US" altLang="ko-KR" b="1" spc="-120" dirty="0">
              <a:solidFill>
                <a:srgbClr val="005BAA"/>
              </a:solidFill>
            </a:endParaRPr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39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텍스트 개체 틀 11"/>
          <p:cNvSpPr txBox="1">
            <a:spLocks/>
          </p:cNvSpPr>
          <p:nvPr/>
        </p:nvSpPr>
        <p:spPr>
          <a:xfrm>
            <a:off x="467544" y="4348934"/>
            <a:ext cx="8208456" cy="639762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1" hangingPunct="1">
              <a:lnSpc>
                <a:spcPts val="28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rgbClr val="005BAA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7" name="내용 개체 틀 12"/>
          <p:cNvSpPr txBox="1">
            <a:spLocks/>
          </p:cNvSpPr>
          <p:nvPr/>
        </p:nvSpPr>
        <p:spPr>
          <a:xfrm>
            <a:off x="468000" y="4365104"/>
            <a:ext cx="8208456" cy="1340960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000">
              <a:lnSpc>
                <a:spcPct val="150000"/>
              </a:lnSpc>
            </a:pPr>
            <a:r>
              <a:rPr lang="ko-KR" altLang="en-US" b="1" spc="-120" dirty="0" smtClean="0"/>
              <a:t>비트코인을 통해 송금할 경우 </a:t>
            </a:r>
            <a:r>
              <a:rPr lang="ko-KR" altLang="en-US" b="1" spc="-120" dirty="0" smtClean="0">
                <a:solidFill>
                  <a:srgbClr val="005BAA"/>
                </a:solidFill>
              </a:rPr>
              <a:t>은행 간 거래 기록이 남지 않기 때문에 익명성</a:t>
            </a:r>
            <a:r>
              <a:rPr lang="ko-KR" altLang="en-US" b="1" spc="-120" dirty="0" smtClean="0"/>
              <a:t>이 유지됨</a:t>
            </a:r>
            <a:endParaRPr lang="en-US" altLang="ko-KR" b="1" spc="-120" dirty="0" smtClean="0"/>
          </a:p>
          <a:p>
            <a:pPr marL="753750" lvl="2" indent="-285750">
              <a:lnSpc>
                <a:spcPct val="150000"/>
              </a:lnSpc>
              <a:buBlip>
                <a:blip r:embed="rId2"/>
              </a:buBlip>
            </a:pPr>
            <a:r>
              <a:rPr lang="ko-KR" altLang="en-US" sz="1600" b="1" spc="-120" dirty="0" smtClean="0"/>
              <a:t>송금업체에서 사용자의 정보를 요구하지 않을 경우</a:t>
            </a:r>
            <a:r>
              <a:rPr lang="en-US" altLang="ko-KR" sz="1600" b="1" spc="-120" dirty="0" smtClean="0"/>
              <a:t>, </a:t>
            </a:r>
            <a:r>
              <a:rPr lang="ko-KR" altLang="en-US" sz="1600" b="1" spc="-120" dirty="0" smtClean="0"/>
              <a:t>중개인을 통한다 할지라도 송금 대상 및 규모가 특정되지 않음</a:t>
            </a:r>
            <a:endParaRPr lang="en-US" altLang="ko-KR" sz="1600" b="1" spc="-120" dirty="0" smtClean="0"/>
          </a:p>
        </p:txBody>
      </p:sp>
    </p:spTree>
    <p:extLst>
      <p:ext uri="{BB962C8B-B14F-4D97-AF65-F5344CB8AC3E}">
        <p14:creationId xmlns:p14="http://schemas.microsoft.com/office/powerpoint/2010/main" val="10303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과세상 쟁점 사항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372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01. </a:t>
            </a:r>
            <a:r>
              <a:rPr lang="ko-KR" altLang="en-US" dirty="0" smtClean="0"/>
              <a:t>과세 기준 설정과 관련한 쟁점</a:t>
            </a:r>
            <a:endParaRPr lang="ko-KR" alt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468000" y="1484784"/>
            <a:ext cx="8208456" cy="3951288"/>
          </a:xfrm>
        </p:spPr>
        <p:txBody>
          <a:bodyPr/>
          <a:lstStyle/>
          <a:p>
            <a:pPr indent="-324000"/>
            <a:r>
              <a:rPr lang="ko-KR" altLang="en-US" sz="1600" b="1" spc="-120" dirty="0" smtClean="0"/>
              <a:t>세법은 과세 대상을 정의한 뒤 이에 대한 과세 기준을 열거하고 있음</a:t>
            </a:r>
            <a:endParaRPr lang="en-US" altLang="ko-KR" sz="1600" b="1" spc="-120" dirty="0" smtClean="0"/>
          </a:p>
          <a:p>
            <a:pPr indent="-324000"/>
            <a:endParaRPr lang="en-US" altLang="ko-KR" spc="-120" dirty="0"/>
          </a:p>
          <a:p>
            <a:pPr indent="-324000"/>
            <a:r>
              <a:rPr lang="ko-KR" altLang="en-US" spc="-120" dirty="0" smtClean="0"/>
              <a:t>하지만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암호화폐를 명확히 정의하는 것이 매우 어려움 </a:t>
            </a:r>
            <a:endParaRPr lang="en-US" altLang="ko-KR" spc="-120" dirty="0" smtClean="0"/>
          </a:p>
          <a:p>
            <a:pPr lvl="1" indent="-324000"/>
            <a:r>
              <a:rPr lang="ko-KR" altLang="en-US" b="1" spc="-120" dirty="0" smtClean="0"/>
              <a:t>암호화폐의  획득 </a:t>
            </a:r>
            <a:r>
              <a:rPr lang="en-US" altLang="ko-KR" b="1" spc="-120" dirty="0" smtClean="0"/>
              <a:t>/ </a:t>
            </a:r>
            <a:r>
              <a:rPr lang="ko-KR" altLang="en-US" b="1" spc="-120" dirty="0" smtClean="0"/>
              <a:t>매매 </a:t>
            </a:r>
            <a:r>
              <a:rPr lang="en-US" altLang="ko-KR" b="1" spc="-120" dirty="0" smtClean="0"/>
              <a:t>: </a:t>
            </a:r>
            <a:r>
              <a:rPr lang="ko-KR" altLang="en-US" b="1" spc="-120" dirty="0" smtClean="0"/>
              <a:t>자산으로서의 성격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암호화폐를 매개로 한 거래 </a:t>
            </a:r>
            <a:r>
              <a:rPr lang="en-US" altLang="ko-KR" b="1" spc="-120" dirty="0" smtClean="0"/>
              <a:t>: </a:t>
            </a:r>
            <a:r>
              <a:rPr lang="ko-KR" altLang="en-US" b="1" spc="-120" dirty="0" smtClean="0"/>
              <a:t>화폐로서의 성격 </a:t>
            </a:r>
            <a:endParaRPr lang="en-US" altLang="ko-KR" b="1" spc="-120" dirty="0" smtClean="0"/>
          </a:p>
          <a:p>
            <a:pPr lvl="1" indent="-324000"/>
            <a:endParaRPr lang="en-US" altLang="ko-KR" b="1" spc="-120" dirty="0"/>
          </a:p>
          <a:p>
            <a:pPr indent="-324000"/>
            <a:r>
              <a:rPr lang="ko-KR" altLang="en-US" spc="-120" dirty="0" smtClean="0"/>
              <a:t>이는 물건 및 권리에 대한 과세를 규정하는 </a:t>
            </a:r>
            <a:r>
              <a:rPr lang="ko-KR" altLang="en-US" spc="-120" dirty="0" smtClean="0">
                <a:solidFill>
                  <a:srgbClr val="005BAA"/>
                </a:solidFill>
              </a:rPr>
              <a:t>부가가치세</a:t>
            </a:r>
            <a:r>
              <a:rPr lang="ko-KR" altLang="en-US" spc="-120" dirty="0" smtClean="0"/>
              <a:t>에 있어 혼동을 초래</a:t>
            </a:r>
            <a:endParaRPr lang="en-US" altLang="ko-KR" spc="-120" dirty="0" smtClean="0"/>
          </a:p>
          <a:p>
            <a:pPr lvl="1" indent="-324000"/>
            <a:r>
              <a:rPr lang="ko-KR" altLang="en-US" b="1" spc="-120" dirty="0" smtClean="0"/>
              <a:t>암호화폐를 부가세법상 자산으로 취급할 경우 암호화폐 자체에 대해서도 부가세를 부과</a:t>
            </a:r>
            <a:endParaRPr lang="en-US" altLang="ko-KR" b="1" spc="-120" dirty="0" smtClean="0"/>
          </a:p>
          <a:p>
            <a:pPr lvl="1" indent="-324000"/>
            <a:endParaRPr lang="en-US" altLang="ko-KR" b="1" spc="-120" dirty="0"/>
          </a:p>
          <a:p>
            <a:pPr lvl="1" indent="-324000"/>
            <a:endParaRPr lang="en-US" altLang="ko-KR" b="1" spc="-120" dirty="0"/>
          </a:p>
          <a:p>
            <a:pPr marL="108000" lvl="1" indent="0">
              <a:buNone/>
            </a:pPr>
            <a:endParaRPr lang="en-US" altLang="ko-KR" b="1" spc="-120" dirty="0" smtClean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41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63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01. </a:t>
            </a:r>
            <a:r>
              <a:rPr lang="ko-KR" altLang="en-US" dirty="0"/>
              <a:t>과세 기준 설정과 관련한 쟁점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1018207" y="1268760"/>
            <a:ext cx="7082185" cy="1296144"/>
            <a:chOff x="1018207" y="1268760"/>
            <a:chExt cx="7082185" cy="1296144"/>
          </a:xfrm>
        </p:grpSpPr>
        <p:grpSp>
          <p:nvGrpSpPr>
            <p:cNvPr id="41" name="그룹 40"/>
            <p:cNvGrpSpPr/>
            <p:nvPr/>
          </p:nvGrpSpPr>
          <p:grpSpPr>
            <a:xfrm>
              <a:off x="1018207" y="1572376"/>
              <a:ext cx="7082185" cy="992528"/>
              <a:chOff x="1018207" y="1465039"/>
              <a:chExt cx="7082185" cy="992528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1018207" y="1484784"/>
                <a:ext cx="7082185" cy="936104"/>
                <a:chOff x="1018207" y="1484784"/>
                <a:chExt cx="7082185" cy="936104"/>
              </a:xfrm>
            </p:grpSpPr>
            <p:grpSp>
              <p:nvGrpSpPr>
                <p:cNvPr id="18" name="그룹 17"/>
                <p:cNvGrpSpPr/>
                <p:nvPr/>
              </p:nvGrpSpPr>
              <p:grpSpPr>
                <a:xfrm>
                  <a:off x="1018207" y="1484784"/>
                  <a:ext cx="1008112" cy="936104"/>
                  <a:chOff x="611560" y="1484784"/>
                  <a:chExt cx="1008112" cy="936104"/>
                </a:xfrm>
              </p:grpSpPr>
              <p:sp>
                <p:nvSpPr>
                  <p:cNvPr id="6" name="타원 5"/>
                  <p:cNvSpPr/>
                  <p:nvPr/>
                </p:nvSpPr>
                <p:spPr>
                  <a:xfrm>
                    <a:off x="611560" y="1484784"/>
                    <a:ext cx="1008112" cy="936104"/>
                  </a:xfrm>
                  <a:prstGeom prst="ellipse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" name="TextBox 6"/>
                  <p:cNvSpPr txBox="1"/>
                  <p:nvPr/>
                </p:nvSpPr>
                <p:spPr>
                  <a:xfrm>
                    <a:off x="725903" y="1794302"/>
                    <a:ext cx="86409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rPr>
                      <a:t>거래소</a:t>
                    </a:r>
                    <a:endParaRPr lang="ko-KR" altLang="en-US" sz="16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함초롬돋움" panose="020B0504000101010101" pitchFamily="50" charset="-127"/>
                      <a:ea typeface="함초롬돋움" panose="020B0504000101010101" pitchFamily="50" charset="-127"/>
                      <a:cs typeface="함초롬돋움" panose="020B0504000101010101" pitchFamily="50" charset="-127"/>
                    </a:endParaRPr>
                  </a:p>
                </p:txBody>
              </p:sp>
            </p:grpSp>
            <p:grpSp>
              <p:nvGrpSpPr>
                <p:cNvPr id="19" name="그룹 18"/>
                <p:cNvGrpSpPr/>
                <p:nvPr/>
              </p:nvGrpSpPr>
              <p:grpSpPr>
                <a:xfrm>
                  <a:off x="3034431" y="1484784"/>
                  <a:ext cx="1008112" cy="936104"/>
                  <a:chOff x="2411760" y="1484784"/>
                  <a:chExt cx="1008112" cy="936104"/>
                </a:xfrm>
              </p:grpSpPr>
              <p:sp>
                <p:nvSpPr>
                  <p:cNvPr id="10" name="타원 9"/>
                  <p:cNvSpPr/>
                  <p:nvPr/>
                </p:nvSpPr>
                <p:spPr>
                  <a:xfrm>
                    <a:off x="2411760" y="1484784"/>
                    <a:ext cx="1008112" cy="936104"/>
                  </a:xfrm>
                  <a:prstGeom prst="ellipse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2526103" y="1794302"/>
                    <a:ext cx="86409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rPr>
                      <a:t>소비자</a:t>
                    </a:r>
                    <a:endParaRPr lang="ko-KR" altLang="en-US" sz="16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함초롬돋움" panose="020B0504000101010101" pitchFamily="50" charset="-127"/>
                      <a:ea typeface="함초롬돋움" panose="020B0504000101010101" pitchFamily="50" charset="-127"/>
                      <a:cs typeface="함초롬돋움" panose="020B0504000101010101" pitchFamily="50" charset="-127"/>
                    </a:endParaRPr>
                  </a:p>
                </p:txBody>
              </p:sp>
            </p:grpSp>
            <p:grpSp>
              <p:nvGrpSpPr>
                <p:cNvPr id="20" name="그룹 19"/>
                <p:cNvGrpSpPr/>
                <p:nvPr/>
              </p:nvGrpSpPr>
              <p:grpSpPr>
                <a:xfrm>
                  <a:off x="5067589" y="1484784"/>
                  <a:ext cx="1008112" cy="936104"/>
                  <a:chOff x="4283968" y="1484784"/>
                  <a:chExt cx="1008112" cy="936104"/>
                </a:xfrm>
              </p:grpSpPr>
              <p:sp>
                <p:nvSpPr>
                  <p:cNvPr id="13" name="타원 12"/>
                  <p:cNvSpPr/>
                  <p:nvPr/>
                </p:nvSpPr>
                <p:spPr>
                  <a:xfrm>
                    <a:off x="4283968" y="1484784"/>
                    <a:ext cx="1008112" cy="936104"/>
                  </a:xfrm>
                  <a:prstGeom prst="ellipse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4398311" y="1794302"/>
                    <a:ext cx="86409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rPr>
                      <a:t>판매자</a:t>
                    </a:r>
                    <a:endParaRPr lang="ko-KR" altLang="en-US" sz="16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함초롬돋움" panose="020B0504000101010101" pitchFamily="50" charset="-127"/>
                      <a:ea typeface="함초롬돋움" panose="020B0504000101010101" pitchFamily="50" charset="-127"/>
                      <a:cs typeface="함초롬돋움" panose="020B0504000101010101" pitchFamily="50" charset="-127"/>
                    </a:endParaRPr>
                  </a:p>
                </p:txBody>
              </p:sp>
            </p:grpSp>
            <p:grpSp>
              <p:nvGrpSpPr>
                <p:cNvPr id="21" name="그룹 20"/>
                <p:cNvGrpSpPr/>
                <p:nvPr/>
              </p:nvGrpSpPr>
              <p:grpSpPr>
                <a:xfrm>
                  <a:off x="7092280" y="1484784"/>
                  <a:ext cx="1008112" cy="936104"/>
                  <a:chOff x="6012160" y="1484784"/>
                  <a:chExt cx="1008112" cy="936104"/>
                </a:xfrm>
              </p:grpSpPr>
              <p:sp>
                <p:nvSpPr>
                  <p:cNvPr id="16" name="타원 15"/>
                  <p:cNvSpPr/>
                  <p:nvPr/>
                </p:nvSpPr>
                <p:spPr>
                  <a:xfrm>
                    <a:off x="6012160" y="1484784"/>
                    <a:ext cx="1008112" cy="936104"/>
                  </a:xfrm>
                  <a:prstGeom prst="ellipse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6126503" y="1794302"/>
                    <a:ext cx="86409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rPr>
                      <a:t>거래소</a:t>
                    </a:r>
                    <a:endParaRPr lang="ko-KR" altLang="en-US" sz="16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함초롬돋움" panose="020B0504000101010101" pitchFamily="50" charset="-127"/>
                      <a:ea typeface="함초롬돋움" panose="020B0504000101010101" pitchFamily="50" charset="-127"/>
                      <a:cs typeface="함초롬돋움" panose="020B0504000101010101" pitchFamily="50" charset="-127"/>
                    </a:endParaRPr>
                  </a:p>
                </p:txBody>
              </p:sp>
            </p:grpSp>
            <p:cxnSp>
              <p:nvCxnSpPr>
                <p:cNvPr id="26" name="직선 화살표 연결선 25"/>
                <p:cNvCxnSpPr/>
                <p:nvPr/>
              </p:nvCxnSpPr>
              <p:spPr>
                <a:xfrm>
                  <a:off x="2106794" y="1794302"/>
                  <a:ext cx="864096" cy="0"/>
                </a:xfrm>
                <a:prstGeom prst="straightConnector1">
                  <a:avLst/>
                </a:prstGeom>
                <a:ln w="317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화살표 연결선 27"/>
                <p:cNvCxnSpPr/>
                <p:nvPr/>
              </p:nvCxnSpPr>
              <p:spPr>
                <a:xfrm flipH="1">
                  <a:off x="2051720" y="2132856"/>
                  <a:ext cx="864096" cy="0"/>
                </a:xfrm>
                <a:prstGeom prst="straightConnector1">
                  <a:avLst/>
                </a:prstGeom>
                <a:ln w="317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직선 화살표 연결선 29"/>
                <p:cNvCxnSpPr/>
                <p:nvPr/>
              </p:nvCxnSpPr>
              <p:spPr>
                <a:xfrm>
                  <a:off x="4139952" y="1794302"/>
                  <a:ext cx="864096" cy="0"/>
                </a:xfrm>
                <a:prstGeom prst="straightConnector1">
                  <a:avLst/>
                </a:prstGeom>
                <a:ln w="317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직선 화살표 연결선 30"/>
                <p:cNvCxnSpPr/>
                <p:nvPr/>
              </p:nvCxnSpPr>
              <p:spPr>
                <a:xfrm flipH="1">
                  <a:off x="4084878" y="2132856"/>
                  <a:ext cx="864096" cy="0"/>
                </a:xfrm>
                <a:prstGeom prst="straightConnector1">
                  <a:avLst/>
                </a:prstGeom>
                <a:ln w="317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직선 화살표 연결선 31"/>
                <p:cNvCxnSpPr/>
                <p:nvPr/>
              </p:nvCxnSpPr>
              <p:spPr>
                <a:xfrm>
                  <a:off x="6156176" y="1794302"/>
                  <a:ext cx="864096" cy="0"/>
                </a:xfrm>
                <a:prstGeom prst="straightConnector1">
                  <a:avLst/>
                </a:prstGeom>
                <a:ln w="317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직선 화살표 연결선 32"/>
                <p:cNvCxnSpPr/>
                <p:nvPr/>
              </p:nvCxnSpPr>
              <p:spPr>
                <a:xfrm flipH="1">
                  <a:off x="6101102" y="2132856"/>
                  <a:ext cx="864096" cy="0"/>
                </a:xfrm>
                <a:prstGeom prst="straightConnector1">
                  <a:avLst/>
                </a:prstGeom>
                <a:ln w="317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TextBox 34"/>
              <p:cNvSpPr txBox="1"/>
              <p:nvPr/>
            </p:nvSpPr>
            <p:spPr>
              <a:xfrm>
                <a:off x="2047525" y="1465039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비트코인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072926" y="2149790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법정통화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100732" y="1465039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비트코인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283968" y="2149790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물품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130698" y="1465039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비트코인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156099" y="2149790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법정통화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2250810" y="1268760"/>
              <a:ext cx="5929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(1)</a:t>
              </a:r>
              <a:endPara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308289" y="1268760"/>
              <a:ext cx="5929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(2)</a:t>
              </a:r>
              <a:endPara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308659" y="1268760"/>
              <a:ext cx="5929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(3)</a:t>
              </a:r>
              <a:endPara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sp>
        <p:nvSpPr>
          <p:cNvPr id="46" name="내용 개체 틀 12"/>
          <p:cNvSpPr>
            <a:spLocks noGrp="1"/>
          </p:cNvSpPr>
          <p:nvPr>
            <p:ph sz="half" idx="2"/>
          </p:nvPr>
        </p:nvSpPr>
        <p:spPr>
          <a:xfrm>
            <a:off x="468000" y="2718072"/>
            <a:ext cx="8208456" cy="3951288"/>
          </a:xfrm>
        </p:spPr>
        <p:txBody>
          <a:bodyPr/>
          <a:lstStyle/>
          <a:p>
            <a:pPr indent="-324000"/>
            <a:r>
              <a:rPr lang="ko-KR" altLang="en-US" dirty="0" smtClean="0"/>
              <a:t>비트코인 공급에 </a:t>
            </a:r>
            <a:r>
              <a:rPr lang="en-US" altLang="ko-KR" dirty="0" smtClean="0"/>
              <a:t>VAT</a:t>
            </a:r>
            <a:r>
              <a:rPr lang="ko-KR" altLang="en-US" dirty="0" smtClean="0"/>
              <a:t>가</a:t>
            </a:r>
            <a:r>
              <a:rPr lang="en-US" altLang="ko-KR" dirty="0" smtClean="0"/>
              <a:t> </a:t>
            </a:r>
            <a:r>
              <a:rPr lang="ko-KR" altLang="en-US" dirty="0" smtClean="0"/>
              <a:t>과세되지 않을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비트코인과 법정통화 간 무차별</a:t>
            </a:r>
            <a:endParaRPr lang="en-US" altLang="ko-KR" dirty="0" smtClean="0"/>
          </a:p>
          <a:p>
            <a:pPr indent="-324000"/>
            <a:r>
              <a:rPr lang="ko-KR" altLang="en-US" dirty="0" smtClean="0"/>
              <a:t>비트코인 공급에 </a:t>
            </a:r>
            <a:r>
              <a:rPr lang="en-US" altLang="ko-KR" dirty="0" smtClean="0"/>
              <a:t>VAT</a:t>
            </a:r>
            <a:r>
              <a:rPr lang="ko-KR" altLang="en-US" dirty="0" smtClean="0"/>
              <a:t>가</a:t>
            </a:r>
            <a:r>
              <a:rPr lang="en-US" altLang="ko-KR" dirty="0" smtClean="0"/>
              <a:t> </a:t>
            </a:r>
            <a:r>
              <a:rPr lang="ko-KR" altLang="en-US" dirty="0" smtClean="0"/>
              <a:t>과세될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위 그림의 </a:t>
            </a:r>
            <a:r>
              <a:rPr lang="en-US" altLang="ko-KR" dirty="0" smtClean="0"/>
              <a:t>(1), (3) </a:t>
            </a:r>
            <a:r>
              <a:rPr lang="ko-KR" altLang="en-US" dirty="0" smtClean="0"/>
              <a:t>거래에서 공급</a:t>
            </a:r>
            <a:r>
              <a:rPr lang="en-US" altLang="ko-KR" dirty="0" smtClean="0"/>
              <a:t>(</a:t>
            </a:r>
            <a:r>
              <a:rPr lang="ko-KR" altLang="en-US" dirty="0" smtClean="0"/>
              <a:t>지급</a:t>
            </a:r>
            <a:r>
              <a:rPr lang="en-US" altLang="ko-KR" dirty="0" smtClean="0"/>
              <a:t>)</a:t>
            </a:r>
            <a:r>
              <a:rPr lang="ko-KR" altLang="en-US" dirty="0" smtClean="0"/>
              <a:t>된 비트코인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   </a:t>
            </a:r>
            <a:r>
              <a:rPr lang="ko-KR" altLang="en-US" dirty="0" smtClean="0"/>
              <a:t>이 모두 </a:t>
            </a:r>
            <a:r>
              <a:rPr lang="en-US" altLang="ko-KR" dirty="0" smtClean="0"/>
              <a:t>VAT </a:t>
            </a:r>
            <a:r>
              <a:rPr lang="ko-KR" altLang="en-US" dirty="0" smtClean="0"/>
              <a:t>과세 대상임</a:t>
            </a:r>
            <a:endParaRPr lang="en-US" altLang="ko-KR" dirty="0" smtClean="0"/>
          </a:p>
          <a:p>
            <a:pPr lvl="1" indent="-324000"/>
            <a:r>
              <a:rPr lang="ko-KR" altLang="en-US" b="1" dirty="0" smtClean="0"/>
              <a:t>이 경우 </a:t>
            </a:r>
            <a:r>
              <a:rPr lang="en-US" altLang="ko-KR" b="1" dirty="0" smtClean="0"/>
              <a:t>(3) </a:t>
            </a:r>
            <a:r>
              <a:rPr lang="ko-KR" altLang="en-US" b="1" dirty="0" smtClean="0"/>
              <a:t>거래에서의 비트코인 공급자인 개인 사업자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판매자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는 법정통화를 매개로 한 전통적 거래와 달리 </a:t>
            </a:r>
            <a:r>
              <a:rPr lang="en-US" altLang="ko-KR" b="1" dirty="0" smtClean="0"/>
              <a:t>VAT</a:t>
            </a:r>
            <a:r>
              <a:rPr lang="ko-KR" altLang="en-US" b="1" dirty="0" smtClean="0"/>
              <a:t>를 추가 부담해야 하기 때문에 비트코인 </a:t>
            </a:r>
            <a:r>
              <a:rPr lang="ko-KR" altLang="en-US" b="1" dirty="0"/>
              <a:t>결제를 허용할 유인이 </a:t>
            </a:r>
            <a:r>
              <a:rPr lang="ko-KR" altLang="en-US" b="1" dirty="0" smtClean="0"/>
              <a:t>없음</a:t>
            </a:r>
            <a:endParaRPr lang="en-US" altLang="ko-KR" b="1" dirty="0" smtClean="0"/>
          </a:p>
          <a:p>
            <a:pPr lvl="1" indent="-324000"/>
            <a:r>
              <a:rPr lang="ko-KR" altLang="en-US" b="1" dirty="0" smtClean="0"/>
              <a:t>또한 </a:t>
            </a:r>
            <a:r>
              <a:rPr lang="en-US" altLang="ko-KR" b="1" dirty="0" smtClean="0"/>
              <a:t>(1) </a:t>
            </a:r>
            <a:r>
              <a:rPr lang="ko-KR" altLang="en-US" b="1" dirty="0" smtClean="0"/>
              <a:t>거래에서의 비트코인 공급자인 거래소는 </a:t>
            </a:r>
            <a:r>
              <a:rPr lang="en-US" altLang="ko-KR" b="1" dirty="0" smtClean="0"/>
              <a:t>VAT</a:t>
            </a:r>
            <a:r>
              <a:rPr lang="ko-KR" altLang="en-US" b="1" dirty="0" smtClean="0"/>
              <a:t>를 부과하지 않는 국가에 소재한 거래소에 비해 경쟁력을 상실할 우려가 있음</a:t>
            </a:r>
            <a:endParaRPr lang="en-US" altLang="ko-KR" b="1" dirty="0" smtClean="0"/>
          </a:p>
          <a:p>
            <a:pPr lvl="2" indent="-324000"/>
            <a:r>
              <a:rPr lang="ko-KR" altLang="en-US" b="1" dirty="0"/>
              <a:t>호주 정부에서 </a:t>
            </a:r>
            <a:r>
              <a:rPr lang="en-US" altLang="ko-KR" b="1" dirty="0"/>
              <a:t>VAT </a:t>
            </a:r>
            <a:r>
              <a:rPr lang="ko-KR" altLang="en-US" b="1" dirty="0"/>
              <a:t>과세 방침을 밝힌 뒤 거래소들이 </a:t>
            </a:r>
            <a:r>
              <a:rPr lang="en-US" altLang="ko-KR" b="1" dirty="0"/>
              <a:t>VAT</a:t>
            </a:r>
            <a:r>
              <a:rPr lang="ko-KR" altLang="en-US" b="1" dirty="0"/>
              <a:t>가 과세되지 않는 영국으로 </a:t>
            </a:r>
            <a:r>
              <a:rPr lang="ko-KR" altLang="en-US" b="1" dirty="0" smtClean="0"/>
              <a:t>이전</a:t>
            </a:r>
            <a:endParaRPr lang="en-US" altLang="ko-KR" b="1" dirty="0" smtClean="0"/>
          </a:p>
          <a:p>
            <a:pPr lvl="1" indent="-324000"/>
            <a:r>
              <a:rPr lang="ko-KR" altLang="en-US" b="1" dirty="0" smtClean="0"/>
              <a:t>한편</a:t>
            </a:r>
            <a:r>
              <a:rPr lang="en-US" altLang="ko-KR" b="1" dirty="0" smtClean="0"/>
              <a:t>, (</a:t>
            </a:r>
            <a:r>
              <a:rPr lang="en-US" altLang="ko-KR" b="1" dirty="0"/>
              <a:t>2)</a:t>
            </a:r>
            <a:r>
              <a:rPr lang="ko-KR" altLang="en-US" b="1" dirty="0"/>
              <a:t> 거래에서의 비트코인 공급자인 일반 소비자는 </a:t>
            </a:r>
            <a:r>
              <a:rPr lang="en-US" altLang="ko-KR" b="1" dirty="0"/>
              <a:t>VAT </a:t>
            </a:r>
            <a:r>
              <a:rPr lang="ko-KR" altLang="en-US" b="1" dirty="0"/>
              <a:t>과세대상자가 아님</a:t>
            </a:r>
            <a:endParaRPr lang="en-US" altLang="ko-KR" b="1" dirty="0"/>
          </a:p>
          <a:p>
            <a:pPr lvl="1" indent="-324000"/>
            <a:endParaRPr lang="en-US" altLang="ko-KR" b="1" dirty="0" smtClean="0"/>
          </a:p>
          <a:p>
            <a:pPr marL="108000" lvl="1" indent="0">
              <a:buNone/>
            </a:pPr>
            <a:endParaRPr lang="en-US" altLang="ko-KR" b="1" spc="-120" dirty="0"/>
          </a:p>
          <a:p>
            <a:pPr lvl="1" indent="-324000"/>
            <a:endParaRPr lang="en-US" altLang="ko-KR" b="1" spc="-120" dirty="0"/>
          </a:p>
          <a:p>
            <a:pPr marL="108000" lvl="1" indent="0">
              <a:buNone/>
            </a:pPr>
            <a:endParaRPr lang="en-US" altLang="ko-KR" b="1" spc="-120" dirty="0" smtClean="0"/>
          </a:p>
        </p:txBody>
      </p:sp>
    </p:spTree>
    <p:extLst>
      <p:ext uri="{BB962C8B-B14F-4D97-AF65-F5344CB8AC3E}">
        <p14:creationId xmlns:p14="http://schemas.microsoft.com/office/powerpoint/2010/main" val="205798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02. </a:t>
            </a:r>
            <a:r>
              <a:rPr lang="ko-KR" altLang="en-US" dirty="0" smtClean="0"/>
              <a:t>미국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592267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43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916832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spc="-120" dirty="0" smtClean="0"/>
              <a:t>미 연방 국세청은 </a:t>
            </a:r>
            <a:r>
              <a:rPr lang="en-US" altLang="ko-KR" spc="-120" dirty="0" smtClean="0"/>
              <a:t>2014</a:t>
            </a:r>
            <a:r>
              <a:rPr lang="ko-KR" altLang="en-US" spc="-120" dirty="0" smtClean="0"/>
              <a:t>년 </a:t>
            </a:r>
            <a:r>
              <a:rPr lang="en-US" altLang="ko-KR" spc="-120" dirty="0" smtClean="0"/>
              <a:t>3</a:t>
            </a:r>
            <a:r>
              <a:rPr lang="ko-KR" altLang="en-US" spc="-120" dirty="0" smtClean="0"/>
              <a:t>월 암호화폐를 지불수단이 아닌 자산으로 규정</a:t>
            </a:r>
            <a:endParaRPr lang="en-US" altLang="ko-KR" spc="-120" dirty="0" smtClean="0"/>
          </a:p>
          <a:p>
            <a:pPr lvl="1" indent="-324000"/>
            <a:r>
              <a:rPr lang="ko-KR" altLang="en-US" b="1" spc="-120" dirty="0" smtClean="0"/>
              <a:t>암호화폐를 자산으로 간주한다는 </a:t>
            </a:r>
            <a:r>
              <a:rPr lang="en-US" altLang="ko-KR" b="1" spc="-120" dirty="0" smtClean="0"/>
              <a:t>IRS</a:t>
            </a:r>
            <a:r>
              <a:rPr lang="ko-KR" altLang="en-US" b="1" spc="-120" dirty="0" smtClean="0"/>
              <a:t>의 과세기준은 현재까지 </a:t>
            </a:r>
            <a:r>
              <a:rPr lang="ko-KR" altLang="en-US" b="1" spc="-120" dirty="0" err="1" smtClean="0"/>
              <a:t>변화없음</a:t>
            </a:r>
            <a:r>
              <a:rPr lang="ko-KR" altLang="en-US" b="1" spc="-120" dirty="0" smtClean="0"/>
              <a:t> 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따라서</a:t>
            </a:r>
            <a:r>
              <a:rPr lang="en-US" altLang="ko-KR" b="1" spc="-120" dirty="0" smtClean="0"/>
              <a:t>, </a:t>
            </a:r>
            <a:r>
              <a:rPr lang="ko-KR" altLang="en-US" b="1" spc="-120" dirty="0" smtClean="0"/>
              <a:t>기존 세법 체계에서 자산 거래에 대한 일반적 과세 기준이 암호화폐에도 그대로 적용됨 </a:t>
            </a:r>
            <a:endParaRPr lang="en-US" altLang="ko-KR" b="1" spc="-120" dirty="0" smtClean="0"/>
          </a:p>
          <a:p>
            <a:pPr lvl="1" indent="-324000"/>
            <a:endParaRPr lang="en-US" altLang="ko-KR" b="1" spc="-120" dirty="0" smtClean="0"/>
          </a:p>
          <a:p>
            <a:pPr indent="-324000"/>
            <a:r>
              <a:rPr lang="ko-KR" altLang="en-US" spc="-120" dirty="0" smtClean="0"/>
              <a:t>재화나 용역 공급의 대가로 암호화폐를 수취할 경우 공정시장가격을 기준으로 총소득에 산입하여 신고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공정시장가격</a:t>
            </a:r>
            <a:r>
              <a:rPr lang="en-US" altLang="ko-KR" spc="-120" dirty="0" smtClean="0"/>
              <a:t>(Fare Market Value)</a:t>
            </a:r>
            <a:r>
              <a:rPr lang="ko-KR" altLang="en-US" spc="-120" dirty="0" smtClean="0"/>
              <a:t>은 시장에서 거래되는 암호화폐의 </a:t>
            </a:r>
            <a:r>
              <a:rPr lang="en-US" altLang="ko-KR" spc="-120" dirty="0" smtClean="0"/>
              <a:t>USD </a:t>
            </a:r>
            <a:r>
              <a:rPr lang="ko-KR" altLang="en-US" spc="-120" dirty="0" smtClean="0"/>
              <a:t>환산 가치를 의미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암호화폐 취득 시점의 시장 가치를 암호화폐 수취자가 지속적으로 추적하여 보고해야 하는 것을 의미함 </a:t>
            </a:r>
            <a:endParaRPr lang="en-US" altLang="ko-KR" spc="-120" dirty="0" smtClean="0"/>
          </a:p>
          <a:p>
            <a:pPr lvl="1" indent="-324000"/>
            <a:r>
              <a:rPr lang="ko-KR" altLang="en-US" b="1" spc="-120" dirty="0" smtClean="0"/>
              <a:t>공정시장가격의 적용은 일관되어야 함 </a:t>
            </a:r>
            <a:endParaRPr lang="en-US" altLang="ko-KR" b="1" spc="-120" dirty="0" smtClean="0"/>
          </a:p>
          <a:p>
            <a:pPr marL="108000" lvl="1" indent="0">
              <a:buFontTx/>
              <a:buNone/>
            </a:pPr>
            <a:endParaRPr lang="en-US" altLang="ko-KR" b="1" spc="-120" dirty="0" smtClean="0"/>
          </a:p>
        </p:txBody>
      </p:sp>
      <p:sp>
        <p:nvSpPr>
          <p:cNvPr id="6" name="텍스트 개체 틀 11"/>
          <p:cNvSpPr>
            <a:spLocks noGrp="1"/>
          </p:cNvSpPr>
          <p:nvPr>
            <p:ph type="body" idx="1"/>
          </p:nvPr>
        </p:nvSpPr>
        <p:spPr>
          <a:xfrm>
            <a:off x="468000" y="1267200"/>
            <a:ext cx="8208456" cy="639762"/>
          </a:xfrm>
        </p:spPr>
        <p:txBody>
          <a:bodyPr/>
          <a:lstStyle/>
          <a:p>
            <a:r>
              <a:rPr lang="ko-KR" altLang="en-US" dirty="0" smtClean="0"/>
              <a:t>연방정부 과세 기준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419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02. </a:t>
            </a:r>
            <a:r>
              <a:rPr lang="ko-KR" altLang="en-US" dirty="0" smtClean="0"/>
              <a:t>미국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592267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44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916832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b="1" spc="-120" dirty="0" smtClean="0"/>
              <a:t>재화나 서비스 제공 대가로 암호화폐를 수취할 경우 </a:t>
            </a:r>
            <a:r>
              <a:rPr lang="en-US" altLang="ko-KR" spc="-120" dirty="0" smtClean="0"/>
              <a:t>/ </a:t>
            </a:r>
            <a:r>
              <a:rPr lang="ko-KR" altLang="en-US" spc="-120" dirty="0" smtClean="0"/>
              <a:t>채굴을 통해 암호화폐를 획득할 경우 </a:t>
            </a:r>
            <a:endParaRPr lang="en-US" altLang="ko-KR" b="1" spc="-120" dirty="0" smtClean="0"/>
          </a:p>
          <a:p>
            <a:pPr lvl="2" indent="-324000"/>
            <a:r>
              <a:rPr lang="ko-KR" altLang="en-US" b="1" spc="-120" dirty="0" smtClean="0"/>
              <a:t>공정시장가격 기준으로 총소득에 산입하여 소득세 부과 대상이 됨 </a:t>
            </a:r>
            <a:endParaRPr lang="en-US" altLang="ko-KR" b="1" spc="-120" dirty="0" smtClean="0"/>
          </a:p>
          <a:p>
            <a:pPr lvl="1" indent="-324000"/>
            <a:endParaRPr lang="en-US" altLang="ko-KR" b="1" spc="-120" dirty="0" smtClean="0"/>
          </a:p>
          <a:p>
            <a:pPr indent="-324000"/>
            <a:r>
              <a:rPr lang="ko-KR" altLang="en-US" spc="-120" dirty="0" smtClean="0"/>
              <a:t>거래 혹은 사업의 경상활동의 결과 암호화폐를 획득할 경우</a:t>
            </a:r>
            <a:endParaRPr lang="en-US" altLang="ko-KR" spc="-120" dirty="0" smtClean="0"/>
          </a:p>
          <a:p>
            <a:pPr lvl="2" indent="-324000"/>
            <a:r>
              <a:rPr lang="ko-KR" altLang="en-US" b="1" spc="-120" dirty="0" smtClean="0"/>
              <a:t>암호화폐는 재고 자산으로 취급되고</a:t>
            </a:r>
            <a:r>
              <a:rPr lang="en-US" altLang="ko-KR" b="1" spc="-120" dirty="0" smtClean="0"/>
              <a:t>, </a:t>
            </a:r>
            <a:r>
              <a:rPr lang="ko-KR" altLang="en-US" b="1" spc="-120" dirty="0" smtClean="0"/>
              <a:t>소득세 부과 대상</a:t>
            </a:r>
            <a:endParaRPr lang="en-US" altLang="ko-KR" b="1" spc="-120" dirty="0" smtClean="0"/>
          </a:p>
          <a:p>
            <a:pPr lvl="1" indent="-324000"/>
            <a:endParaRPr lang="en-US" altLang="ko-KR" b="1" spc="-120" dirty="0"/>
          </a:p>
          <a:p>
            <a:pPr indent="-324000"/>
            <a:r>
              <a:rPr lang="ko-KR" altLang="en-US" b="1" spc="-120" dirty="0" smtClean="0"/>
              <a:t>투자를 목적으로 암호화폐를 보유할 경우 </a:t>
            </a:r>
            <a:endParaRPr lang="en-US" altLang="ko-KR" b="1" spc="-120" dirty="0" smtClean="0"/>
          </a:p>
          <a:p>
            <a:pPr lvl="2" indent="-324000"/>
            <a:r>
              <a:rPr lang="ko-KR" altLang="en-US" b="1" spc="-120" dirty="0" smtClean="0"/>
              <a:t>자본자산으로 간주됨 </a:t>
            </a:r>
            <a:endParaRPr lang="en-US" altLang="ko-KR" b="1" spc="-120" dirty="0" smtClean="0"/>
          </a:p>
          <a:p>
            <a:pPr lvl="2" indent="-324000"/>
            <a:r>
              <a:rPr lang="ko-KR" altLang="en-US" b="1" spc="-120" dirty="0" smtClean="0"/>
              <a:t>자본이득세가 부과됨 </a:t>
            </a:r>
            <a:endParaRPr lang="en-US" altLang="ko-KR" b="1" spc="-120" dirty="0"/>
          </a:p>
          <a:p>
            <a:pPr indent="-324000"/>
            <a:endParaRPr lang="en-US" altLang="ko-KR" b="1" spc="-120" dirty="0" smtClean="0"/>
          </a:p>
          <a:p>
            <a:pPr marL="108000" lvl="1" indent="0">
              <a:buFontTx/>
              <a:buNone/>
            </a:pPr>
            <a:endParaRPr lang="en-US" altLang="ko-KR" b="1" spc="-120" dirty="0" smtClean="0"/>
          </a:p>
        </p:txBody>
      </p:sp>
      <p:sp>
        <p:nvSpPr>
          <p:cNvPr id="6" name="텍스트 개체 틀 11"/>
          <p:cNvSpPr>
            <a:spLocks noGrp="1"/>
          </p:cNvSpPr>
          <p:nvPr>
            <p:ph type="body" idx="1"/>
          </p:nvPr>
        </p:nvSpPr>
        <p:spPr>
          <a:xfrm>
            <a:off x="468000" y="1267200"/>
            <a:ext cx="8208456" cy="639762"/>
          </a:xfrm>
        </p:spPr>
        <p:txBody>
          <a:bodyPr/>
          <a:lstStyle/>
          <a:p>
            <a:r>
              <a:rPr lang="ko-KR" altLang="en-US" dirty="0" smtClean="0"/>
              <a:t>연방정부 과세 기준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823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02. </a:t>
            </a:r>
            <a:r>
              <a:rPr lang="ko-KR" altLang="en-US" dirty="0" smtClean="0"/>
              <a:t>미국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592267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45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916832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endParaRPr lang="en-US" altLang="ko-KR" b="1" spc="-120" dirty="0" smtClean="0"/>
          </a:p>
          <a:p>
            <a:pPr marL="108000" lvl="1" indent="0">
              <a:buFontTx/>
              <a:buNone/>
            </a:pPr>
            <a:endParaRPr lang="en-US" altLang="ko-KR" b="1" spc="-12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892326" cy="488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23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02. </a:t>
            </a:r>
            <a:r>
              <a:rPr lang="ko-KR" altLang="en-US" dirty="0" smtClean="0"/>
              <a:t>미국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592267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46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916832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spc="-120" dirty="0" smtClean="0"/>
              <a:t>주정부별로 암호화폐를 매개로 한 거래에서 암호화폐에 대해 </a:t>
            </a:r>
            <a:r>
              <a:rPr lang="ko-KR" altLang="en-US" spc="-120" dirty="0" err="1" smtClean="0"/>
              <a:t>판매세를</a:t>
            </a:r>
            <a:r>
              <a:rPr lang="ko-KR" altLang="en-US" spc="-120" dirty="0" smtClean="0"/>
              <a:t> 부과할 것인지 규정하고 있음 </a:t>
            </a:r>
            <a:endParaRPr lang="en-US" altLang="ko-KR" spc="-120" dirty="0" smtClean="0"/>
          </a:p>
          <a:p>
            <a:pPr lvl="1" indent="-324000"/>
            <a:r>
              <a:rPr lang="ko-KR" altLang="en-US" b="1" spc="-120" dirty="0" smtClean="0"/>
              <a:t>현재까지 </a:t>
            </a:r>
            <a:r>
              <a:rPr lang="en-US" altLang="ko-KR" b="1" spc="-120" dirty="0" smtClean="0"/>
              <a:t>sales tax </a:t>
            </a:r>
            <a:r>
              <a:rPr lang="ko-KR" altLang="en-US" b="1" spc="-120" dirty="0" smtClean="0"/>
              <a:t>과세 기준을 제시한 모든 주에서 암호화폐의 성격을 </a:t>
            </a:r>
            <a:r>
              <a:rPr lang="en-US" altLang="ko-KR" b="1" spc="-120" dirty="0" smtClean="0"/>
              <a:t>‘</a:t>
            </a:r>
            <a:r>
              <a:rPr lang="ko-KR" altLang="en-US" b="1" spc="-120" dirty="0" smtClean="0"/>
              <a:t>무형자산</a:t>
            </a:r>
            <a:r>
              <a:rPr lang="en-US" altLang="ko-KR" b="1" spc="-120" dirty="0" smtClean="0"/>
              <a:t>’ </a:t>
            </a:r>
            <a:r>
              <a:rPr lang="ko-KR" altLang="en-US" b="1" spc="-120" dirty="0" smtClean="0"/>
              <a:t>혹은 </a:t>
            </a:r>
            <a:r>
              <a:rPr lang="en-US" altLang="ko-KR" b="1" spc="-120" dirty="0" smtClean="0"/>
              <a:t>‘</a:t>
            </a:r>
            <a:r>
              <a:rPr lang="ko-KR" altLang="en-US" b="1" spc="-120" dirty="0" smtClean="0"/>
              <a:t>거래의 매개체</a:t>
            </a:r>
            <a:r>
              <a:rPr lang="en-US" altLang="ko-KR" b="1" spc="-120" dirty="0" smtClean="0"/>
              <a:t>’</a:t>
            </a:r>
            <a:r>
              <a:rPr lang="ko-KR" altLang="en-US" b="1" spc="-120" dirty="0" smtClean="0"/>
              <a:t>로 규정하여 </a:t>
            </a:r>
            <a:r>
              <a:rPr lang="en-US" altLang="ko-KR" b="1" spc="-120" dirty="0" smtClean="0"/>
              <a:t>sales tax</a:t>
            </a:r>
            <a:r>
              <a:rPr lang="ko-KR" altLang="en-US" b="1" spc="-120" dirty="0" smtClean="0"/>
              <a:t>를 부과하지 않고 있음 </a:t>
            </a:r>
            <a:endParaRPr lang="en-US" altLang="ko-KR" b="1" spc="-120" dirty="0" smtClean="0"/>
          </a:p>
          <a:p>
            <a:pPr lvl="1" indent="-324000"/>
            <a:r>
              <a:rPr lang="en-US" altLang="ko-KR" b="1" spc="-120" dirty="0" smtClean="0"/>
              <a:t>‘</a:t>
            </a:r>
            <a:r>
              <a:rPr lang="ko-KR" altLang="en-US" b="1" spc="-120" dirty="0" smtClean="0"/>
              <a:t>무형자산</a:t>
            </a:r>
            <a:r>
              <a:rPr lang="en-US" altLang="ko-KR" b="1" spc="-120" dirty="0" smtClean="0"/>
              <a:t>’</a:t>
            </a:r>
            <a:r>
              <a:rPr lang="ko-KR" altLang="en-US" b="1" spc="-120" dirty="0" smtClean="0"/>
              <a:t>의 경우 </a:t>
            </a:r>
            <a:r>
              <a:rPr lang="en-US" altLang="ko-KR" b="1" spc="-120" dirty="0" smtClean="0"/>
              <a:t>sales tax </a:t>
            </a:r>
            <a:r>
              <a:rPr lang="ko-KR" altLang="en-US" b="1" spc="-120" dirty="0" smtClean="0"/>
              <a:t>면제 대상임</a:t>
            </a:r>
            <a:endParaRPr lang="en-US" altLang="ko-KR" b="1" spc="-120" dirty="0" smtClean="0"/>
          </a:p>
          <a:p>
            <a:pPr lvl="1" indent="-324000"/>
            <a:r>
              <a:rPr lang="en-US" altLang="ko-KR" b="1" spc="-120" dirty="0" smtClean="0"/>
              <a:t>‘cash’ </a:t>
            </a:r>
            <a:r>
              <a:rPr lang="ko-KR" altLang="en-US" b="1" spc="-120" dirty="0" smtClean="0"/>
              <a:t>혹은 </a:t>
            </a:r>
            <a:r>
              <a:rPr lang="en-US" altLang="ko-KR" b="1" spc="-120" dirty="0" smtClean="0"/>
              <a:t>‘</a:t>
            </a:r>
            <a:r>
              <a:rPr lang="ko-KR" altLang="en-US" b="1" spc="-120" dirty="0" smtClean="0"/>
              <a:t>거래의 매개체</a:t>
            </a:r>
            <a:r>
              <a:rPr lang="en-US" altLang="ko-KR" b="1" spc="-120" dirty="0" smtClean="0"/>
              <a:t>’</a:t>
            </a:r>
            <a:r>
              <a:rPr lang="ko-KR" altLang="en-US" b="1" spc="-120" dirty="0" smtClean="0"/>
              <a:t>로</a:t>
            </a:r>
            <a:r>
              <a:rPr lang="en-US" altLang="ko-KR" b="1" spc="-120" dirty="0" smtClean="0"/>
              <a:t> </a:t>
            </a:r>
            <a:r>
              <a:rPr lang="ko-KR" altLang="en-US" b="1" spc="-120" dirty="0" smtClean="0"/>
              <a:t>정의된 경우에도 </a:t>
            </a:r>
            <a:r>
              <a:rPr lang="en-US" altLang="ko-KR" b="1" spc="-120" dirty="0" smtClean="0"/>
              <a:t>sales tax </a:t>
            </a:r>
            <a:r>
              <a:rPr lang="ko-KR" altLang="en-US" b="1" spc="-120" dirty="0" smtClean="0"/>
              <a:t>면제 대상으로 분류</a:t>
            </a:r>
            <a:endParaRPr lang="en-US" altLang="ko-KR" b="1" spc="-120" dirty="0" smtClean="0"/>
          </a:p>
        </p:txBody>
      </p:sp>
      <p:sp>
        <p:nvSpPr>
          <p:cNvPr id="6" name="텍스트 개체 틀 11"/>
          <p:cNvSpPr>
            <a:spLocks noGrp="1"/>
          </p:cNvSpPr>
          <p:nvPr>
            <p:ph type="body" idx="1"/>
          </p:nvPr>
        </p:nvSpPr>
        <p:spPr>
          <a:xfrm>
            <a:off x="468000" y="1267200"/>
            <a:ext cx="8208456" cy="639762"/>
          </a:xfrm>
        </p:spPr>
        <p:txBody>
          <a:bodyPr/>
          <a:lstStyle/>
          <a:p>
            <a:r>
              <a:rPr lang="ko-KR" altLang="en-US" dirty="0" smtClean="0"/>
              <a:t>주정부 </a:t>
            </a:r>
            <a:r>
              <a:rPr lang="en-US" altLang="ko-KR" dirty="0" smtClean="0"/>
              <a:t>sales tax</a:t>
            </a:r>
            <a:r>
              <a:rPr lang="ko-KR" altLang="en-US" dirty="0" smtClean="0"/>
              <a:t> 과세 기준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455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02. </a:t>
            </a:r>
            <a:r>
              <a:rPr lang="ko-KR" altLang="en-US" dirty="0" smtClean="0"/>
              <a:t>미국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592267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47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916832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endParaRPr lang="en-US" altLang="ko-KR" b="1" spc="-120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217003"/>
              </p:ext>
            </p:extLst>
          </p:nvPr>
        </p:nvGraphicFramePr>
        <p:xfrm>
          <a:off x="755576" y="1196752"/>
          <a:ext cx="7632847" cy="4680520"/>
        </p:xfrm>
        <a:graphic>
          <a:graphicData uri="http://schemas.openxmlformats.org/drawingml/2006/table">
            <a:tbl>
              <a:tblPr/>
              <a:tblGrid>
                <a:gridCol w="1230608"/>
                <a:gridCol w="1230608"/>
                <a:gridCol w="1332889"/>
                <a:gridCol w="3838742"/>
              </a:tblGrid>
              <a:tr h="2776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주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</a:t>
                      </a: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State)</a:t>
                      </a:r>
                      <a:endParaRPr lang="en-US" sz="9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공표 시기</a:t>
                      </a:r>
                      <a:endParaRPr lang="ko-KR" altLang="en-US" sz="9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비트코인 유형</a:t>
                      </a:r>
                      <a:endParaRPr lang="ko-KR" altLang="en-US" sz="9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자료 출처</a:t>
                      </a:r>
                      <a:endParaRPr lang="ko-KR" altLang="en-US" sz="9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776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캘리포니아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2014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9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무형자산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Publication 388 Tax Information Bulletin </a:t>
                      </a:r>
                      <a:endParaRPr lang="fr-FR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4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켄터키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2014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6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무형자산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Kentucky Sales Tax Facts, June 2014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4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미네소타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2015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6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현금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</a:t>
                      </a: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Cash)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Sales Tax Fact Sheet No. 167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4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미주리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2014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9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무형자산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Letter Ruling No. LR 7411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4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뉴저지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2015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3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무형자산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TAM-2015-1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4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뉴욕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2014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12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무형자산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TSB-M-14(5)C, (7)I, (17)S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워싱턴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-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무형자산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3000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Accepting virtual currency as payment for goods or </a:t>
                      </a:r>
                      <a:r>
                        <a:rPr lang="en-US" sz="900" kern="0" spc="0" baseline="3000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service2)</a:t>
                      </a:r>
                      <a:endParaRPr lang="en-US" sz="900" kern="0" spc="0" baseline="300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위스콘신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2014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3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무형자산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Wisconsin Sales and Use Tax Report No. 1-14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미시건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2015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11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무형자산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Treasury Update, Volume 1, Issue 1 (2015.11)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앨러배마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2017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5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 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교환의 매개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Alabama Monetary Transmission Act 8-7A-2(8)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4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코네티컷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2017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10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교환의 매개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House Bill 7141 Section 10. (17)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플로리다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2017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교환의 매개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Florida Money Laundering Act 896.101. (2). (j)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0334" marR="60334" marT="16680" marB="166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37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03. </a:t>
            </a:r>
            <a:r>
              <a:rPr lang="ko-KR" altLang="en-US" dirty="0" smtClean="0"/>
              <a:t>일본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592267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48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내용 개체 틀 12"/>
          <p:cNvSpPr txBox="1">
            <a:spLocks/>
          </p:cNvSpPr>
          <p:nvPr/>
        </p:nvSpPr>
        <p:spPr>
          <a:xfrm>
            <a:off x="467544" y="4312989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lvl="1" indent="0">
              <a:buNone/>
            </a:pPr>
            <a:endParaRPr lang="en-US" altLang="ko-KR" b="1" spc="-120" dirty="0" smtClean="0"/>
          </a:p>
        </p:txBody>
      </p:sp>
      <p:sp>
        <p:nvSpPr>
          <p:cNvPr id="6" name="내용 개체 틀 12"/>
          <p:cNvSpPr txBox="1">
            <a:spLocks/>
          </p:cNvSpPr>
          <p:nvPr/>
        </p:nvSpPr>
        <p:spPr>
          <a:xfrm>
            <a:off x="468000" y="1556791"/>
            <a:ext cx="8208456" cy="4700413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spc="-120" dirty="0" smtClean="0"/>
              <a:t> </a:t>
            </a:r>
            <a:r>
              <a:rPr lang="ko-KR" altLang="en-US" spc="-120" dirty="0"/>
              <a:t>지급결제법과 소비세법</a:t>
            </a:r>
            <a:r>
              <a:rPr lang="en-US" altLang="ko-KR" spc="-120" dirty="0"/>
              <a:t> </a:t>
            </a:r>
            <a:r>
              <a:rPr lang="ko-KR" altLang="en-US" spc="-120" dirty="0" smtClean="0"/>
              <a:t>개정으로 </a:t>
            </a:r>
            <a:r>
              <a:rPr lang="en-US" altLang="ko-KR" spc="-120" dirty="0"/>
              <a:t>2017</a:t>
            </a:r>
            <a:r>
              <a:rPr lang="ko-KR" altLang="en-US" spc="-120" dirty="0"/>
              <a:t>년 </a:t>
            </a:r>
            <a:r>
              <a:rPr lang="en-US" altLang="ko-KR" spc="-120" dirty="0"/>
              <a:t>7</a:t>
            </a:r>
            <a:r>
              <a:rPr lang="ko-KR" altLang="en-US" spc="-120" dirty="0"/>
              <a:t>월 </a:t>
            </a:r>
            <a:r>
              <a:rPr lang="en-US" altLang="ko-KR" spc="-120" dirty="0"/>
              <a:t>1</a:t>
            </a:r>
            <a:r>
              <a:rPr lang="ko-KR" altLang="en-US" spc="-120" dirty="0"/>
              <a:t>일부터 가상화폐 거래는 소비세 면세 대상</a:t>
            </a:r>
            <a:endParaRPr lang="en-US" altLang="ko-KR" spc="-120" dirty="0"/>
          </a:p>
          <a:p>
            <a:pPr lvl="1" indent="-324000"/>
            <a:r>
              <a:rPr lang="ko-KR" altLang="en-US" b="1" spc="-120" dirty="0" smtClean="0"/>
              <a:t>과거에는 가상화폐를 결제수단으로 보지 않았으나 </a:t>
            </a:r>
            <a:r>
              <a:rPr lang="en-US" altLang="ko-KR" b="1" spc="-120" dirty="0" smtClean="0"/>
              <a:t>, </a:t>
            </a:r>
            <a:r>
              <a:rPr lang="ko-KR" altLang="en-US" b="1" spc="-120" dirty="0" err="1" smtClean="0"/>
              <a:t>지급결제법</a:t>
            </a:r>
            <a:r>
              <a:rPr lang="ko-KR" altLang="en-US" b="1" spc="-120" dirty="0" smtClean="0"/>
              <a:t> 개정안</a:t>
            </a:r>
            <a:r>
              <a:rPr lang="en-US" altLang="ko-KR" b="1" spc="-120" dirty="0" smtClean="0"/>
              <a:t>(2017</a:t>
            </a:r>
            <a:r>
              <a:rPr lang="ko-KR" altLang="en-US" b="1" spc="-120" dirty="0" smtClean="0"/>
              <a:t>년 </a:t>
            </a:r>
            <a:r>
              <a:rPr lang="en-US" altLang="ko-KR" b="1" spc="-120" dirty="0" smtClean="0"/>
              <a:t>4</a:t>
            </a:r>
            <a:r>
              <a:rPr lang="ko-KR" altLang="en-US" b="1" spc="-120" dirty="0" smtClean="0"/>
              <a:t>월 </a:t>
            </a:r>
            <a:r>
              <a:rPr lang="en-US" altLang="ko-KR" b="1" spc="-120" dirty="0" smtClean="0"/>
              <a:t>1</a:t>
            </a:r>
            <a:r>
              <a:rPr lang="ko-KR" altLang="en-US" b="1" spc="-120" dirty="0" smtClean="0"/>
              <a:t>일 시행</a:t>
            </a:r>
            <a:r>
              <a:rPr lang="en-US" altLang="ko-KR" b="1" spc="-120" dirty="0" smtClean="0"/>
              <a:t>)</a:t>
            </a:r>
            <a:r>
              <a:rPr lang="ko-KR" altLang="en-US" b="1" spc="-120" dirty="0" smtClean="0"/>
              <a:t>에서 가상화폐를 결제 수단으로 인정하였으며</a:t>
            </a:r>
            <a:r>
              <a:rPr lang="en-US" altLang="ko-KR" b="1" spc="-120" dirty="0" smtClean="0"/>
              <a:t>, </a:t>
            </a:r>
            <a:r>
              <a:rPr lang="ko-KR" altLang="en-US" b="1" spc="-120" dirty="0" smtClean="0"/>
              <a:t>이후 소비세법 개정으로 </a:t>
            </a:r>
            <a:r>
              <a:rPr lang="en-US" altLang="ko-KR" b="1" spc="-120" dirty="0" smtClean="0"/>
              <a:t>2017</a:t>
            </a:r>
            <a:r>
              <a:rPr lang="ko-KR" altLang="en-US" b="1" spc="-120" dirty="0" smtClean="0"/>
              <a:t>년 </a:t>
            </a:r>
            <a:r>
              <a:rPr lang="en-US" altLang="ko-KR" b="1" spc="-120" dirty="0" smtClean="0"/>
              <a:t>7</a:t>
            </a:r>
            <a:r>
              <a:rPr lang="ko-KR" altLang="en-US" b="1" spc="-120" dirty="0" smtClean="0"/>
              <a:t>월 </a:t>
            </a:r>
            <a:r>
              <a:rPr lang="en-US" altLang="ko-KR" b="1" spc="-120" dirty="0" smtClean="0"/>
              <a:t>1</a:t>
            </a:r>
            <a:r>
              <a:rPr lang="ko-KR" altLang="en-US" b="1" spc="-120" dirty="0" smtClean="0"/>
              <a:t>일부터 가상화폐 거래에 부과되던 </a:t>
            </a:r>
            <a:r>
              <a:rPr lang="en-US" altLang="ko-KR" b="1" spc="-120" dirty="0" smtClean="0"/>
              <a:t>8%</a:t>
            </a:r>
            <a:r>
              <a:rPr lang="ko-KR" altLang="en-US" b="1" spc="-120" dirty="0" smtClean="0"/>
              <a:t>의 소비세를 면세</a:t>
            </a:r>
            <a:endParaRPr lang="en-US" altLang="ko-KR" b="1" spc="-120" dirty="0" smtClean="0"/>
          </a:p>
          <a:p>
            <a:pPr marL="108000" lvl="1" indent="0">
              <a:buNone/>
            </a:pPr>
            <a:endParaRPr lang="en-US" altLang="ko-KR" b="1" spc="-120" dirty="0"/>
          </a:p>
          <a:p>
            <a:pPr indent="-324000"/>
            <a:r>
              <a:rPr lang="ko-KR" altLang="en-US" spc="-120" dirty="0"/>
              <a:t> </a:t>
            </a:r>
            <a:r>
              <a:rPr lang="ko-KR" altLang="en-US" spc="-120" dirty="0" smtClean="0"/>
              <a:t>가상화폐 매매로부터 발생한 이익에는 소득세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법인세</a:t>
            </a:r>
            <a:r>
              <a:rPr lang="en-US" altLang="ko-KR" spc="-120" dirty="0"/>
              <a:t> </a:t>
            </a:r>
            <a:r>
              <a:rPr lang="ko-KR" altLang="en-US" spc="-120" dirty="0" smtClean="0"/>
              <a:t>부과</a:t>
            </a:r>
            <a:endParaRPr lang="en-US" altLang="ko-KR" spc="-120" dirty="0"/>
          </a:p>
          <a:p>
            <a:pPr lvl="1" indent="-324000"/>
            <a:r>
              <a:rPr lang="ko-KR" altLang="en-US" b="1" spc="-120" dirty="0" smtClean="0"/>
              <a:t>개인의 가상화폐 매매로 발생한 이익은 기타소득</a:t>
            </a:r>
            <a:r>
              <a:rPr lang="en-US" altLang="ko-KR" b="1" spc="-120" dirty="0" smtClean="0"/>
              <a:t>(Miscellaneous Income)</a:t>
            </a:r>
            <a:r>
              <a:rPr lang="ko-KR" altLang="en-US" b="1" spc="-120" dirty="0" smtClean="0"/>
              <a:t>으로 총소득에 합산하여 소득세 부과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기업의 가상화폐 매매로 발생한 이익은 영업이익</a:t>
            </a:r>
            <a:r>
              <a:rPr lang="en-US" altLang="ko-KR" b="1" spc="-120" dirty="0" smtClean="0"/>
              <a:t>(Operating Revenue)</a:t>
            </a:r>
            <a:r>
              <a:rPr lang="ko-KR" altLang="en-US" b="1" spc="-120" dirty="0" smtClean="0"/>
              <a:t>으로 매출에 합산하여 법인세 부과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재화 및 서비스 제공 대가로 받은 가상화폐의 처리 기준이나 평가 방법 관련해서는 아직 세부 지침이 마련되지 않은 상황</a:t>
            </a:r>
            <a:endParaRPr lang="en-US" altLang="ko-KR" b="1" spc="-120" dirty="0"/>
          </a:p>
          <a:p>
            <a:pPr marL="108000" lvl="1" indent="0">
              <a:buNone/>
            </a:pPr>
            <a:endParaRPr lang="en-US" altLang="ko-KR" b="1" spc="-120" dirty="0"/>
          </a:p>
          <a:p>
            <a:pPr marL="108000" lvl="1" indent="0">
              <a:buNone/>
            </a:pPr>
            <a:endParaRPr lang="en-US" altLang="ko-KR" b="1" spc="-120" dirty="0" smtClean="0"/>
          </a:p>
          <a:p>
            <a:pPr marL="108000" lvl="1" indent="0">
              <a:buNone/>
            </a:pPr>
            <a:endParaRPr lang="en-US" altLang="ko-KR" b="1" spc="-120" dirty="0"/>
          </a:p>
        </p:txBody>
      </p:sp>
    </p:spTree>
    <p:extLst>
      <p:ext uri="{BB962C8B-B14F-4D97-AF65-F5344CB8AC3E}">
        <p14:creationId xmlns:p14="http://schemas.microsoft.com/office/powerpoint/2010/main" val="196511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03. </a:t>
            </a:r>
            <a:r>
              <a:rPr lang="ko-KR" altLang="en-US" dirty="0" smtClean="0"/>
              <a:t>일본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>
          <a:xfrm>
            <a:off x="6553200" y="6592267"/>
            <a:ext cx="2133600" cy="365125"/>
          </a:xfrm>
        </p:spPr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49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내용 개체 틀 12"/>
          <p:cNvSpPr txBox="1">
            <a:spLocks/>
          </p:cNvSpPr>
          <p:nvPr/>
        </p:nvSpPr>
        <p:spPr>
          <a:xfrm>
            <a:off x="467544" y="4312989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lvl="1" indent="0">
              <a:buNone/>
            </a:pPr>
            <a:endParaRPr lang="en-US" altLang="ko-KR" b="1" spc="-120" dirty="0" smtClean="0"/>
          </a:p>
        </p:txBody>
      </p:sp>
      <p:sp>
        <p:nvSpPr>
          <p:cNvPr id="6" name="내용 개체 틀 12"/>
          <p:cNvSpPr txBox="1">
            <a:spLocks/>
          </p:cNvSpPr>
          <p:nvPr/>
        </p:nvSpPr>
        <p:spPr>
          <a:xfrm>
            <a:off x="468000" y="1196752"/>
            <a:ext cx="8208456" cy="5328592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spc="-120" dirty="0" smtClean="0"/>
              <a:t>개정된 </a:t>
            </a:r>
            <a:r>
              <a:rPr lang="ko-KR" altLang="en-US" spc="-120" dirty="0" err="1" smtClean="0"/>
              <a:t>지급결제법에는</a:t>
            </a:r>
            <a:r>
              <a:rPr lang="ko-KR" altLang="en-US" spc="-120" dirty="0"/>
              <a:t> 가</a:t>
            </a:r>
            <a:r>
              <a:rPr lang="ko-KR" altLang="en-US" spc="-120" dirty="0" smtClean="0"/>
              <a:t>상화폐 거래소 관련 규제 내용도 포함</a:t>
            </a:r>
            <a:endParaRPr lang="en-US" altLang="ko-KR" spc="-120" dirty="0"/>
          </a:p>
          <a:p>
            <a:pPr lvl="1" indent="-324000"/>
            <a:r>
              <a:rPr lang="ko-KR" altLang="en-US" b="1" spc="-120" dirty="0" smtClean="0"/>
              <a:t>거래소 등록 의무</a:t>
            </a:r>
            <a:endParaRPr lang="en-US" altLang="ko-KR" b="1" spc="-120" dirty="0" smtClean="0"/>
          </a:p>
          <a:p>
            <a:pPr lvl="2" indent="-324000"/>
            <a:r>
              <a:rPr lang="ko-KR" altLang="en-US" spc="-120" dirty="0" smtClean="0"/>
              <a:t>가상화폐 거래소는 </a:t>
            </a:r>
            <a:r>
              <a:rPr lang="ko-KR" altLang="en-US" spc="-120" dirty="0" err="1" smtClean="0"/>
              <a:t>지급결제법상</a:t>
            </a:r>
            <a:r>
              <a:rPr lang="ko-KR" altLang="en-US" spc="-120" dirty="0" smtClean="0"/>
              <a:t> 등록 의무를 준수</a:t>
            </a:r>
            <a:endParaRPr lang="en-US" altLang="ko-KR" spc="-120" dirty="0"/>
          </a:p>
          <a:p>
            <a:pPr lvl="1" indent="-324000"/>
            <a:r>
              <a:rPr lang="ko-KR" altLang="en-US" b="1" spc="-120" dirty="0" smtClean="0"/>
              <a:t>등록 요건</a:t>
            </a:r>
            <a:endParaRPr lang="en-US" altLang="ko-KR" b="1" spc="-120" dirty="0"/>
          </a:p>
          <a:p>
            <a:pPr lvl="2" indent="-324000">
              <a:lnSpc>
                <a:spcPct val="120000"/>
              </a:lnSpc>
            </a:pPr>
            <a:r>
              <a:rPr lang="ko-KR" altLang="en-US" spc="-120" dirty="0" smtClean="0"/>
              <a:t>가상화폐 </a:t>
            </a:r>
            <a:r>
              <a:rPr lang="ko-KR" altLang="en-US" spc="-120" dirty="0"/>
              <a:t>거래소는 </a:t>
            </a:r>
            <a:r>
              <a:rPr lang="ko-KR" altLang="en-US" spc="-120" dirty="0" smtClean="0"/>
              <a:t>일본 주식회사 형태이거나 외국에서 합법적으로 거래 서비스를 제공하면서 일본 내 사무소가 위치하고 대표자가 거주해야 함</a:t>
            </a:r>
            <a:endParaRPr lang="en-US" altLang="ko-KR" spc="-120" dirty="0" smtClean="0"/>
          </a:p>
          <a:p>
            <a:pPr lvl="2" indent="-324000">
              <a:lnSpc>
                <a:spcPct val="120000"/>
              </a:lnSpc>
            </a:pPr>
            <a:r>
              <a:rPr lang="en-US" altLang="ko-KR" spc="-120" dirty="0" smtClean="0"/>
              <a:t>1,000</a:t>
            </a:r>
            <a:r>
              <a:rPr lang="ko-KR" altLang="en-US" spc="-120" dirty="0" smtClean="0"/>
              <a:t>만엔 이상의 자본을 보유하고 자산이 부채보다 많아야 함</a:t>
            </a:r>
            <a:endParaRPr lang="en-US" altLang="ko-KR" spc="-120" dirty="0" smtClean="0"/>
          </a:p>
          <a:p>
            <a:pPr lvl="2" indent="-324000">
              <a:lnSpc>
                <a:spcPct val="120000"/>
              </a:lnSpc>
            </a:pPr>
            <a:r>
              <a:rPr lang="ko-KR" altLang="en-US" spc="-120" dirty="0" smtClean="0"/>
              <a:t>기존 가상화폐거래소와 혼동을 줄 수 있는 사업체 이름은 사용하지 못함</a:t>
            </a:r>
            <a:endParaRPr lang="en-US" altLang="ko-KR" spc="-120" dirty="0" smtClean="0"/>
          </a:p>
          <a:p>
            <a:pPr lvl="2" indent="-324000">
              <a:lnSpc>
                <a:spcPct val="120000"/>
              </a:lnSpc>
            </a:pPr>
            <a:r>
              <a:rPr lang="ko-KR" altLang="en-US" spc="-120" dirty="0" smtClean="0"/>
              <a:t>공공의 이익을 침해하는 다른 서비스는 제공 금지</a:t>
            </a:r>
            <a:r>
              <a:rPr lang="en-US" altLang="ko-KR" b="1" spc="-120" dirty="0" smtClean="0"/>
              <a:t> </a:t>
            </a:r>
            <a:endParaRPr lang="en-US" altLang="ko-KR" b="1" spc="-120" dirty="0"/>
          </a:p>
          <a:p>
            <a:pPr lvl="1" indent="-324000"/>
            <a:r>
              <a:rPr lang="ko-KR" altLang="en-US" b="1" spc="-120" dirty="0" smtClean="0"/>
              <a:t>제출 서류</a:t>
            </a:r>
            <a:endParaRPr lang="en-US" altLang="ko-KR" b="1" spc="-120" dirty="0"/>
          </a:p>
          <a:p>
            <a:pPr lvl="2" indent="-324000">
              <a:lnSpc>
                <a:spcPct val="120000"/>
              </a:lnSpc>
            </a:pPr>
            <a:r>
              <a:rPr lang="ko-KR" altLang="en-US" spc="-120" dirty="0" smtClean="0"/>
              <a:t>등록 신청서에는 사업체 이름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가상화폐 이름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서비스 내용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가상화폐 교환비율 결정 방법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영업일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영업시간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수수료 등을 상세하게 기재</a:t>
            </a:r>
            <a:endParaRPr lang="en-US" altLang="ko-KR" spc="-120" dirty="0"/>
          </a:p>
          <a:p>
            <a:pPr lvl="2" indent="-324000">
              <a:lnSpc>
                <a:spcPct val="120000"/>
              </a:lnSpc>
            </a:pPr>
            <a:r>
              <a:rPr lang="ko-KR" altLang="en-US" spc="-120" dirty="0" err="1" smtClean="0"/>
              <a:t>재무상태표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향후 </a:t>
            </a:r>
            <a:r>
              <a:rPr lang="en-US" altLang="ko-KR" spc="-120" dirty="0" smtClean="0"/>
              <a:t>3</a:t>
            </a:r>
            <a:r>
              <a:rPr lang="ko-KR" altLang="en-US" spc="-120" dirty="0" smtClean="0"/>
              <a:t>년 간 예상 손익계산서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약관 등을 첨부</a:t>
            </a:r>
            <a:endParaRPr lang="en-US" altLang="ko-KR" spc="-120" dirty="0" smtClean="0"/>
          </a:p>
          <a:p>
            <a:pPr lvl="1" indent="-324000"/>
            <a:r>
              <a:rPr lang="ko-KR" altLang="en-US" b="1" spc="-120" dirty="0" smtClean="0"/>
              <a:t>기타 준수사항</a:t>
            </a:r>
            <a:endParaRPr lang="en-US" altLang="ko-KR" spc="-120" dirty="0"/>
          </a:p>
          <a:p>
            <a:pPr lvl="2" indent="-324000">
              <a:lnSpc>
                <a:spcPct val="120000"/>
              </a:lnSpc>
            </a:pPr>
            <a:r>
              <a:rPr lang="ko-KR" altLang="en-US" spc="-120" dirty="0" smtClean="0"/>
              <a:t>매 회계연도마다 </a:t>
            </a:r>
            <a:r>
              <a:rPr lang="ko-KR" altLang="en-US" spc="-120" dirty="0" err="1" smtClean="0"/>
              <a:t>재무상태표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손익계산서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감사보고서를 </a:t>
            </a:r>
            <a:r>
              <a:rPr lang="ko-KR" altLang="en-US" spc="-120" dirty="0" err="1" smtClean="0"/>
              <a:t>금융청</a:t>
            </a:r>
            <a:r>
              <a:rPr lang="en-US" altLang="ko-KR" spc="-120" dirty="0" smtClean="0"/>
              <a:t>(FSA)</a:t>
            </a:r>
            <a:r>
              <a:rPr lang="ko-KR" altLang="en-US" spc="-120" dirty="0" smtClean="0"/>
              <a:t>에 보고</a:t>
            </a:r>
            <a:endParaRPr lang="en-US" altLang="ko-KR" spc="-120" dirty="0" smtClean="0"/>
          </a:p>
          <a:p>
            <a:pPr lvl="2" indent="-324000">
              <a:lnSpc>
                <a:spcPct val="120000"/>
              </a:lnSpc>
            </a:pPr>
            <a:r>
              <a:rPr lang="ko-KR" altLang="en-US" spc="-120" dirty="0" smtClean="0"/>
              <a:t>매 분기마다 고객 신탁 자금과 거래소가 자체 보유한 자금의 분리 여부를 감사 받고 </a:t>
            </a:r>
            <a:r>
              <a:rPr lang="ko-KR" altLang="en-US" spc="-120" dirty="0" err="1" smtClean="0"/>
              <a:t>금융청에</a:t>
            </a:r>
            <a:r>
              <a:rPr lang="ko-KR" altLang="en-US" spc="-120" dirty="0" smtClean="0"/>
              <a:t> 보고서 제출</a:t>
            </a:r>
            <a:r>
              <a:rPr lang="en-US" altLang="ko-KR" spc="-120" dirty="0" smtClean="0"/>
              <a:t> </a:t>
            </a:r>
            <a:endParaRPr lang="en-US" altLang="ko-KR" spc="-120" dirty="0"/>
          </a:p>
          <a:p>
            <a:pPr marL="108000" lvl="1" indent="0">
              <a:buNone/>
            </a:pPr>
            <a:endParaRPr lang="en-US" altLang="ko-KR" b="1" spc="-120" dirty="0"/>
          </a:p>
          <a:p>
            <a:pPr marL="108000" lvl="1" indent="0">
              <a:buNone/>
            </a:pPr>
            <a:endParaRPr lang="en-US" altLang="ko-KR" b="1" spc="-120" dirty="0" smtClean="0"/>
          </a:p>
          <a:p>
            <a:pPr marL="108000" lvl="1" indent="0">
              <a:buNone/>
            </a:pPr>
            <a:endParaRPr lang="en-US" altLang="ko-KR" b="1" spc="-120" dirty="0"/>
          </a:p>
        </p:txBody>
      </p:sp>
    </p:spTree>
    <p:extLst>
      <p:ext uri="{BB962C8B-B14F-4D97-AF65-F5344CB8AC3E}">
        <p14:creationId xmlns:p14="http://schemas.microsoft.com/office/powerpoint/2010/main" val="355368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04. </a:t>
            </a:r>
            <a:r>
              <a:rPr lang="ko-KR" altLang="en-US" dirty="0" smtClean="0"/>
              <a:t>호주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50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628800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spc="-120" dirty="0" smtClean="0"/>
              <a:t>호주 국세청은 비트코인을 세법상 통화가 아닌 자산의 일종으로 규정</a:t>
            </a:r>
            <a:endParaRPr lang="en-US" altLang="ko-KR" spc="-120" dirty="0" smtClean="0"/>
          </a:p>
          <a:p>
            <a:pPr lvl="1" indent="-324000"/>
            <a:r>
              <a:rPr lang="ko-KR" altLang="en-US" b="1" spc="-120" dirty="0" smtClean="0"/>
              <a:t>근로에 대한 대가로 수령한 비트코인은 소득세 부과 대상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투자목적이 인정될 경우 자본이득세 부과 대상</a:t>
            </a:r>
            <a:endParaRPr lang="en-US" altLang="ko-KR" b="1" spc="-120" dirty="0" smtClean="0"/>
          </a:p>
          <a:p>
            <a:pPr lvl="1" indent="-324000"/>
            <a:endParaRPr lang="en-US" altLang="ko-KR" b="1" spc="-120" dirty="0" smtClean="0"/>
          </a:p>
          <a:p>
            <a:pPr indent="-324000"/>
            <a:r>
              <a:rPr lang="ko-KR" altLang="en-US" spc="-120" dirty="0" smtClean="0"/>
              <a:t>하지만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개인이 연간 </a:t>
            </a:r>
            <a:r>
              <a:rPr lang="en-US" altLang="ko-KR" spc="-120" dirty="0" smtClean="0"/>
              <a:t>1</a:t>
            </a:r>
            <a:r>
              <a:rPr lang="ko-KR" altLang="en-US" spc="-120" dirty="0" smtClean="0"/>
              <a:t>만 호주달러 미만의 거래에서 비트코인을 거래의 매개로 사용하였을 경우 자본이득세 대상에서 제외하는 예외 조항 또한 존재</a:t>
            </a:r>
            <a:endParaRPr lang="en-US" altLang="ko-KR" spc="-120" dirty="0" smtClean="0"/>
          </a:p>
          <a:p>
            <a:pPr lvl="1" indent="-324000"/>
            <a:r>
              <a:rPr lang="ko-KR" altLang="en-US" b="1" spc="-120" dirty="0" smtClean="0"/>
              <a:t>사업체를 운영하지 않아야 함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재화나 서비스를 구매하기 위해 비트코인을 사용하는 경우 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개인이라 할지라도 투자의 목적으로 비트코인을 장기간 보유하는 경우 이 예외규정이 적용되지 않음 </a:t>
            </a:r>
            <a:endParaRPr lang="en-US" altLang="ko-KR" b="1" spc="-120" dirty="0" smtClean="0"/>
          </a:p>
          <a:p>
            <a:pPr marL="108000" lvl="1" indent="0">
              <a:buFontTx/>
              <a:buNone/>
            </a:pPr>
            <a:endParaRPr lang="en-US" altLang="ko-KR" b="1" spc="-120" dirty="0" smtClean="0"/>
          </a:p>
        </p:txBody>
      </p:sp>
    </p:spTree>
    <p:extLst>
      <p:ext uri="{BB962C8B-B14F-4D97-AF65-F5344CB8AC3E}">
        <p14:creationId xmlns:p14="http://schemas.microsoft.com/office/powerpoint/2010/main" val="325567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04. </a:t>
            </a:r>
            <a:r>
              <a:rPr lang="ko-KR" altLang="en-US" dirty="0" smtClean="0"/>
              <a:t>호주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51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628800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en-US" altLang="ko-KR" spc="-120" dirty="0" smtClean="0"/>
              <a:t>2017</a:t>
            </a:r>
            <a:r>
              <a:rPr lang="ko-KR" altLang="en-US" spc="-120" dirty="0" smtClean="0"/>
              <a:t>년 </a:t>
            </a:r>
            <a:r>
              <a:rPr lang="en-US" altLang="ko-KR" spc="-120" dirty="0" smtClean="0"/>
              <a:t>7</a:t>
            </a:r>
            <a:r>
              <a:rPr lang="ko-KR" altLang="en-US" spc="-120" dirty="0" smtClean="0"/>
              <a:t>월 이전까지 비트코인은 부가가치세</a:t>
            </a:r>
            <a:r>
              <a:rPr lang="en-US" altLang="ko-KR" spc="-120" dirty="0" smtClean="0"/>
              <a:t>(GST)</a:t>
            </a:r>
            <a:r>
              <a:rPr lang="ko-KR" altLang="en-US" spc="-120" dirty="0" smtClean="0"/>
              <a:t> 과세 대상이었음</a:t>
            </a:r>
            <a:endParaRPr lang="en-US" altLang="ko-KR" spc="-120" dirty="0" smtClean="0"/>
          </a:p>
          <a:p>
            <a:pPr lvl="1" indent="-324000"/>
            <a:r>
              <a:rPr lang="en-US" altLang="ko-KR" spc="-120" dirty="0" smtClean="0"/>
              <a:t>2017</a:t>
            </a:r>
            <a:r>
              <a:rPr lang="ko-KR" altLang="en-US" spc="-120" dirty="0" smtClean="0"/>
              <a:t>년 </a:t>
            </a:r>
            <a:r>
              <a:rPr lang="en-US" altLang="ko-KR" spc="-120" dirty="0" smtClean="0"/>
              <a:t>7</a:t>
            </a:r>
            <a:r>
              <a:rPr lang="ko-KR" altLang="en-US" spc="-120" dirty="0" smtClean="0"/>
              <a:t>월 부가가치세법이 개정되어 현재 가상화폐를 부가가치세 목적상 통화로 취급하게 되었음 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이전까지는 비트코인이 부가가치세 목적상 물품으로 간주되어 비트코인을 매개로 한 거래에서 부가가치세가 이중으로 부과되는 문제가 발생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실제 호주에 위치하던 암호화폐 거래소들이 영국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싱가포르 등의 국가들로 이전하는 문제가 지적된 바 있음 </a:t>
            </a:r>
            <a:endParaRPr lang="en-US" altLang="ko-KR" spc="-120" dirty="0" smtClean="0"/>
          </a:p>
          <a:p>
            <a:pPr lvl="1" indent="-324000"/>
            <a:endParaRPr lang="en-US" altLang="ko-KR" b="1" spc="-120" dirty="0" smtClean="0"/>
          </a:p>
          <a:p>
            <a:pPr marL="108000" lvl="1" indent="0">
              <a:buFontTx/>
              <a:buNone/>
            </a:pPr>
            <a:endParaRPr lang="en-US" altLang="ko-KR" b="1" spc="-120" dirty="0" smtClean="0"/>
          </a:p>
        </p:txBody>
      </p:sp>
    </p:spTree>
    <p:extLst>
      <p:ext uri="{BB962C8B-B14F-4D97-AF65-F5344CB8AC3E}">
        <p14:creationId xmlns:p14="http://schemas.microsoft.com/office/powerpoint/2010/main" val="413903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05. </a:t>
            </a:r>
            <a:r>
              <a:rPr lang="ko-KR" altLang="en-US" dirty="0" smtClean="0"/>
              <a:t>영국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52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628800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spc="-120" dirty="0" smtClean="0"/>
              <a:t>영국 국세청은 암호화폐를 새로운 지급수단으로 인정하고 있음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비트코인을 교환의 매개체로 인정하여 부가가치세 비과세대상의 하나로 규정함</a:t>
            </a:r>
            <a:endParaRPr lang="en-US" altLang="ko-KR" spc="-120" dirty="0" smtClean="0"/>
          </a:p>
          <a:p>
            <a:pPr lvl="2" indent="-324000"/>
            <a:r>
              <a:rPr lang="ko-KR" altLang="en-US" spc="-120" dirty="0" smtClean="0"/>
              <a:t>화폐로 정의한 것은 아님</a:t>
            </a:r>
            <a:endParaRPr lang="en-US" altLang="ko-KR" spc="-120" dirty="0" smtClean="0"/>
          </a:p>
          <a:p>
            <a:pPr lvl="2" indent="-324000"/>
            <a:r>
              <a:rPr lang="ko-KR" altLang="en-US" spc="-120" dirty="0" smtClean="0"/>
              <a:t>교환의 매개체로서의 역할을 하는 금융자산으로 규정</a:t>
            </a:r>
            <a:endParaRPr lang="en-US" altLang="ko-KR" spc="-120" dirty="0"/>
          </a:p>
          <a:p>
            <a:pPr lvl="1" indent="-324000"/>
            <a:r>
              <a:rPr lang="ko-KR" altLang="en-US" spc="-120" dirty="0" smtClean="0"/>
              <a:t> 비트코인이 매개된 외환거래의 경우 비트코인을 외화와 유사한 자산으로 정의하여 기존 외환거래 및 차입에 적용되는 일반적인 규정이 그대로 적용됨 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채굴을 통한 비트코인 획득에 대해서도 부가가치세를 부과하지 않음</a:t>
            </a:r>
            <a:endParaRPr lang="en-US" altLang="ko-KR" spc="-120" dirty="0" smtClean="0"/>
          </a:p>
          <a:p>
            <a:pPr lvl="1" indent="-324000"/>
            <a:endParaRPr lang="en-US" altLang="ko-KR" b="1" spc="-120" dirty="0"/>
          </a:p>
          <a:p>
            <a:pPr indent="-324000"/>
            <a:r>
              <a:rPr lang="en-US" altLang="ko-KR" spc="-120" dirty="0" smtClean="0"/>
              <a:t>Isle of Man </a:t>
            </a:r>
            <a:r>
              <a:rPr lang="ko-KR" altLang="en-US" spc="-120" dirty="0" smtClean="0"/>
              <a:t>을 암호화폐 </a:t>
            </a:r>
            <a:r>
              <a:rPr lang="ko-KR" altLang="en-US" spc="-120" dirty="0" err="1" smtClean="0"/>
              <a:t>특구로</a:t>
            </a:r>
            <a:r>
              <a:rPr lang="ko-KR" altLang="en-US" spc="-120" dirty="0" smtClean="0"/>
              <a:t> 지정하여 해당 경제 구역 내 세금 우대 정책을 실시</a:t>
            </a:r>
            <a:endParaRPr lang="en-US" altLang="ko-KR" spc="-120" dirty="0" smtClean="0"/>
          </a:p>
          <a:p>
            <a:pPr lvl="1" indent="-324000"/>
            <a:r>
              <a:rPr lang="en-US" altLang="ko-KR" b="1" spc="-120" dirty="0" smtClean="0"/>
              <a:t>2017</a:t>
            </a:r>
            <a:r>
              <a:rPr lang="ko-KR" altLang="en-US" b="1" spc="-120" dirty="0" smtClean="0"/>
              <a:t>년 </a:t>
            </a:r>
            <a:r>
              <a:rPr lang="en-US" altLang="ko-KR" b="1" spc="-120" dirty="0" smtClean="0"/>
              <a:t>9</a:t>
            </a:r>
            <a:r>
              <a:rPr lang="ko-KR" altLang="en-US" b="1" spc="-120" dirty="0" smtClean="0"/>
              <a:t>월 </a:t>
            </a:r>
            <a:r>
              <a:rPr lang="en-US" altLang="ko-KR" b="1" spc="-120" dirty="0" smtClean="0"/>
              <a:t>Isle of Man </a:t>
            </a:r>
            <a:r>
              <a:rPr lang="ko-KR" altLang="en-US" b="1" spc="-120" dirty="0" smtClean="0"/>
              <a:t>내에서의 </a:t>
            </a:r>
            <a:r>
              <a:rPr lang="en-US" altLang="ko-KR" b="1" spc="-120" dirty="0" smtClean="0"/>
              <a:t>Initial Coin Offering(ICO)</a:t>
            </a:r>
            <a:r>
              <a:rPr lang="ko-KR" altLang="en-US" b="1" spc="-120" dirty="0" smtClean="0"/>
              <a:t>를 허용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법인세</a:t>
            </a:r>
            <a:r>
              <a:rPr lang="en-US" altLang="ko-KR" b="1" spc="-120" dirty="0" smtClean="0"/>
              <a:t>, </a:t>
            </a:r>
            <a:r>
              <a:rPr lang="ko-KR" altLang="en-US" b="1" spc="-120" dirty="0" smtClean="0"/>
              <a:t>자본이득세 완화 </a:t>
            </a:r>
            <a:endParaRPr lang="en-US" altLang="ko-KR" b="1" spc="-120" dirty="0" smtClean="0"/>
          </a:p>
        </p:txBody>
      </p:sp>
    </p:spTree>
    <p:extLst>
      <p:ext uri="{BB962C8B-B14F-4D97-AF65-F5344CB8AC3E}">
        <p14:creationId xmlns:p14="http://schemas.microsoft.com/office/powerpoint/2010/main" val="152845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06. </a:t>
            </a:r>
            <a:r>
              <a:rPr lang="ko-KR" altLang="en-US" dirty="0" smtClean="0"/>
              <a:t>독일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53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628800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spc="-120" dirty="0" smtClean="0"/>
              <a:t>독일 연방 금융감독청은 비트코인을  금융자산의 한 유형으로 규정함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비트코인은 독일 지급결제 서비스 </a:t>
            </a:r>
            <a:r>
              <a:rPr lang="ko-KR" altLang="en-US" spc="-120" dirty="0" err="1" smtClean="0"/>
              <a:t>감독법에</a:t>
            </a:r>
            <a:r>
              <a:rPr lang="ko-KR" altLang="en-US" spc="-120" dirty="0" smtClean="0"/>
              <a:t> 근거한 법정통화가 아님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따라서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외화나 전자화폐로 정의되지 않으며 외화자산과 유사한 성격을 지닌 금융자산으로 규정</a:t>
            </a:r>
            <a:endParaRPr lang="en-US" altLang="ko-KR" spc="-120" dirty="0" smtClean="0"/>
          </a:p>
          <a:p>
            <a:pPr lvl="1" indent="-324000"/>
            <a:endParaRPr lang="en-US" altLang="ko-KR" spc="-120" dirty="0"/>
          </a:p>
          <a:p>
            <a:pPr indent="-324000"/>
            <a:r>
              <a:rPr lang="ko-KR" altLang="en-US" spc="-120" dirty="0" smtClean="0"/>
              <a:t>이에 따라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금융 자산에 적용되는 기존의 세법이 비트코인 거래에도 적용됨 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비트코인을 매개로 한 거래에서 비트코인 역시 부가가치세 과세 대상으로 규정 </a:t>
            </a:r>
            <a:r>
              <a:rPr lang="en-US" altLang="ko-KR" spc="-120" dirty="0" smtClean="0"/>
              <a:t>(2014</a:t>
            </a:r>
            <a:r>
              <a:rPr lang="ko-KR" altLang="en-US" spc="-120" dirty="0" smtClean="0"/>
              <a:t>년 </a:t>
            </a:r>
            <a:r>
              <a:rPr lang="en-US" altLang="ko-KR" spc="-120" dirty="0" smtClean="0"/>
              <a:t>5</a:t>
            </a:r>
            <a:r>
              <a:rPr lang="ko-KR" altLang="en-US" spc="-120" dirty="0" smtClean="0"/>
              <a:t>월 독일 </a:t>
            </a:r>
            <a:r>
              <a:rPr lang="ko-KR" altLang="en-US" spc="-120" dirty="0" err="1" smtClean="0"/>
              <a:t>재정부</a:t>
            </a:r>
            <a:r>
              <a:rPr lang="en-US" altLang="ko-KR" spc="-120" dirty="0"/>
              <a:t> </a:t>
            </a:r>
            <a:r>
              <a:rPr lang="ko-KR" altLang="en-US" spc="-120" dirty="0" smtClean="0"/>
              <a:t>입장 발표</a:t>
            </a:r>
            <a:r>
              <a:rPr lang="en-US" altLang="ko-KR" spc="-120" dirty="0" smtClean="0"/>
              <a:t>)</a:t>
            </a:r>
          </a:p>
          <a:p>
            <a:pPr lvl="2" indent="-324000"/>
            <a:r>
              <a:rPr lang="ko-KR" altLang="en-US" spc="-120" dirty="0" smtClean="0"/>
              <a:t>유럽사법재판소의 부가가치세 면제 방침이 확정됨에 따라 현재는 면제되고 있음 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비트코인 거래에 따른 양도소득은 소득세 부과 대상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법인이 비트코인 사용에 따라 발생한 소득은 사업소득의 일종으로 간주됨 </a:t>
            </a:r>
            <a:endParaRPr lang="en-US" altLang="ko-KR" spc="-120" dirty="0" smtClean="0"/>
          </a:p>
          <a:p>
            <a:pPr marL="396000" lvl="2" indent="0">
              <a:buNone/>
            </a:pPr>
            <a:endParaRPr lang="en-US" altLang="ko-KR" spc="-120" dirty="0" smtClean="0"/>
          </a:p>
          <a:p>
            <a:pPr indent="-324000"/>
            <a:endParaRPr lang="en-US" altLang="ko-KR" b="1" spc="-120" dirty="0" smtClean="0"/>
          </a:p>
          <a:p>
            <a:pPr marL="0" indent="0">
              <a:buNone/>
            </a:pPr>
            <a:endParaRPr lang="en-US" altLang="ko-KR" b="1" spc="-120" dirty="0" smtClean="0"/>
          </a:p>
        </p:txBody>
      </p:sp>
    </p:spTree>
    <p:extLst>
      <p:ext uri="{BB962C8B-B14F-4D97-AF65-F5344CB8AC3E}">
        <p14:creationId xmlns:p14="http://schemas.microsoft.com/office/powerpoint/2010/main" val="361952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07. EU</a:t>
            </a:r>
            <a:r>
              <a:rPr lang="ko-KR" altLang="en-US" dirty="0" smtClean="0"/>
              <a:t>의 부가가치세 과세 기준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54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628800"/>
            <a:ext cx="8208456" cy="194421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spc="-120" dirty="0" smtClean="0"/>
              <a:t>판결 과정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스웨덴 국민인 </a:t>
            </a:r>
            <a:r>
              <a:rPr lang="en-US" altLang="ko-KR" spc="-120" dirty="0" smtClean="0"/>
              <a:t>David </a:t>
            </a:r>
            <a:r>
              <a:rPr lang="en-US" altLang="ko-KR" spc="-120" dirty="0" err="1" smtClean="0"/>
              <a:t>Hedqvist</a:t>
            </a:r>
            <a:r>
              <a:rPr lang="ko-KR" altLang="en-US" spc="-120" dirty="0" smtClean="0"/>
              <a:t>가 비트코인 거래소를 설립하는 과정에서 비트코인과 전통적 화폐 간의 매매 거래가 부가가치세 부과 대상인지 스웨덴 정부에 문의함 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스웨덴 </a:t>
            </a:r>
            <a:r>
              <a:rPr lang="en-US" altLang="ko-KR" spc="-120" dirty="0" smtClean="0"/>
              <a:t>revenue Law Commission</a:t>
            </a:r>
            <a:r>
              <a:rPr lang="ko-KR" altLang="en-US" spc="-120" dirty="0" smtClean="0"/>
              <a:t>은 면제 대상이라 결정한 반면 스웨덴 과세 당국은 면제 대상이 아니라 판정하였음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스웨덴 과세 당국이 이 건을 </a:t>
            </a:r>
            <a:r>
              <a:rPr lang="en-US" altLang="ko-KR" spc="-120" dirty="0" smtClean="0"/>
              <a:t>Supreme Administrative Court</a:t>
            </a:r>
            <a:r>
              <a:rPr lang="ko-KR" altLang="en-US" spc="-120" dirty="0" smtClean="0"/>
              <a:t>에 상고하였고</a:t>
            </a:r>
            <a:r>
              <a:rPr lang="en-US" altLang="ko-KR" spc="-120" dirty="0" smtClean="0"/>
              <a:t>, Supreme Administrative Court</a:t>
            </a:r>
            <a:r>
              <a:rPr lang="ko-KR" altLang="en-US" spc="-120" dirty="0" smtClean="0"/>
              <a:t>가 이를 다시 유럽사법재판소에 판결 요청함에 따라 유럽사법재판소에서 판결이 진행됨 </a:t>
            </a:r>
            <a:endParaRPr lang="en-US" altLang="ko-KR" spc="-120" dirty="0" smtClean="0"/>
          </a:p>
          <a:p>
            <a:pPr indent="-324000"/>
            <a:endParaRPr lang="en-US" altLang="ko-KR" spc="-120" dirty="0"/>
          </a:p>
          <a:p>
            <a:pPr indent="-324000"/>
            <a:r>
              <a:rPr lang="ko-KR" altLang="en-US" spc="-120" dirty="0" smtClean="0"/>
              <a:t>판결 내용</a:t>
            </a:r>
            <a:r>
              <a:rPr lang="en-US" altLang="ko-KR" spc="-120" dirty="0" smtClean="0"/>
              <a:t>; Court of Justice of EU (2015. 10.22)</a:t>
            </a:r>
          </a:p>
          <a:p>
            <a:pPr lvl="1" indent="-324000"/>
            <a:r>
              <a:rPr lang="ko-KR" altLang="en-US" spc="-120" dirty="0" smtClean="0"/>
              <a:t>전통적 통화와 비트코인 간 교환거래는 화폐</a:t>
            </a:r>
            <a:r>
              <a:rPr lang="en-US" altLang="ko-KR" spc="-120" dirty="0"/>
              <a:t> </a:t>
            </a:r>
            <a:r>
              <a:rPr lang="ko-KR" altLang="en-US" spc="-120" dirty="0" smtClean="0"/>
              <a:t>및 채권 등과 관련된 거래는 </a:t>
            </a:r>
            <a:r>
              <a:rPr lang="en-US" altLang="ko-KR" spc="-120" dirty="0" smtClean="0"/>
              <a:t>VAT </a:t>
            </a:r>
            <a:r>
              <a:rPr lang="ko-KR" altLang="en-US" spc="-120" dirty="0" smtClean="0"/>
              <a:t>면세 대상이라는 </a:t>
            </a:r>
            <a:r>
              <a:rPr lang="en-US" altLang="ko-KR" spc="-120" dirty="0" smtClean="0"/>
              <a:t>Article 135</a:t>
            </a:r>
            <a:r>
              <a:rPr lang="ko-KR" altLang="en-US" spc="-120" dirty="0" smtClean="0"/>
              <a:t>에 따라 부가가치세 면세 대상임</a:t>
            </a:r>
            <a:endParaRPr lang="en-US" altLang="ko-KR" spc="-120" dirty="0" smtClean="0"/>
          </a:p>
          <a:p>
            <a:pPr lvl="1" indent="-324000"/>
            <a:r>
              <a:rPr lang="ko-KR" altLang="en-US" spc="-120" dirty="0" smtClean="0"/>
              <a:t>즉</a:t>
            </a:r>
            <a:r>
              <a:rPr lang="en-US" altLang="ko-KR" spc="-120" dirty="0" smtClean="0"/>
              <a:t>, </a:t>
            </a:r>
            <a:r>
              <a:rPr lang="ko-KR" altLang="en-US" spc="-120" dirty="0" smtClean="0"/>
              <a:t>비트코인을 일종의 화폐로 간주한 것이라 해석할 수 있음 </a:t>
            </a:r>
            <a:endParaRPr lang="en-US" altLang="ko-KR" spc="-120" dirty="0" smtClean="0"/>
          </a:p>
          <a:p>
            <a:pPr lvl="1" indent="-324000"/>
            <a:endParaRPr lang="en-US" altLang="ko-KR" spc="-120" dirty="0" smtClean="0"/>
          </a:p>
        </p:txBody>
      </p:sp>
    </p:spTree>
    <p:extLst>
      <p:ext uri="{BB962C8B-B14F-4D97-AF65-F5344CB8AC3E}">
        <p14:creationId xmlns:p14="http://schemas.microsoft.com/office/powerpoint/2010/main" val="360273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08. </a:t>
            </a:r>
            <a:r>
              <a:rPr lang="ko-KR" altLang="en-US" dirty="0" smtClean="0"/>
              <a:t>우리나라의 과세 기준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55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484784"/>
            <a:ext cx="8208456" cy="4968552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spc="-120" dirty="0" smtClean="0"/>
              <a:t>우리나라의 경우 개별 세법마다 과세 대상이 구분되므로 반드시 하나의 정의가 있을 필요는 없음</a:t>
            </a:r>
            <a:endParaRPr lang="en-US" altLang="ko-KR" spc="-120" dirty="0" smtClean="0"/>
          </a:p>
          <a:p>
            <a:pPr lvl="1" indent="-324000"/>
            <a:r>
              <a:rPr lang="ko-KR" altLang="en-US" b="1" spc="-120" dirty="0" err="1" smtClean="0"/>
              <a:t>세목별</a:t>
            </a:r>
            <a:r>
              <a:rPr lang="ko-KR" altLang="en-US" b="1" spc="-120" dirty="0" smtClean="0"/>
              <a:t> 과세 대상에서 암호화폐 포함 여부를 명확히 규정한다면 기존 세법을 그대로 활용할 수 있음 </a:t>
            </a:r>
            <a:endParaRPr lang="en-US" altLang="ko-KR" b="1" spc="-120" dirty="0" smtClean="0"/>
          </a:p>
          <a:p>
            <a:pPr marL="108000" lvl="1" indent="0">
              <a:buNone/>
            </a:pPr>
            <a:endParaRPr lang="en-US" altLang="ko-KR" b="1" spc="-120" dirty="0" smtClean="0"/>
          </a:p>
          <a:p>
            <a:pPr indent="-324000"/>
            <a:r>
              <a:rPr lang="ko-KR" altLang="en-US" b="1" spc="-120" dirty="0" smtClean="0"/>
              <a:t>부가가치세</a:t>
            </a:r>
            <a:endParaRPr lang="en-US" altLang="ko-KR" b="1" spc="-120" dirty="0"/>
          </a:p>
          <a:p>
            <a:pPr lvl="1" indent="-324000"/>
            <a:r>
              <a:rPr lang="ko-KR" altLang="en-US" b="1" spc="-120" dirty="0" smtClean="0"/>
              <a:t>부가가치세법상 과세대상인 재화와 용역의 법적 정의</a:t>
            </a:r>
            <a:r>
              <a:rPr lang="en-US" altLang="ko-KR" b="1" spc="-120" dirty="0" smtClean="0"/>
              <a:t>(</a:t>
            </a:r>
            <a:r>
              <a:rPr lang="ko-KR" altLang="en-US" b="1" spc="-120" dirty="0" smtClean="0"/>
              <a:t>부가가치세법 제 </a:t>
            </a:r>
            <a:r>
              <a:rPr lang="en-US" altLang="ko-KR" b="1" spc="-120" dirty="0" smtClean="0"/>
              <a:t>2</a:t>
            </a:r>
            <a:r>
              <a:rPr lang="ko-KR" altLang="en-US" b="1" spc="-120" dirty="0" smtClean="0"/>
              <a:t>조</a:t>
            </a:r>
            <a:r>
              <a:rPr lang="en-US" altLang="ko-KR" b="1" spc="-120" dirty="0" smtClean="0"/>
              <a:t>)</a:t>
            </a:r>
            <a:r>
              <a:rPr lang="ko-KR" altLang="en-US" b="1" spc="-120" dirty="0" smtClean="0"/>
              <a:t>를 살펴보면 암호화폐를 부가가치세법상 과세 대상으로 정의하기 어려운 것으로 판단함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주요국에서 암호화폐를 부가가치세 면제 대상으로 규정한 이상 부가가치세 부과가 실질적으로 어려울 것으로 예상됨 </a:t>
            </a:r>
            <a:endParaRPr lang="en-US" altLang="ko-KR" b="1" spc="-120" dirty="0" smtClean="0"/>
          </a:p>
          <a:p>
            <a:pPr lvl="2" indent="-324000"/>
            <a:r>
              <a:rPr lang="ko-KR" altLang="en-US" b="1" spc="-120" dirty="0" smtClean="0"/>
              <a:t>국내 거래소의 해외 유출 우려</a:t>
            </a:r>
            <a:endParaRPr lang="en-US" altLang="ko-KR" b="1" spc="-120" dirty="0" smtClean="0"/>
          </a:p>
          <a:p>
            <a:pPr lvl="2" indent="-324000"/>
            <a:endParaRPr lang="en-US" altLang="ko-KR" b="1" spc="-120" dirty="0"/>
          </a:p>
          <a:p>
            <a:pPr indent="-324000"/>
            <a:r>
              <a:rPr lang="ko-KR" altLang="en-US" b="1" spc="-120" dirty="0" smtClean="0"/>
              <a:t>상속 증여세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증여세법 제</a:t>
            </a:r>
            <a:r>
              <a:rPr lang="en-US" altLang="ko-KR" b="1" spc="-120" dirty="0" smtClean="0"/>
              <a:t>1</a:t>
            </a:r>
            <a:r>
              <a:rPr lang="ko-KR" altLang="en-US" b="1" spc="-120" dirty="0" smtClean="0"/>
              <a:t>조 및 </a:t>
            </a:r>
            <a:r>
              <a:rPr lang="en-US" altLang="ko-KR" b="1" spc="-120" dirty="0" smtClean="0"/>
              <a:t>2</a:t>
            </a:r>
            <a:r>
              <a:rPr lang="ko-KR" altLang="en-US" b="1" spc="-120" dirty="0" smtClean="0"/>
              <a:t>조에 따라 과세대상이 됨 </a:t>
            </a:r>
            <a:endParaRPr lang="en-US" altLang="ko-KR" b="1" spc="-120" dirty="0" smtClean="0"/>
          </a:p>
          <a:p>
            <a:pPr lvl="2" indent="-324000"/>
            <a:endParaRPr lang="en-US" altLang="ko-KR" b="1" spc="-120" dirty="0"/>
          </a:p>
          <a:p>
            <a:pPr marL="108000" lvl="1" indent="0">
              <a:buNone/>
            </a:pPr>
            <a:endParaRPr lang="en-US" altLang="ko-KR" b="1" spc="-120" dirty="0" smtClean="0"/>
          </a:p>
          <a:p>
            <a:pPr marL="108000" lvl="1" indent="0">
              <a:buNone/>
            </a:pPr>
            <a:endParaRPr lang="en-US" altLang="ko-KR" b="1" spc="-120" dirty="0" smtClean="0"/>
          </a:p>
          <a:p>
            <a:pPr marL="108000" lvl="1" indent="0">
              <a:buFontTx/>
              <a:buNone/>
            </a:pPr>
            <a:endParaRPr lang="en-US" altLang="ko-KR" b="1" spc="-120" dirty="0" smtClean="0"/>
          </a:p>
        </p:txBody>
      </p:sp>
    </p:spTree>
    <p:extLst>
      <p:ext uri="{BB962C8B-B14F-4D97-AF65-F5344CB8AC3E}">
        <p14:creationId xmlns:p14="http://schemas.microsoft.com/office/powerpoint/2010/main" val="79517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08. </a:t>
            </a:r>
            <a:r>
              <a:rPr lang="ko-KR" altLang="en-US" dirty="0" smtClean="0"/>
              <a:t>우리나라의 과세 기준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56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340768"/>
            <a:ext cx="8208456" cy="4968552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b="1" spc="-120" dirty="0" smtClean="0"/>
              <a:t>양도소득세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소득세법 제</a:t>
            </a:r>
            <a:r>
              <a:rPr lang="en-US" altLang="ko-KR" b="1" spc="-120" dirty="0" smtClean="0"/>
              <a:t>94</a:t>
            </a:r>
            <a:r>
              <a:rPr lang="ko-KR" altLang="en-US" b="1" spc="-120" dirty="0" smtClean="0"/>
              <a:t>조를 근거로 과세가 가능</a:t>
            </a:r>
            <a:endParaRPr lang="en-US" altLang="ko-KR" b="1" spc="-120" dirty="0" smtClean="0"/>
          </a:p>
          <a:p>
            <a:pPr lvl="2" indent="-324000"/>
            <a:r>
              <a:rPr lang="ko-KR" altLang="en-US" b="1" spc="-120" dirty="0" smtClean="0"/>
              <a:t>기타자산의 양도로 발생하는 소득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채권 양도거래</a:t>
            </a:r>
            <a:r>
              <a:rPr lang="en-US" altLang="ko-KR" b="1" spc="-120" dirty="0" smtClean="0"/>
              <a:t>, </a:t>
            </a:r>
            <a:r>
              <a:rPr lang="ko-KR" altLang="en-US" b="1" spc="-120" dirty="0" smtClean="0"/>
              <a:t>외환차익</a:t>
            </a:r>
            <a:r>
              <a:rPr lang="en-US" altLang="ko-KR" b="1" spc="-120" dirty="0" smtClean="0"/>
              <a:t>, </a:t>
            </a:r>
            <a:r>
              <a:rPr lang="ko-KR" altLang="en-US" b="1" spc="-120" dirty="0" smtClean="0"/>
              <a:t>주식 양도 차익 등 과세되지 않고 있는 여타의 양도소득과의 균형이 필요</a:t>
            </a:r>
            <a:endParaRPr lang="en-US" altLang="ko-KR" b="1" spc="-120" dirty="0" smtClean="0"/>
          </a:p>
          <a:p>
            <a:pPr lvl="1" indent="-324000"/>
            <a:endParaRPr lang="en-US" altLang="ko-KR" b="1" spc="-120" dirty="0" smtClean="0"/>
          </a:p>
          <a:p>
            <a:pPr indent="-324000"/>
            <a:r>
              <a:rPr lang="ko-KR" altLang="en-US" spc="-120" dirty="0"/>
              <a:t>사업소득세</a:t>
            </a:r>
            <a:endParaRPr lang="en-US" altLang="ko-KR" spc="-120" dirty="0"/>
          </a:p>
          <a:p>
            <a:pPr lvl="1" indent="-324000"/>
            <a:r>
              <a:rPr lang="ko-KR" altLang="en-US" b="1" spc="-120" dirty="0"/>
              <a:t>비트코인 관련 사업으로부터 수취한 소득은 소득세법 제</a:t>
            </a:r>
            <a:r>
              <a:rPr lang="en-US" altLang="ko-KR" b="1" spc="-120" dirty="0"/>
              <a:t>19</a:t>
            </a:r>
            <a:r>
              <a:rPr lang="ko-KR" altLang="en-US" b="1" spc="-120" dirty="0"/>
              <a:t>조</a:t>
            </a:r>
            <a:r>
              <a:rPr lang="en-US" altLang="ko-KR" b="1" spc="-120" dirty="0"/>
              <a:t> 20</a:t>
            </a:r>
            <a:r>
              <a:rPr lang="ko-KR" altLang="en-US" b="1" spc="-120" dirty="0"/>
              <a:t>항에 따라 과세할 수 있음</a:t>
            </a:r>
            <a:endParaRPr lang="en-US" altLang="ko-KR" b="1" spc="-120" dirty="0"/>
          </a:p>
          <a:p>
            <a:pPr lvl="1" indent="-324000"/>
            <a:r>
              <a:rPr lang="ko-KR" altLang="en-US" b="1" spc="-120" dirty="0"/>
              <a:t>소득세법 제</a:t>
            </a:r>
            <a:r>
              <a:rPr lang="en-US" altLang="ko-KR" b="1" spc="-120" dirty="0"/>
              <a:t>19</a:t>
            </a:r>
            <a:r>
              <a:rPr lang="ko-KR" altLang="en-US" b="1" spc="-120" dirty="0"/>
              <a:t>조 </a:t>
            </a:r>
            <a:r>
              <a:rPr lang="en-US" altLang="ko-KR" b="1" spc="-120" dirty="0"/>
              <a:t>1</a:t>
            </a:r>
            <a:r>
              <a:rPr lang="ko-KR" altLang="en-US" b="1" spc="-120" dirty="0"/>
              <a:t>항에서 </a:t>
            </a:r>
            <a:r>
              <a:rPr lang="en-US" altLang="ko-KR" b="1" spc="-120" dirty="0"/>
              <a:t>19</a:t>
            </a:r>
            <a:r>
              <a:rPr lang="ko-KR" altLang="en-US" b="1" spc="-120" dirty="0"/>
              <a:t>항까지 과세 대상 소득을 열거하고 있으나 제</a:t>
            </a:r>
            <a:r>
              <a:rPr lang="en-US" altLang="ko-KR" b="1" spc="-120" dirty="0"/>
              <a:t>20</a:t>
            </a:r>
            <a:r>
              <a:rPr lang="ko-KR" altLang="en-US" b="1" spc="-120" dirty="0"/>
              <a:t>항에서 포괄적 소득을 규정하고 있음</a:t>
            </a:r>
            <a:endParaRPr lang="en-US" altLang="ko-KR" b="1" spc="-120" dirty="0"/>
          </a:p>
          <a:p>
            <a:pPr lvl="1" indent="-324000"/>
            <a:endParaRPr lang="en-US" altLang="ko-KR" b="1" spc="-120" dirty="0" smtClean="0"/>
          </a:p>
          <a:p>
            <a:pPr indent="-324000"/>
            <a:r>
              <a:rPr lang="ko-KR" altLang="en-US" b="1" spc="-120" dirty="0" smtClean="0"/>
              <a:t>법인세</a:t>
            </a:r>
            <a:endParaRPr lang="en-US" altLang="ko-KR" b="1" spc="-120" dirty="0"/>
          </a:p>
          <a:p>
            <a:pPr lvl="1" indent="-324000"/>
            <a:r>
              <a:rPr lang="ko-KR" altLang="en-US" b="1" spc="-120" dirty="0" smtClean="0"/>
              <a:t>명확한 회계 기준이 마련될 필요</a:t>
            </a:r>
            <a:endParaRPr lang="en-US" altLang="ko-KR" b="1" spc="-120" dirty="0" smtClean="0"/>
          </a:p>
          <a:p>
            <a:pPr lvl="1" indent="-324000"/>
            <a:endParaRPr lang="en-US" altLang="ko-KR" b="1" spc="-120" dirty="0" smtClean="0"/>
          </a:p>
          <a:p>
            <a:pPr marL="108000" lvl="1" indent="0">
              <a:buNone/>
            </a:pPr>
            <a:endParaRPr lang="en-US" altLang="ko-KR" b="1" spc="-120" dirty="0" smtClean="0"/>
          </a:p>
          <a:p>
            <a:pPr marL="108000" lvl="1" indent="0">
              <a:buFontTx/>
              <a:buNone/>
            </a:pPr>
            <a:endParaRPr lang="en-US" altLang="ko-KR" b="1" spc="-120" dirty="0" smtClean="0"/>
          </a:p>
        </p:txBody>
      </p:sp>
    </p:spTree>
    <p:extLst>
      <p:ext uri="{BB962C8B-B14F-4D97-AF65-F5344CB8AC3E}">
        <p14:creationId xmlns:p14="http://schemas.microsoft.com/office/powerpoint/2010/main" val="400755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09. </a:t>
            </a:r>
            <a:r>
              <a:rPr lang="ko-KR" altLang="en-US" dirty="0" smtClean="0"/>
              <a:t>요약 및 시사점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57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340768"/>
            <a:ext cx="8208456" cy="4968552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spc="-120" dirty="0" smtClean="0"/>
              <a:t>요약 및 시사점</a:t>
            </a:r>
            <a:endParaRPr lang="en-US" altLang="ko-KR" spc="-120" dirty="0"/>
          </a:p>
          <a:p>
            <a:pPr lvl="1" indent="-324000"/>
            <a:r>
              <a:rPr lang="ko-KR" altLang="en-US" b="1" spc="-120" dirty="0"/>
              <a:t>해외 대부분의 국가에서 비트코인 보유에 따른 시세 차익에는 과세하는 방식을 취하고 있으나</a:t>
            </a:r>
            <a:r>
              <a:rPr lang="en-US" altLang="ko-KR" b="1" spc="-120" dirty="0"/>
              <a:t>, </a:t>
            </a:r>
            <a:r>
              <a:rPr lang="ko-KR" altLang="en-US" b="1" spc="-120" dirty="0"/>
              <a:t>부가가치세를 적용하는 방식에는 이견이 있고 논의 중에 있음</a:t>
            </a:r>
            <a:endParaRPr lang="en-US" altLang="ko-KR" b="1" spc="-120" dirty="0"/>
          </a:p>
          <a:p>
            <a:pPr lvl="2" indent="-324000"/>
            <a:r>
              <a:rPr lang="ko-KR" altLang="en-US" b="1" spc="-120" dirty="0"/>
              <a:t>거래소들이 위치한 주요국에서 부가세 면제 방침을 밝힌 상황</a:t>
            </a:r>
            <a:endParaRPr lang="en-US" altLang="ko-KR" b="1" spc="-120" dirty="0"/>
          </a:p>
          <a:p>
            <a:pPr lvl="1" indent="-324000"/>
            <a:r>
              <a:rPr lang="ko-KR" altLang="en-US" b="1" spc="-120" dirty="0"/>
              <a:t>우리나라도 과세방식의 실질적 쟁점이 부가가치세에 한정될 경우 비트코인 거래의 다양성을 포괄하면서 복잡하지 않은 과세 기준을 마련할 수 있을 것으로 보임</a:t>
            </a:r>
            <a:endParaRPr lang="en-US" altLang="ko-KR" b="1" spc="-120" dirty="0"/>
          </a:p>
          <a:p>
            <a:pPr lvl="1" indent="-324000"/>
            <a:r>
              <a:rPr lang="ko-KR" altLang="en-US" b="1" spc="-120" dirty="0"/>
              <a:t>즉</a:t>
            </a:r>
            <a:r>
              <a:rPr lang="en-US" altLang="ko-KR" b="1" spc="-120" dirty="0"/>
              <a:t>, </a:t>
            </a:r>
            <a:r>
              <a:rPr lang="ko-KR" altLang="en-US" b="1" spc="-120" dirty="0"/>
              <a:t>비트코인을 </a:t>
            </a:r>
            <a:r>
              <a:rPr lang="ko-KR" altLang="en-US" b="1" spc="-120" dirty="0">
                <a:solidFill>
                  <a:srgbClr val="005BAA"/>
                </a:solidFill>
              </a:rPr>
              <a:t>자산의 일종으로 간주하고 기존의 과세 기준을 적용</a:t>
            </a:r>
            <a:r>
              <a:rPr lang="ko-KR" altLang="en-US" b="1" spc="-120" dirty="0"/>
              <a:t>하되</a:t>
            </a:r>
            <a:r>
              <a:rPr lang="en-US" altLang="ko-KR" b="1" spc="-120" dirty="0"/>
              <a:t>, </a:t>
            </a:r>
            <a:r>
              <a:rPr lang="ko-KR" altLang="en-US" b="1" spc="-120" dirty="0">
                <a:solidFill>
                  <a:srgbClr val="005BAA"/>
                </a:solidFill>
              </a:rPr>
              <a:t>부가가치세 적용에 있어서만 결제수단의 일종으로 인정하는 </a:t>
            </a:r>
            <a:r>
              <a:rPr lang="ko-KR" altLang="en-US" b="1" spc="-120" dirty="0"/>
              <a:t>과세기준을 고려해볼 수 있을 것으로 판단</a:t>
            </a:r>
            <a:endParaRPr lang="en-US" altLang="ko-KR" b="1" spc="-120" dirty="0"/>
          </a:p>
          <a:p>
            <a:pPr marL="108000" lvl="1" indent="0">
              <a:buNone/>
            </a:pPr>
            <a:endParaRPr lang="en-US" altLang="ko-KR" b="1" dirty="0"/>
          </a:p>
          <a:p>
            <a:pPr lvl="1" indent="-324000"/>
            <a:endParaRPr lang="en-US" altLang="ko-KR" b="1" spc="-120" dirty="0" smtClean="0"/>
          </a:p>
          <a:p>
            <a:pPr marL="108000" lvl="1" indent="0">
              <a:buNone/>
            </a:pPr>
            <a:endParaRPr lang="en-US" altLang="ko-KR" b="1" spc="-120" dirty="0" smtClean="0"/>
          </a:p>
          <a:p>
            <a:pPr marL="108000" lvl="1" indent="0">
              <a:buFontTx/>
              <a:buNone/>
            </a:pPr>
            <a:endParaRPr lang="en-US" altLang="ko-KR" b="1" spc="-120" dirty="0" smtClean="0"/>
          </a:p>
        </p:txBody>
      </p:sp>
    </p:spTree>
    <p:extLst>
      <p:ext uri="{BB962C8B-B14F-4D97-AF65-F5344CB8AC3E}">
        <p14:creationId xmlns:p14="http://schemas.microsoft.com/office/powerpoint/2010/main" val="171685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09. </a:t>
            </a:r>
            <a:r>
              <a:rPr lang="ko-KR" altLang="en-US" dirty="0" smtClean="0"/>
              <a:t>요약 및 시사점</a:t>
            </a:r>
            <a:endParaRPr lang="ko-KR" altLang="en-US" dirty="0"/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51702-915D-42DA-9228-701854ADEC5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/>
              <a:t>58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내용 개체 틀 12"/>
          <p:cNvSpPr txBox="1">
            <a:spLocks/>
          </p:cNvSpPr>
          <p:nvPr/>
        </p:nvSpPr>
        <p:spPr>
          <a:xfrm>
            <a:off x="468000" y="1340768"/>
            <a:ext cx="8208456" cy="4968552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2"/>
              </a:buBlip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32000" indent="-216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Tx/>
              <a:buBlip>
                <a:blip r:embed="rId3"/>
              </a:buBlip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72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08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440000" indent="-144000" algn="l" defTabSz="914400" rtl="0" eaLnBrk="1" latinLnBrk="1" hangingPunct="1">
              <a:lnSpc>
                <a:spcPts val="2600"/>
              </a:lnSpc>
              <a:spcBef>
                <a:spcPct val="20000"/>
              </a:spcBef>
              <a:buFont typeface="함초롬돋움" panose="02030504000101010101" pitchFamily="18" charset="-127"/>
              <a:buChar char="—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4000"/>
            <a:r>
              <a:rPr lang="ko-KR" altLang="en-US" b="1" spc="-120" dirty="0" smtClean="0"/>
              <a:t>세원 포착의 문제</a:t>
            </a:r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암호화폐의 경우 일정 수준의 익명성을 갖고 있음</a:t>
            </a:r>
            <a:endParaRPr lang="en-US" altLang="ko-KR" b="1" spc="-120" dirty="0" smtClean="0"/>
          </a:p>
          <a:p>
            <a:pPr lvl="2" indent="-324000"/>
            <a:r>
              <a:rPr lang="ko-KR" altLang="en-US" b="1" spc="-120" dirty="0" smtClean="0"/>
              <a:t>비트코인의 경우 블록체인에 기록된 거래들이 모두 드러남 </a:t>
            </a:r>
            <a:r>
              <a:rPr lang="en-US" altLang="ko-KR" b="1" spc="-120" dirty="0" smtClean="0"/>
              <a:t>(</a:t>
            </a:r>
            <a:r>
              <a:rPr lang="ko-KR" altLang="en-US" b="1" spc="-120" dirty="0" err="1" smtClean="0"/>
              <a:t>준익명성</a:t>
            </a:r>
            <a:r>
              <a:rPr lang="en-US" altLang="ko-KR" b="1" spc="-120" dirty="0" smtClean="0"/>
              <a:t>)</a:t>
            </a:r>
          </a:p>
          <a:p>
            <a:pPr lvl="2" indent="-324000"/>
            <a:r>
              <a:rPr lang="ko-KR" altLang="en-US" b="1" spc="-120" dirty="0" err="1" smtClean="0"/>
              <a:t>알트코인</a:t>
            </a:r>
            <a:r>
              <a:rPr lang="ko-KR" altLang="en-US" b="1" spc="-120" dirty="0" smtClean="0"/>
              <a:t> 중  완전한 익명성을 제공하는 암호화폐들도 존재</a:t>
            </a:r>
            <a:endParaRPr lang="en-US" altLang="ko-KR" b="1" spc="-120" dirty="0" smtClean="0"/>
          </a:p>
          <a:p>
            <a:pPr lvl="1" indent="-324000"/>
            <a:endParaRPr lang="en-US" altLang="ko-KR" b="1" spc="-120" dirty="0"/>
          </a:p>
          <a:p>
            <a:pPr lvl="1" indent="-324000"/>
            <a:r>
              <a:rPr lang="ko-KR" altLang="en-US" b="1" spc="-120" dirty="0" smtClean="0"/>
              <a:t>이에 따라 실물경제에서 암호화폐가 쓰이게 될 경우 앞서 언급한 과세 기준은 사실상 무력화 됨 </a:t>
            </a:r>
            <a:endParaRPr lang="en-US" altLang="ko-KR" b="1" spc="-120" dirty="0" smtClean="0"/>
          </a:p>
          <a:p>
            <a:pPr lvl="1" indent="-324000"/>
            <a:endParaRPr lang="en-US" altLang="ko-KR" b="1" spc="-120" dirty="0"/>
          </a:p>
          <a:p>
            <a:pPr lvl="1" indent="-324000"/>
            <a:r>
              <a:rPr lang="ko-KR" altLang="en-US" b="1" spc="-120" dirty="0" smtClean="0"/>
              <a:t>특히</a:t>
            </a:r>
            <a:r>
              <a:rPr lang="en-US" altLang="ko-KR" b="1" spc="-120" dirty="0" smtClean="0"/>
              <a:t>, </a:t>
            </a:r>
            <a:r>
              <a:rPr lang="ko-KR" altLang="en-US" b="1" spc="-120" dirty="0" smtClean="0"/>
              <a:t>편법적 증여</a:t>
            </a:r>
            <a:r>
              <a:rPr lang="en-US" altLang="ko-KR" b="1" spc="-120" dirty="0" smtClean="0"/>
              <a:t>/</a:t>
            </a:r>
            <a:r>
              <a:rPr lang="ko-KR" altLang="en-US" b="1" spc="-120" dirty="0" smtClean="0"/>
              <a:t>상속의 수단으로 가상화폐가 사용될 경우 현재로서는 이를 포착하기 매우 어려움 </a:t>
            </a:r>
            <a:endParaRPr lang="en-US" altLang="ko-KR" b="1" spc="-120" dirty="0"/>
          </a:p>
          <a:p>
            <a:pPr lvl="1" indent="-324000"/>
            <a:endParaRPr lang="en-US" altLang="ko-KR" b="1" spc="-120" dirty="0" smtClean="0"/>
          </a:p>
          <a:p>
            <a:pPr lvl="1" indent="-324000"/>
            <a:r>
              <a:rPr lang="ko-KR" altLang="en-US" b="1" spc="-120" dirty="0" smtClean="0"/>
              <a:t>가상화폐 보유 정보가 수집되는 거래소에 과세관련 정보를 수집하고 보고할 의무를 부여할 필요 </a:t>
            </a:r>
            <a:endParaRPr lang="en-US" altLang="ko-KR" b="1" dirty="0"/>
          </a:p>
          <a:p>
            <a:pPr lvl="1" indent="-324000"/>
            <a:endParaRPr lang="en-US" altLang="ko-KR" b="1" spc="-120" dirty="0" smtClean="0"/>
          </a:p>
          <a:p>
            <a:pPr marL="108000" lvl="1" indent="0">
              <a:buNone/>
            </a:pPr>
            <a:endParaRPr lang="en-US" altLang="ko-KR" b="1" spc="-120" dirty="0" smtClean="0"/>
          </a:p>
          <a:p>
            <a:pPr marL="108000" lvl="1" indent="0">
              <a:buFontTx/>
              <a:buNone/>
            </a:pPr>
            <a:endParaRPr lang="en-US" altLang="ko-KR" b="1" spc="-120" dirty="0" smtClean="0"/>
          </a:p>
        </p:txBody>
      </p:sp>
    </p:spTree>
    <p:extLst>
      <p:ext uri="{BB962C8B-B14F-4D97-AF65-F5344CB8AC3E}">
        <p14:creationId xmlns:p14="http://schemas.microsoft.com/office/powerpoint/2010/main" val="184522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Q&amp;A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673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백그라운드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목차백그라운드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도비라백그라운드(단락구분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도비라백그라운드(기본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내지백그라운드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내지백그라운드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3751</TotalTime>
  <Words>4865</Words>
  <Application>Microsoft Office PowerPoint</Application>
  <PresentationFormat>화면 슬라이드 쇼(4:3)</PresentationFormat>
  <Paragraphs>921</Paragraphs>
  <Slides>59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6</vt:i4>
      </vt:variant>
      <vt:variant>
        <vt:lpstr>슬라이드 제목</vt:lpstr>
      </vt:variant>
      <vt:variant>
        <vt:i4>59</vt:i4>
      </vt:variant>
    </vt:vector>
  </HeadingPairs>
  <TitlesOfParts>
    <vt:vector size="65" baseType="lpstr">
      <vt:lpstr>표지백그라운드</vt:lpstr>
      <vt:lpstr>목차백그라운드</vt:lpstr>
      <vt:lpstr>도비라백그라운드(단락구분)</vt:lpstr>
      <vt:lpstr>도비라백그라운드(기본)</vt:lpstr>
      <vt:lpstr>내지백그라운드</vt:lpstr>
      <vt:lpstr>1_내지백그라운드</vt:lpstr>
      <vt:lpstr>암호화폐의 발전현황과 과세상 쟁점 분석</vt:lpstr>
      <vt:lpstr>암호화폐 개요 비트코인의 특징 및 발전 현황 과세상 쟁점 사항 Q&amp;A</vt:lpstr>
      <vt:lpstr>PowerPoint 프레젠테이션</vt:lpstr>
      <vt:lpstr>01 암호화폐의 정의 </vt:lpstr>
      <vt:lpstr>01 암호화폐의 정의</vt:lpstr>
      <vt:lpstr>02 블록체인</vt:lpstr>
      <vt:lpstr>02 블록체인</vt:lpstr>
      <vt:lpstr>02 블록체인</vt:lpstr>
      <vt:lpstr>03 채굴(Mining)</vt:lpstr>
      <vt:lpstr>03 채굴(Mining)</vt:lpstr>
      <vt:lpstr>03 채굴(Mining)</vt:lpstr>
      <vt:lpstr>03 채굴(Mining)</vt:lpstr>
      <vt:lpstr>04 Proof-of-Stake (PoS)</vt:lpstr>
      <vt:lpstr>2</vt:lpstr>
      <vt:lpstr>02. 비트코인의 발전현황</vt:lpstr>
      <vt:lpstr>02. 비트코인의 발전현황</vt:lpstr>
      <vt:lpstr>02. 비트코인의 발전현황</vt:lpstr>
      <vt:lpstr>03 비트코인 시스템의 특징</vt:lpstr>
      <vt:lpstr>03 비트코인 시스템의 특징</vt:lpstr>
      <vt:lpstr>03. 비트코인의 시스템의 특징</vt:lpstr>
      <vt:lpstr>03. 비트코인의 시스템의 특징</vt:lpstr>
      <vt:lpstr>03. 비트코인의 시스템의 특징</vt:lpstr>
      <vt:lpstr>04. 비트코인 관련산업의 발전 현황</vt:lpstr>
      <vt:lpstr>04. 비트코인 관련산업의 발전 현황</vt:lpstr>
      <vt:lpstr>04. 비트코인 관련산업의 발전 현황</vt:lpstr>
      <vt:lpstr>04. 비트코인 관련산업의 발전 현황</vt:lpstr>
      <vt:lpstr>04. 비트코인 관련산업의 발전 현황</vt:lpstr>
      <vt:lpstr>05 블록체인 관련 산업의 발전 현황</vt:lpstr>
      <vt:lpstr>05 블록체인 관련 산업의 발전 현황</vt:lpstr>
      <vt:lpstr>06. 우리나라 비트코인 관련산업의 발전 현황</vt:lpstr>
      <vt:lpstr>06. 우리나라 비트코인 관련산업의 발전 현황</vt:lpstr>
      <vt:lpstr>06. 우리나라 비트코인 관련산업의 발전 현황</vt:lpstr>
      <vt:lpstr>06. 우리나라 비트코인 관련산업의 발전 현황</vt:lpstr>
      <vt:lpstr>07. 비트코인 송급업(예시)</vt:lpstr>
      <vt:lpstr>07. 비트코인 송급업(예시)</vt:lpstr>
      <vt:lpstr>07. 비트코인 송급업(예시)</vt:lpstr>
      <vt:lpstr>07. 비트코인 송급업(예시)</vt:lpstr>
      <vt:lpstr>07. 비트코인 송급업(예시)</vt:lpstr>
      <vt:lpstr>07. 비트코인 송급업(예시)</vt:lpstr>
      <vt:lpstr>4</vt:lpstr>
      <vt:lpstr>01. 과세 기준 설정과 관련한 쟁점</vt:lpstr>
      <vt:lpstr>01. 과세 기준 설정과 관련한 쟁점</vt:lpstr>
      <vt:lpstr>02. 미국</vt:lpstr>
      <vt:lpstr>02. 미국</vt:lpstr>
      <vt:lpstr>02. 미국</vt:lpstr>
      <vt:lpstr>02. 미국</vt:lpstr>
      <vt:lpstr>02. 미국</vt:lpstr>
      <vt:lpstr>03. 일본</vt:lpstr>
      <vt:lpstr>03. 일본</vt:lpstr>
      <vt:lpstr>04. 호주</vt:lpstr>
      <vt:lpstr>04. 호주</vt:lpstr>
      <vt:lpstr>05. 영국</vt:lpstr>
      <vt:lpstr>06. 독일</vt:lpstr>
      <vt:lpstr>07. EU의 부가가치세 과세 기준</vt:lpstr>
      <vt:lpstr>08. 우리나라의 과세 기준</vt:lpstr>
      <vt:lpstr>08. 우리나라의 과세 기준</vt:lpstr>
      <vt:lpstr>09. 요약 및 시사점</vt:lpstr>
      <vt:lpstr>09. 요약 및 시사점</vt:lpstr>
      <vt:lpstr>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user99</dc:creator>
  <cp:lastModifiedBy>Sangwha Shin</cp:lastModifiedBy>
  <cp:revision>426</cp:revision>
  <cp:lastPrinted>2017-11-30T00:08:36Z</cp:lastPrinted>
  <dcterms:created xsi:type="dcterms:W3CDTF">2016-04-20T02:35:23Z</dcterms:created>
  <dcterms:modified xsi:type="dcterms:W3CDTF">2017-11-30T00:25:26Z</dcterms:modified>
</cp:coreProperties>
</file>