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8" r:id="rId5"/>
    <p:sldId id="258" r:id="rId6"/>
    <p:sldId id="260" r:id="rId7"/>
    <p:sldId id="259" r:id="rId8"/>
    <p:sldId id="271" r:id="rId9"/>
    <p:sldId id="264" r:id="rId10"/>
    <p:sldId id="265" r:id="rId11"/>
    <p:sldId id="270" r:id="rId12"/>
    <p:sldId id="261" r:id="rId13"/>
    <p:sldId id="273" r:id="rId14"/>
    <p:sldId id="275" r:id="rId15"/>
    <p:sldId id="276" r:id="rId16"/>
    <p:sldId id="274" r:id="rId17"/>
    <p:sldId id="266" r:id="rId18"/>
    <p:sldId id="263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038" y="102"/>
      </p:cViewPr>
      <p:guideLst>
        <p:guide orient="horz" pos="38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279402" y="286604"/>
            <a:ext cx="11696700" cy="64348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cxnSp>
        <p:nvCxnSpPr>
          <p:cNvPr id="8" name="직선 연결선 7"/>
          <p:cNvCxnSpPr/>
          <p:nvPr userDrawn="1"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54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315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6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69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539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761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450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1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564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105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73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B1E62-C103-433D-A841-60EDCB86D714}" type="datetimeFigureOut">
              <a:rPr lang="ko-KR" altLang="en-US" smtClean="0"/>
              <a:t>2018-07-23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826C7-5299-4711-A072-1AEAC508E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39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9402" y="286605"/>
            <a:ext cx="11696700" cy="60477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직사각형 8"/>
          <p:cNvSpPr/>
          <p:nvPr/>
        </p:nvSpPr>
        <p:spPr>
          <a:xfrm>
            <a:off x="279402" y="3738977"/>
            <a:ext cx="11696700" cy="2595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5580981" y="3310460"/>
            <a:ext cx="701638" cy="668796"/>
            <a:chOff x="296963" y="3758308"/>
            <a:chExt cx="701638" cy="668796"/>
          </a:xfrm>
        </p:grpSpPr>
        <p:sp>
          <p:nvSpPr>
            <p:cNvPr id="7" name="타원 6"/>
            <p:cNvSpPr/>
            <p:nvPr userDrawn="1"/>
          </p:nvSpPr>
          <p:spPr>
            <a:xfrm>
              <a:off x="312104" y="3768670"/>
              <a:ext cx="671357" cy="6480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/>
            <p:cNvPicPr>
              <a:picLocks noChangeAspect="1"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63" y="3758308"/>
              <a:ext cx="701638" cy="668796"/>
            </a:xfrm>
            <a:prstGeom prst="rect">
              <a:avLst/>
            </a:prstGeom>
          </p:spPr>
        </p:pic>
      </p:grp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5032" y="717171"/>
            <a:ext cx="9938084" cy="2378664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「화학물질관리법」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ko-KR" altLang="en-US" sz="4400" dirty="0" smtClean="0"/>
              <a:t>유해화학물질 취급시설 검사제도 운영현황</a:t>
            </a:r>
            <a:endParaRPr lang="en-US" altLang="ko-KR" sz="4400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319457"/>
            <a:ext cx="9144000" cy="1655762"/>
          </a:xfrm>
        </p:spPr>
        <p:txBody>
          <a:bodyPr>
            <a:norm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환경부 </a:t>
            </a:r>
            <a:r>
              <a:rPr lang="ko-KR" altLang="en-US" dirty="0" err="1" smtClean="0"/>
              <a:t>화학안전과</a:t>
            </a:r>
            <a:endParaRPr lang="en-US" altLang="ko-KR" dirty="0" smtClean="0"/>
          </a:p>
          <a:p>
            <a:r>
              <a:rPr lang="en-US" altLang="ko-KR" dirty="0" smtClean="0"/>
              <a:t>2018.</a:t>
            </a:r>
            <a:r>
              <a:rPr lang="ko-KR" altLang="en-US" dirty="0" smtClean="0"/>
              <a:t> </a:t>
            </a:r>
            <a:r>
              <a:rPr lang="en-US" altLang="ko-KR" dirty="0" smtClean="0"/>
              <a:t>7.</a:t>
            </a:r>
            <a:r>
              <a:rPr lang="ko-KR" altLang="en-US" dirty="0" smtClean="0"/>
              <a:t> </a:t>
            </a:r>
            <a:r>
              <a:rPr lang="en-US" altLang="ko-KR" dirty="0" smtClean="0"/>
              <a:t>27.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4125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355976" y="2445507"/>
            <a:ext cx="2702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2400" b="1" spc="-8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1</a:t>
            </a:r>
            <a:r>
              <a:rPr lang="en-US" altLang="ko-KR" sz="2400" b="1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2400" b="1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화학물질관리법</a:t>
            </a:r>
            <a:endParaRPr lang="ko-KR" altLang="en-US" sz="2400" b="1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55971" y="3054670"/>
            <a:ext cx="4387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spc="-8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2400" b="1" spc="-8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2</a:t>
            </a:r>
            <a:r>
              <a:rPr lang="en-US" altLang="ko-KR" sz="2400" b="1" spc="-8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2400" b="1" spc="-8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유해화학물질 취급시설 검사</a:t>
            </a:r>
            <a:endParaRPr lang="ko-KR" altLang="en-US" sz="2400" b="1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55976" y="1946742"/>
            <a:ext cx="1174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u="sng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sz="2400" b="1" u="sng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2">
                    <a:lumMod val="75000"/>
                  </a:schemeClr>
                </a:solidFill>
                <a:latin typeface="+mn-ea"/>
              </a:rPr>
              <a:t>목  차 </a:t>
            </a:r>
            <a:endParaRPr lang="ko-KR" altLang="en-US" sz="2400" b="1" u="sng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8328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2822212" y="2420888"/>
            <a:ext cx="80508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330325" eaLnBrk="0" latinLnBrk="0" hangingPunct="0">
              <a:lnSpc>
                <a:spcPct val="200000"/>
              </a:lnSpc>
              <a:buSzPct val="100000"/>
              <a:defRPr/>
            </a:pPr>
            <a:r>
              <a:rPr lang="en-US" altLang="ko-KR" sz="4000" b="1" kern="0" spc="-150" dirty="0" smtClean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-윤고딕330" panose="02030504000101010101" pitchFamily="18" charset="-127"/>
                <a:ea typeface="-윤고딕330" panose="02030504000101010101" pitchFamily="18" charset="-127"/>
              </a:rPr>
              <a:t>1. </a:t>
            </a:r>
            <a:r>
              <a:rPr lang="ko-KR" altLang="en-US" sz="4000" b="1" kern="0" spc="-150" dirty="0" smtClean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-윤고딕330" panose="02030504000101010101" pitchFamily="18" charset="-127"/>
                <a:ea typeface="-윤고딕330" panose="02030504000101010101" pitchFamily="18" charset="-127"/>
              </a:rPr>
              <a:t>화학물질관리법</a:t>
            </a:r>
            <a:endParaRPr lang="ko-KR" altLang="en-US" sz="4000" b="1" kern="0" spc="-150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232089" y="3532196"/>
            <a:ext cx="11414042" cy="45719"/>
          </a:xfrm>
          <a:custGeom>
            <a:avLst/>
            <a:gdLst>
              <a:gd name="connsiteX0" fmla="*/ 0 w 8334302"/>
              <a:gd name="connsiteY0" fmla="*/ 0 h 0"/>
              <a:gd name="connsiteX1" fmla="*/ 8334302 w 83343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34302">
                <a:moveTo>
                  <a:pt x="0" y="0"/>
                </a:moveTo>
                <a:lnTo>
                  <a:pt x="8334302" y="0"/>
                </a:lnTo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4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화학물질 취급자 및 취급시설 관리 강화</a:t>
            </a:r>
            <a:endParaRPr lang="ko-KR" altLang="en-US" sz="4000" dirty="0"/>
          </a:p>
        </p:txBody>
      </p:sp>
      <p:pic>
        <p:nvPicPr>
          <p:cNvPr id="17" name="내용 개체 틀 8" descr="구미사고_2012소방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35516" y="2963989"/>
            <a:ext cx="4403558" cy="3302668"/>
          </a:xfrm>
          <a:prstGeom prst="rect">
            <a:avLst/>
          </a:prstGeom>
        </p:spPr>
      </p:pic>
      <p:sp>
        <p:nvSpPr>
          <p:cNvPr id="18" name="내용 개체 틀 2"/>
          <p:cNvSpPr txBox="1">
            <a:spLocks/>
          </p:cNvSpPr>
          <p:nvPr/>
        </p:nvSpPr>
        <p:spPr>
          <a:xfrm>
            <a:off x="517358" y="1467853"/>
            <a:ext cx="11153274" cy="47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363" indent="-360363">
              <a:lnSpc>
                <a:spcPct val="130000"/>
              </a:lnSpc>
              <a:spcBef>
                <a:spcPts val="600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 sz="2400"/>
            </a:lvl1pPr>
            <a:lvl2pPr marL="685800" lvl="1" indent="-2286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2000"/>
            </a:lvl2pPr>
            <a:lvl3pPr marL="1143000" lvl="2" indent="-228600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altLang="ko-KR" dirty="0"/>
              <a:t>‘12.9</a:t>
            </a:r>
            <a:r>
              <a:rPr lang="ko-KR" altLang="en-US" dirty="0"/>
              <a:t>월 불화수소 누출사고</a:t>
            </a:r>
            <a:r>
              <a:rPr lang="en-US" altLang="ko-KR" dirty="0"/>
              <a:t>, ‘</a:t>
            </a:r>
            <a:r>
              <a:rPr lang="en-US" altLang="ko-KR" dirty="0" smtClean="0"/>
              <a:t>13</a:t>
            </a:r>
            <a:r>
              <a:rPr lang="ko-KR" altLang="en-US" dirty="0" smtClean="0"/>
              <a:t>년 </a:t>
            </a:r>
            <a:r>
              <a:rPr lang="ko-KR" altLang="en-US" dirty="0"/>
              <a:t>불산취급시설 점검 중 누출사고 등</a:t>
            </a:r>
            <a:endParaRPr lang="en-US" altLang="ko-KR" dirty="0"/>
          </a:p>
          <a:p>
            <a:pPr lvl="1"/>
            <a:r>
              <a:rPr lang="ko-KR" altLang="en-US" dirty="0"/>
              <a:t>유해화학물질 영업자 관리</a:t>
            </a:r>
            <a:r>
              <a:rPr lang="en-US" altLang="ko-KR" dirty="0"/>
              <a:t>, </a:t>
            </a:r>
            <a:r>
              <a:rPr lang="ko-KR" altLang="en-US" dirty="0"/>
              <a:t>취급자에 대한 안전교육</a:t>
            </a:r>
            <a:r>
              <a:rPr lang="en-US" altLang="ko-KR" dirty="0"/>
              <a:t>, </a:t>
            </a:r>
            <a:r>
              <a:rPr lang="ko-KR" altLang="en-US" dirty="0"/>
              <a:t>취급시설 기준 등의 강화 필요</a:t>
            </a:r>
            <a:endParaRPr lang="en-US" altLang="ko-KR" dirty="0"/>
          </a:p>
          <a:p>
            <a:pPr lvl="1"/>
            <a:r>
              <a:rPr lang="ko-KR" altLang="en-US" dirty="0" err="1"/>
              <a:t>화학사고</a:t>
            </a:r>
            <a:r>
              <a:rPr lang="ko-KR" altLang="en-US" dirty="0"/>
              <a:t> 발생시 주민</a:t>
            </a:r>
            <a:r>
              <a:rPr lang="en-US" altLang="ko-KR" dirty="0"/>
              <a:t>·</a:t>
            </a:r>
            <a:r>
              <a:rPr lang="ko-KR" altLang="en-US" dirty="0"/>
              <a:t>환경에 미칠 수 있는 피해 최소화와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신속한 대응과 복구계획 수립 의무화</a:t>
            </a:r>
            <a:endParaRPr lang="en-US" altLang="ko-KR" dirty="0"/>
          </a:p>
          <a:p>
            <a:pPr lvl="2"/>
            <a:r>
              <a:rPr lang="ko-KR" altLang="en-US" dirty="0"/>
              <a:t>작업자들이 개인보호구를 착용하고 있었다면</a:t>
            </a:r>
            <a:r>
              <a:rPr lang="en-US" altLang="ko-KR" dirty="0"/>
              <a:t>?</a:t>
            </a:r>
          </a:p>
          <a:p>
            <a:pPr lvl="2"/>
            <a:r>
              <a:rPr lang="ko-KR" altLang="en-US" dirty="0"/>
              <a:t>밸브가 </a:t>
            </a:r>
            <a:r>
              <a:rPr lang="en-US" altLang="ko-KR" dirty="0"/>
              <a:t>wheel type</a:t>
            </a:r>
            <a:r>
              <a:rPr lang="ko-KR" altLang="en-US" dirty="0"/>
              <a:t>이었다면</a:t>
            </a:r>
            <a:r>
              <a:rPr lang="en-US" altLang="ko-KR" dirty="0"/>
              <a:t>?</a:t>
            </a:r>
          </a:p>
          <a:p>
            <a:pPr lvl="2"/>
            <a:r>
              <a:rPr lang="ko-KR" altLang="en-US" dirty="0"/>
              <a:t>불화수소 누출 시 </a:t>
            </a:r>
            <a:r>
              <a:rPr lang="ko-KR" altLang="en-US" dirty="0" err="1"/>
              <a:t>영향범위를</a:t>
            </a:r>
            <a:r>
              <a:rPr lang="ko-KR" altLang="en-US" dirty="0"/>
              <a:t> 사전에 예측한 결과가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있었다면</a:t>
            </a:r>
            <a:r>
              <a:rPr lang="en-US" altLang="ko-KR" dirty="0"/>
              <a:t>?</a:t>
            </a:r>
          </a:p>
          <a:p>
            <a:pPr lvl="1"/>
            <a:r>
              <a:rPr lang="ko-KR" altLang="en-US" dirty="0"/>
              <a:t>유해화학물질 취급업무를 도급할 때의 관리 필요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8744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유해화학물질관리법과 화학물질관리법</a:t>
            </a:r>
            <a:endParaRPr lang="ko-KR" altLang="en-US" sz="4000" dirty="0"/>
          </a:p>
        </p:txBody>
      </p:sp>
      <p:sp>
        <p:nvSpPr>
          <p:cNvPr id="10" name="내용 개체 틀 2"/>
          <p:cNvSpPr txBox="1">
            <a:spLocks/>
          </p:cNvSpPr>
          <p:nvPr/>
        </p:nvSpPr>
        <p:spPr>
          <a:xfrm>
            <a:off x="517358" y="1467853"/>
            <a:ext cx="11153274" cy="47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363" indent="-360363">
              <a:lnSpc>
                <a:spcPct val="130000"/>
              </a:lnSpc>
              <a:spcBef>
                <a:spcPts val="600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 sz="2400"/>
            </a:lvl1pPr>
            <a:lvl2pPr marL="685800" lvl="1" indent="-2286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2000"/>
            </a:lvl2pPr>
            <a:lvl3pPr marL="1143000" indent="-228600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ko-KR" altLang="en-US" dirty="0"/>
              <a:t>여러 차례의 </a:t>
            </a:r>
            <a:r>
              <a:rPr lang="ko-KR" altLang="en-US" dirty="0" err="1"/>
              <a:t>화학사고를</a:t>
            </a:r>
            <a:r>
              <a:rPr lang="ko-KR" altLang="en-US" dirty="0"/>
              <a:t> 계기로 </a:t>
            </a:r>
            <a:r>
              <a:rPr lang="ko-KR" altLang="en-US" dirty="0" err="1"/>
              <a:t>화학사고시</a:t>
            </a:r>
            <a:r>
              <a:rPr lang="ko-KR" altLang="en-US" dirty="0"/>
              <a:t> 주민</a:t>
            </a:r>
            <a:r>
              <a:rPr lang="en-US" altLang="ko-KR" dirty="0"/>
              <a:t>·</a:t>
            </a:r>
            <a:r>
              <a:rPr lang="ko-KR" altLang="en-US" dirty="0"/>
              <a:t>환경 피해 최소화 수단 필요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→ </a:t>
            </a:r>
            <a:r>
              <a:rPr lang="ko-KR" altLang="en-US" dirty="0"/>
              <a:t>종전 유해화학물질관리법을 확대</a:t>
            </a:r>
            <a:r>
              <a:rPr lang="en-US" altLang="ko-KR" dirty="0"/>
              <a:t>, </a:t>
            </a:r>
            <a:r>
              <a:rPr lang="ko-KR" altLang="en-US" dirty="0"/>
              <a:t>강화하여 화학물질관리법으로 전부 개정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화학물질관리 및 </a:t>
            </a:r>
            <a:r>
              <a:rPr lang="ko-KR" altLang="en-US" dirty="0" err="1"/>
              <a:t>화학사고</a:t>
            </a:r>
            <a:r>
              <a:rPr lang="ko-KR" altLang="en-US" dirty="0"/>
              <a:t> 대응의 중요성 강조</a:t>
            </a:r>
            <a:endParaRPr lang="en-US" altLang="ko-KR" dirty="0"/>
          </a:p>
          <a:p>
            <a:pPr lvl="1"/>
            <a:r>
              <a:rPr lang="en-US" altLang="ko-KR" dirty="0"/>
              <a:t>(</a:t>
            </a:r>
            <a:r>
              <a:rPr lang="ko-KR" altLang="en-US" dirty="0"/>
              <a:t>종전</a:t>
            </a:r>
            <a:r>
              <a:rPr lang="en-US" altLang="ko-KR" dirty="0"/>
              <a:t>) </a:t>
            </a:r>
            <a:r>
              <a:rPr lang="ko-KR" altLang="en-US" dirty="0"/>
              <a:t>화학물질로 인한 국민건강 및 환경상의 </a:t>
            </a:r>
            <a:r>
              <a:rPr lang="ko-KR" altLang="en-US" dirty="0" err="1"/>
              <a:t>위해를</a:t>
            </a:r>
            <a:r>
              <a:rPr lang="ko-KR" altLang="en-US" dirty="0"/>
              <a:t> 예방하고 유해화학물질을 적절하게 관리함으로써 모든 국민이 건강하고 쾌적한 환경에서 생활할 수 있게 함을 목적으로 함</a:t>
            </a:r>
            <a:endParaRPr lang="en-US" altLang="ko-KR" dirty="0"/>
          </a:p>
          <a:p>
            <a:pPr lvl="1"/>
            <a:r>
              <a:rPr lang="en-US" altLang="ko-KR" dirty="0"/>
              <a:t>(</a:t>
            </a:r>
            <a:r>
              <a:rPr lang="ko-KR" altLang="en-US" dirty="0"/>
              <a:t>현행</a:t>
            </a:r>
            <a:r>
              <a:rPr lang="en-US" altLang="ko-KR" dirty="0"/>
              <a:t>) </a:t>
            </a:r>
            <a:r>
              <a:rPr lang="ko-KR" altLang="en-US" dirty="0"/>
              <a:t>화학물질로 인한 국민건강 및 환경상의 </a:t>
            </a:r>
            <a:r>
              <a:rPr lang="ko-KR" altLang="en-US" dirty="0" err="1"/>
              <a:t>위해를</a:t>
            </a:r>
            <a:r>
              <a:rPr lang="ko-KR" altLang="en-US" dirty="0"/>
              <a:t> 예방하고 화학물질을 적절하게 관리하는 한편</a:t>
            </a:r>
            <a:r>
              <a:rPr lang="en-US" altLang="ko-KR" dirty="0"/>
              <a:t>, </a:t>
            </a:r>
            <a:r>
              <a:rPr lang="ko-KR" altLang="en-US" dirty="0"/>
              <a:t>화학물질로 인하여 발생하는 사고에 신속히 대응함으로써 화학물질로부터 모든 국민의 생명과 재산 또는 환경을 보호하는 것을 목적으로 함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9279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1955257" y="1939266"/>
            <a:ext cx="3605409" cy="4548681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38100">
            <a:solidFill>
              <a:schemeClr val="tx2">
                <a:lumMod val="75000"/>
              </a:schemeClr>
            </a:solidFill>
            <a:round/>
            <a:headEnd/>
            <a:tailEnd/>
          </a:ln>
          <a:effectLst>
            <a:prstShdw prst="shdw18" dist="17961" dir="13500000">
              <a:srgbClr val="C2E1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 sz="1200" b="0" smtClean="0">
              <a:solidFill>
                <a:schemeClr val="tx1"/>
              </a:solidFill>
              <a:latin typeface="+mj-lt"/>
              <a:ea typeface="휴먼모음T" panose="02030504000101010101" pitchFamily="18" charset="-127"/>
            </a:endParaRPr>
          </a:p>
        </p:txBody>
      </p:sp>
      <p:grpSp>
        <p:nvGrpSpPr>
          <p:cNvPr id="6" name="Group 51"/>
          <p:cNvGrpSpPr>
            <a:grpSpLocks/>
          </p:cNvGrpSpPr>
          <p:nvPr/>
        </p:nvGrpSpPr>
        <p:grpSpPr bwMode="auto">
          <a:xfrm>
            <a:off x="2028265" y="2021031"/>
            <a:ext cx="3409032" cy="305195"/>
            <a:chOff x="1836" y="1677"/>
            <a:chExt cx="880" cy="190"/>
          </a:xfrm>
        </p:grpSpPr>
        <p:sp>
          <p:nvSpPr>
            <p:cNvPr id="7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8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>
                  <a:latin typeface="+mj-lt"/>
                  <a:ea typeface="휴먼모음T" panose="02030504000101010101" pitchFamily="18" charset="-127"/>
                </a:rPr>
                <a:t>1</a:t>
              </a: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장 총 </a:t>
              </a:r>
              <a:r>
                <a:rPr lang="ko-KR" altLang="en-US" sz="1200" b="0" kern="0" dirty="0" err="1">
                  <a:latin typeface="+mj-lt"/>
                  <a:ea typeface="휴먼모음T" panose="02030504000101010101" pitchFamily="18" charset="-127"/>
                </a:rPr>
                <a:t>칙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2030339" y="2427117"/>
            <a:ext cx="1308100" cy="1211514"/>
            <a:chOff x="1836" y="1677"/>
            <a:chExt cx="880" cy="189"/>
          </a:xfrm>
        </p:grpSpPr>
        <p:sp>
          <p:nvSpPr>
            <p:cNvPr id="10" name="Rectangle 55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11" name="Rectangle 56"/>
            <p:cNvSpPr>
              <a:spLocks noChangeArrowheads="1"/>
            </p:cNvSpPr>
            <p:nvPr/>
          </p:nvSpPr>
          <p:spPr bwMode="auto">
            <a:xfrm>
              <a:off x="1837" y="1693"/>
              <a:ext cx="879" cy="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7620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>
                  <a:latin typeface="+mj-lt"/>
                  <a:ea typeface="휴먼모음T" panose="02030504000101010101" pitchFamily="18" charset="-127"/>
                </a:rPr>
                <a:t>2</a:t>
              </a: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장</a:t>
              </a:r>
              <a:endParaRPr lang="en-US" altLang="ko-KR" sz="1200" b="0" kern="0" dirty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algn="ctr" defTabSz="7620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화학물질의</a:t>
              </a:r>
              <a:endParaRPr lang="en-US" altLang="ko-KR" sz="1200" b="0" kern="0" dirty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algn="ctr" defTabSz="7620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유해성심사 및</a:t>
              </a:r>
              <a:endParaRPr lang="en-US" altLang="ko-KR" sz="1200" b="0" kern="0" dirty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algn="ctr" defTabSz="76200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위해성 평가 등</a:t>
              </a: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2035102" y="3767416"/>
            <a:ext cx="1303337" cy="1806351"/>
            <a:chOff x="1836" y="1677"/>
            <a:chExt cx="880" cy="189"/>
          </a:xfrm>
        </p:grpSpPr>
        <p:sp>
          <p:nvSpPr>
            <p:cNvPr id="13" name="Rectangle 61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14" name="Rectangle 62"/>
            <p:cNvSpPr>
              <a:spLocks noChangeArrowheads="1"/>
            </p:cNvSpPr>
            <p:nvPr/>
          </p:nvSpPr>
          <p:spPr bwMode="auto">
            <a:xfrm>
              <a:off x="1837" y="1728"/>
              <a:ext cx="879" cy="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fontAlgn="base" latinLnBrk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>
                  <a:latin typeface="+mj-lt"/>
                  <a:ea typeface="휴먼모음T" panose="02030504000101010101" pitchFamily="18" charset="-127"/>
                </a:rPr>
                <a:t>3</a:t>
              </a: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장</a:t>
              </a:r>
              <a:endParaRPr lang="en-US" altLang="ko-KR" sz="1200" b="0" kern="0" dirty="0">
                <a:latin typeface="+mj-lt"/>
                <a:ea typeface="휴먼모음T" panose="02030504000101010101" pitchFamily="18" charset="-127"/>
              </a:endParaRPr>
            </a:p>
            <a:p>
              <a:pPr algn="ctr" fontAlgn="base" latinLnBrk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유해화학물질의</a:t>
              </a:r>
              <a:endParaRPr lang="en-US" altLang="ko-KR" sz="1200" b="0" kern="0" dirty="0">
                <a:latin typeface="+mj-lt"/>
                <a:ea typeface="휴먼모음T" panose="02030504000101010101" pitchFamily="18" charset="-127"/>
              </a:endParaRPr>
            </a:p>
            <a:p>
              <a:pPr algn="ctr" fontAlgn="base" latinLnBrk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안전관리 등</a:t>
              </a:r>
            </a:p>
          </p:txBody>
        </p:sp>
      </p:grpSp>
      <p:grpSp>
        <p:nvGrpSpPr>
          <p:cNvPr id="15" name="Group 57"/>
          <p:cNvGrpSpPr>
            <a:grpSpLocks/>
          </p:cNvGrpSpPr>
          <p:nvPr/>
        </p:nvGrpSpPr>
        <p:grpSpPr bwMode="auto">
          <a:xfrm>
            <a:off x="3406684" y="2427117"/>
            <a:ext cx="1986200" cy="565291"/>
            <a:chOff x="1836" y="1677"/>
            <a:chExt cx="880" cy="189"/>
          </a:xfrm>
        </p:grpSpPr>
        <p:sp>
          <p:nvSpPr>
            <p:cNvPr id="16" name="Rectangle 58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17" name="Rectangle 59"/>
            <p:cNvSpPr>
              <a:spLocks noChangeArrowheads="1"/>
            </p:cNvSpPr>
            <p:nvPr/>
          </p:nvSpPr>
          <p:spPr bwMode="auto">
            <a:xfrm>
              <a:off x="1837" y="1706"/>
              <a:ext cx="879" cy="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1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절</a:t>
              </a:r>
              <a:endParaRPr lang="en-US" altLang="ko-KR" sz="1200" b="0" kern="0" dirty="0" smtClean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0" cap="none" spc="-15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화학물질의 유해성심사 등</a:t>
              </a:r>
            </a:p>
          </p:txBody>
        </p:sp>
      </p:grpSp>
      <p:grpSp>
        <p:nvGrpSpPr>
          <p:cNvPr id="18" name="Group 57"/>
          <p:cNvGrpSpPr>
            <a:grpSpLocks/>
          </p:cNvGrpSpPr>
          <p:nvPr/>
        </p:nvGrpSpPr>
        <p:grpSpPr bwMode="auto">
          <a:xfrm>
            <a:off x="3411272" y="3073339"/>
            <a:ext cx="1986200" cy="565291"/>
            <a:chOff x="1836" y="1677"/>
            <a:chExt cx="880" cy="189"/>
          </a:xfrm>
        </p:grpSpPr>
        <p:sp>
          <p:nvSpPr>
            <p:cNvPr id="19" name="Rectangle 58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20" name="Rectangle 59"/>
            <p:cNvSpPr>
              <a:spLocks noChangeArrowheads="1"/>
            </p:cNvSpPr>
            <p:nvPr/>
          </p:nvSpPr>
          <p:spPr bwMode="auto">
            <a:xfrm>
              <a:off x="1837" y="1706"/>
              <a:ext cx="879" cy="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2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절</a:t>
              </a:r>
              <a:endParaRPr lang="en-US" altLang="ko-KR" sz="1200" b="0" kern="0" dirty="0" smtClean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0" cap="none" spc="-15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화학물질의 위해성평가 등</a:t>
              </a:r>
            </a:p>
          </p:txBody>
        </p:sp>
      </p:grpSp>
      <p:grpSp>
        <p:nvGrpSpPr>
          <p:cNvPr id="21" name="Group 57"/>
          <p:cNvGrpSpPr>
            <a:grpSpLocks/>
          </p:cNvGrpSpPr>
          <p:nvPr/>
        </p:nvGrpSpPr>
        <p:grpSpPr bwMode="auto">
          <a:xfrm>
            <a:off x="3415699" y="3775297"/>
            <a:ext cx="1986200" cy="511629"/>
            <a:chOff x="1836" y="1677"/>
            <a:chExt cx="880" cy="189"/>
          </a:xfrm>
        </p:grpSpPr>
        <p:sp>
          <p:nvSpPr>
            <p:cNvPr id="22" name="Rectangle 58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23" name="Rectangle 59"/>
            <p:cNvSpPr>
              <a:spLocks noChangeArrowheads="1"/>
            </p:cNvSpPr>
            <p:nvPr/>
          </p:nvSpPr>
          <p:spPr bwMode="auto">
            <a:xfrm>
              <a:off x="1837" y="1706"/>
              <a:ext cx="879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1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절</a:t>
              </a:r>
              <a:endParaRPr lang="en-US" altLang="ko-KR" sz="1200" b="0" kern="0" dirty="0" smtClean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유독물의 관리</a:t>
              </a:r>
            </a:p>
          </p:txBody>
        </p:sp>
      </p:grpSp>
      <p:grpSp>
        <p:nvGrpSpPr>
          <p:cNvPr id="24" name="Group 57"/>
          <p:cNvGrpSpPr>
            <a:grpSpLocks/>
          </p:cNvGrpSpPr>
          <p:nvPr/>
        </p:nvGrpSpPr>
        <p:grpSpPr bwMode="auto">
          <a:xfrm>
            <a:off x="3408941" y="4401055"/>
            <a:ext cx="1986200" cy="511629"/>
            <a:chOff x="1836" y="1677"/>
            <a:chExt cx="880" cy="189"/>
          </a:xfrm>
        </p:grpSpPr>
        <p:sp>
          <p:nvSpPr>
            <p:cNvPr id="25" name="Rectangle 58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26" name="Rectangle 59"/>
            <p:cNvSpPr>
              <a:spLocks noChangeArrowheads="1"/>
            </p:cNvSpPr>
            <p:nvPr/>
          </p:nvSpPr>
          <p:spPr bwMode="auto">
            <a:xfrm>
              <a:off x="1837" y="1706"/>
              <a:ext cx="879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>
                  <a:latin typeface="+mj-lt"/>
                  <a:ea typeface="휴먼모음T" panose="02030504000101010101" pitchFamily="18" charset="-127"/>
                </a:rPr>
                <a:t>2</a:t>
              </a:r>
              <a:r>
                <a:rPr lang="ko-KR" altLang="en-US" sz="1200" b="0" kern="0" dirty="0">
                  <a:latin typeface="+mj-lt"/>
                  <a:ea typeface="휴먼모음T" panose="02030504000101010101" pitchFamily="18" charset="-127"/>
                </a:rPr>
                <a:t>절</a:t>
              </a:r>
              <a:endParaRPr lang="en-US" altLang="ko-KR" sz="1200" b="0" kern="0" dirty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spc="-150" dirty="0">
                  <a:latin typeface="+mj-lt"/>
                  <a:ea typeface="휴먼모음T" panose="02030504000101010101" pitchFamily="18" charset="-127"/>
                </a:rPr>
                <a:t>취급제한</a:t>
              </a:r>
              <a:r>
                <a:rPr lang="en-US" altLang="ko-KR" sz="1200" b="0" kern="0" spc="-150" dirty="0">
                  <a:latin typeface="+mj-lt"/>
                  <a:ea typeface="휴먼모음T" panose="02030504000101010101" pitchFamily="18" charset="-127"/>
                </a:rPr>
                <a:t>·</a:t>
              </a:r>
              <a:r>
                <a:rPr lang="ko-KR" altLang="en-US" sz="1200" b="0" kern="0" spc="-150" dirty="0">
                  <a:latin typeface="+mj-lt"/>
                  <a:ea typeface="휴먼모음T" panose="02030504000101010101" pitchFamily="18" charset="-127"/>
                </a:rPr>
                <a:t>금지물질의 관리</a:t>
              </a:r>
            </a:p>
          </p:txBody>
        </p:sp>
      </p:grpSp>
      <p:grpSp>
        <p:nvGrpSpPr>
          <p:cNvPr id="27" name="Group 57"/>
          <p:cNvGrpSpPr>
            <a:grpSpLocks/>
          </p:cNvGrpSpPr>
          <p:nvPr/>
        </p:nvGrpSpPr>
        <p:grpSpPr bwMode="auto">
          <a:xfrm>
            <a:off x="3402001" y="5062132"/>
            <a:ext cx="1986200" cy="511629"/>
            <a:chOff x="1836" y="1677"/>
            <a:chExt cx="880" cy="189"/>
          </a:xfrm>
        </p:grpSpPr>
        <p:sp>
          <p:nvSpPr>
            <p:cNvPr id="28" name="Rectangle 58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29" name="Rectangle 59"/>
            <p:cNvSpPr>
              <a:spLocks noChangeArrowheads="1"/>
            </p:cNvSpPr>
            <p:nvPr/>
          </p:nvSpPr>
          <p:spPr bwMode="auto">
            <a:xfrm>
              <a:off x="1837" y="1706"/>
              <a:ext cx="879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3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절</a:t>
              </a:r>
              <a:endParaRPr lang="en-US" altLang="ko-KR" sz="1200" b="0" kern="0" dirty="0" smtClean="0">
                <a:latin typeface="+mj-lt"/>
                <a:ea typeface="휴먼모음T" panose="02030504000101010101" pitchFamily="18" charset="-127"/>
              </a:endParaRPr>
            </a:p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0" cap="none" spc="-15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화학물질사고의 대비 및 대응</a:t>
              </a:r>
            </a:p>
          </p:txBody>
        </p:sp>
      </p:grpSp>
      <p:grpSp>
        <p:nvGrpSpPr>
          <p:cNvPr id="30" name="Group 51"/>
          <p:cNvGrpSpPr>
            <a:grpSpLocks/>
          </p:cNvGrpSpPr>
          <p:nvPr/>
        </p:nvGrpSpPr>
        <p:grpSpPr bwMode="auto">
          <a:xfrm>
            <a:off x="2051509" y="5642908"/>
            <a:ext cx="3409032" cy="305195"/>
            <a:chOff x="1836" y="1677"/>
            <a:chExt cx="880" cy="190"/>
          </a:xfrm>
        </p:grpSpPr>
        <p:sp>
          <p:nvSpPr>
            <p:cNvPr id="31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32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kumimoji="1" lang="en-US" altLang="ko-KR" sz="12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4</a:t>
              </a:r>
              <a:r>
                <a:rPr kumimoji="1" lang="ko-KR" altLang="en-US" sz="12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장 보 </a:t>
              </a:r>
              <a:r>
                <a:rPr kumimoji="1" lang="ko-KR" altLang="en-US" sz="1200" b="0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+mj-lt"/>
                  <a:ea typeface="휴먼모음T" panose="02030504000101010101" pitchFamily="18" charset="-127"/>
                </a:rPr>
                <a:t>칙</a:t>
              </a:r>
              <a:endParaRPr kumimoji="1" lang="ko-KR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33" name="Group 51"/>
          <p:cNvGrpSpPr>
            <a:grpSpLocks/>
          </p:cNvGrpSpPr>
          <p:nvPr/>
        </p:nvGrpSpPr>
        <p:grpSpPr bwMode="auto">
          <a:xfrm>
            <a:off x="2051509" y="6031664"/>
            <a:ext cx="3409032" cy="305195"/>
            <a:chOff x="1836" y="1677"/>
            <a:chExt cx="880" cy="190"/>
          </a:xfrm>
        </p:grpSpPr>
        <p:sp>
          <p:nvSpPr>
            <p:cNvPr id="34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35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제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5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 벌 </a:t>
              </a:r>
              <a:r>
                <a:rPr lang="ko-KR" altLang="en-US" sz="1200" b="0" kern="0" dirty="0" err="1" smtClean="0">
                  <a:latin typeface="+mj-lt"/>
                  <a:ea typeface="휴먼모음T" panose="02030504000101010101" pitchFamily="18" charset="-127"/>
                </a:rPr>
                <a:t>칙</a:t>
              </a:r>
              <a:endParaRPr kumimoji="1" lang="ko-KR" alt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36" name="Group 51"/>
          <p:cNvGrpSpPr>
            <a:grpSpLocks/>
          </p:cNvGrpSpPr>
          <p:nvPr/>
        </p:nvGrpSpPr>
        <p:grpSpPr bwMode="auto">
          <a:xfrm>
            <a:off x="2053445" y="1369168"/>
            <a:ext cx="3409032" cy="482638"/>
            <a:chOff x="1836" y="1677"/>
            <a:chExt cx="880" cy="189"/>
          </a:xfrm>
        </p:grpSpPr>
        <p:sp>
          <p:nvSpPr>
            <p:cNvPr id="37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6000"/>
                    <a:lumOff val="94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38" name="Rectangle 53"/>
            <p:cNvSpPr>
              <a:spLocks noChangeArrowheads="1"/>
            </p:cNvSpPr>
            <p:nvPr/>
          </p:nvSpPr>
          <p:spPr bwMode="auto">
            <a:xfrm>
              <a:off x="1837" y="1720"/>
              <a:ext cx="87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800" b="0" kern="0" dirty="0" smtClean="0">
                  <a:latin typeface="+mj-lt"/>
                  <a:ea typeface="휴먼모음T" panose="02030504000101010101" pitchFamily="18" charset="-127"/>
                </a:rPr>
                <a:t>유해화학물질관리법</a:t>
              </a:r>
              <a:endPara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39" name="Group 51"/>
          <p:cNvGrpSpPr>
            <a:grpSpLocks/>
          </p:cNvGrpSpPr>
          <p:nvPr/>
        </p:nvGrpSpPr>
        <p:grpSpPr bwMode="auto">
          <a:xfrm>
            <a:off x="6782867" y="1378188"/>
            <a:ext cx="3409032" cy="482638"/>
            <a:chOff x="1836" y="1677"/>
            <a:chExt cx="880" cy="189"/>
          </a:xfrm>
        </p:grpSpPr>
        <p:sp>
          <p:nvSpPr>
            <p:cNvPr id="40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41" name="Rectangle 53"/>
            <p:cNvSpPr>
              <a:spLocks noChangeArrowheads="1"/>
            </p:cNvSpPr>
            <p:nvPr/>
          </p:nvSpPr>
          <p:spPr bwMode="auto">
            <a:xfrm>
              <a:off x="1837" y="1713"/>
              <a:ext cx="87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800" b="0" kern="0" spc="-300" noProof="0" dirty="0" smtClean="0">
                  <a:latin typeface="+mj-lt"/>
                  <a:ea typeface="휴먼모음T" panose="02030504000101010101" pitchFamily="18" charset="-127"/>
                </a:rPr>
                <a:t>화학물질의 등록 및 평가 등에 관한 법률</a:t>
              </a:r>
              <a:endParaRPr kumimoji="1" lang="ko-KR" altLang="en-US" sz="18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</p:grpSp>
      <p:sp>
        <p:nvSpPr>
          <p:cNvPr id="42" name="AutoShape 10"/>
          <p:cNvSpPr>
            <a:spLocks noChangeArrowheads="1"/>
          </p:cNvSpPr>
          <p:nvPr/>
        </p:nvSpPr>
        <p:spPr bwMode="auto">
          <a:xfrm>
            <a:off x="6661434" y="1941490"/>
            <a:ext cx="3605409" cy="2042279"/>
          </a:xfrm>
          <a:prstGeom prst="roundRect">
            <a:avLst>
              <a:gd name="adj" fmla="val 0"/>
            </a:avLst>
          </a:prstGeom>
          <a:gradFill rotWithShape="0">
            <a:gsLst>
              <a:gs pos="0">
                <a:srgbClr val="C2E1A5"/>
              </a:gs>
              <a:gs pos="100000">
                <a:srgbClr val="C2E1A5">
                  <a:gamma/>
                  <a:tint val="44314"/>
                  <a:invGamma/>
                </a:srgbClr>
              </a:gs>
            </a:gsLst>
            <a:lin ang="5400000" scaled="1"/>
          </a:gradFill>
          <a:ln w="28575">
            <a:solidFill>
              <a:srgbClr val="0070C0"/>
            </a:solidFill>
            <a:round/>
            <a:headEnd/>
            <a:tailEnd/>
          </a:ln>
          <a:effectLst>
            <a:prstShdw prst="shdw18" dist="17961" dir="13500000">
              <a:srgbClr val="C2E1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 sz="1200" b="0" smtClean="0">
              <a:solidFill>
                <a:schemeClr val="tx1"/>
              </a:solidFill>
              <a:latin typeface="+mj-lt"/>
              <a:ea typeface="휴먼모음T" panose="02030504000101010101" pitchFamily="18" charset="-127"/>
            </a:endParaRPr>
          </a:p>
        </p:txBody>
      </p:sp>
      <p:grpSp>
        <p:nvGrpSpPr>
          <p:cNvPr id="43" name="Group 51"/>
          <p:cNvGrpSpPr>
            <a:grpSpLocks/>
          </p:cNvGrpSpPr>
          <p:nvPr/>
        </p:nvGrpSpPr>
        <p:grpSpPr bwMode="auto">
          <a:xfrm>
            <a:off x="6759622" y="1985821"/>
            <a:ext cx="3409032" cy="305195"/>
            <a:chOff x="1836" y="1677"/>
            <a:chExt cx="880" cy="190"/>
          </a:xfrm>
        </p:grpSpPr>
        <p:sp>
          <p:nvSpPr>
            <p:cNvPr id="44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45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2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화학물질의 등록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46" name="Group 51"/>
          <p:cNvGrpSpPr>
            <a:grpSpLocks/>
          </p:cNvGrpSpPr>
          <p:nvPr/>
        </p:nvGrpSpPr>
        <p:grpSpPr bwMode="auto">
          <a:xfrm>
            <a:off x="6758211" y="2394246"/>
            <a:ext cx="3409032" cy="305195"/>
            <a:chOff x="1836" y="1677"/>
            <a:chExt cx="880" cy="190"/>
          </a:xfrm>
        </p:grpSpPr>
        <p:sp>
          <p:nvSpPr>
            <p:cNvPr id="47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48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3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유해성심사 및 위해성 평가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49" name="Group 51"/>
          <p:cNvGrpSpPr>
            <a:grpSpLocks/>
          </p:cNvGrpSpPr>
          <p:nvPr/>
        </p:nvGrpSpPr>
        <p:grpSpPr bwMode="auto">
          <a:xfrm>
            <a:off x="6758211" y="2800327"/>
            <a:ext cx="3409032" cy="305195"/>
            <a:chOff x="1836" y="1677"/>
            <a:chExt cx="880" cy="190"/>
          </a:xfrm>
        </p:grpSpPr>
        <p:sp>
          <p:nvSpPr>
            <p:cNvPr id="50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51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4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허가물질 등의 지정 및 변경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6758211" y="3171597"/>
            <a:ext cx="3409032" cy="305195"/>
            <a:chOff x="1836" y="1677"/>
            <a:chExt cx="880" cy="190"/>
          </a:xfrm>
        </p:grpSpPr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5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화학물질의 정보제공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55" name="Group 51"/>
          <p:cNvGrpSpPr>
            <a:grpSpLocks/>
          </p:cNvGrpSpPr>
          <p:nvPr/>
        </p:nvGrpSpPr>
        <p:grpSpPr bwMode="auto">
          <a:xfrm>
            <a:off x="6758211" y="3544812"/>
            <a:ext cx="3409032" cy="305195"/>
            <a:chOff x="1836" y="1677"/>
            <a:chExt cx="880" cy="190"/>
          </a:xfrm>
        </p:grpSpPr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6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err="1" smtClean="0">
                  <a:latin typeface="+mj-lt"/>
                  <a:ea typeface="휴먼모음T" panose="02030504000101010101" pitchFamily="18" charset="-127"/>
                </a:rPr>
                <a:t>위해우려제품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 등의 관리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58" name="Group 51"/>
          <p:cNvGrpSpPr>
            <a:grpSpLocks/>
          </p:cNvGrpSpPr>
          <p:nvPr/>
        </p:nvGrpSpPr>
        <p:grpSpPr bwMode="auto">
          <a:xfrm>
            <a:off x="6782867" y="4186810"/>
            <a:ext cx="3409032" cy="482638"/>
            <a:chOff x="1836" y="1677"/>
            <a:chExt cx="880" cy="189"/>
          </a:xfrm>
        </p:grpSpPr>
        <p:sp>
          <p:nvSpPr>
            <p:cNvPr id="59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60" name="Rectangle 53"/>
            <p:cNvSpPr>
              <a:spLocks noChangeArrowheads="1"/>
            </p:cNvSpPr>
            <p:nvPr/>
          </p:nvSpPr>
          <p:spPr bwMode="auto">
            <a:xfrm>
              <a:off x="1837" y="1719"/>
              <a:ext cx="87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800" b="0" kern="0" smtClean="0">
                  <a:latin typeface="+mj-lt"/>
                  <a:ea typeface="휴먼모음T" panose="02030504000101010101" pitchFamily="18" charset="-127"/>
                </a:rPr>
                <a:t>화학물질관리법</a:t>
              </a:r>
              <a:endParaRPr kumimoji="1" lang="ko-KR" altLang="en-US" sz="1800" b="0" i="0" u="none" strike="noStrike" kern="0" cap="none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</p:grpSp>
      <p:sp>
        <p:nvSpPr>
          <p:cNvPr id="61" name="AutoShape 10"/>
          <p:cNvSpPr>
            <a:spLocks noChangeArrowheads="1"/>
          </p:cNvSpPr>
          <p:nvPr/>
        </p:nvSpPr>
        <p:spPr bwMode="auto">
          <a:xfrm>
            <a:off x="6661433" y="4845318"/>
            <a:ext cx="3605409" cy="1642629"/>
          </a:xfrm>
          <a:prstGeom prst="roundRect">
            <a:avLst>
              <a:gd name="adj" fmla="val 0"/>
            </a:avLst>
          </a:prstGeom>
          <a:gradFill rotWithShape="0">
            <a:gsLst>
              <a:gs pos="0">
                <a:srgbClr val="C2E1A5"/>
              </a:gs>
              <a:gs pos="100000">
                <a:srgbClr val="C2E1A5">
                  <a:gamma/>
                  <a:tint val="44314"/>
                  <a:invGamma/>
                </a:srgbClr>
              </a:gs>
            </a:gsLst>
            <a:lin ang="5400000" scaled="1"/>
          </a:gradFill>
          <a:ln w="38100">
            <a:solidFill>
              <a:srgbClr val="FF0000"/>
            </a:solidFill>
            <a:round/>
            <a:headEnd/>
            <a:tailEnd/>
          </a:ln>
          <a:effectLst>
            <a:prstShdw prst="shdw18" dist="17961" dir="13500000">
              <a:srgbClr val="C2E1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 sz="1200" b="0" smtClean="0">
              <a:solidFill>
                <a:schemeClr val="tx1"/>
              </a:solidFill>
              <a:latin typeface="+mj-lt"/>
              <a:ea typeface="휴먼모음T" panose="02030504000101010101" pitchFamily="18" charset="-127"/>
            </a:endParaRPr>
          </a:p>
        </p:txBody>
      </p:sp>
      <p:grpSp>
        <p:nvGrpSpPr>
          <p:cNvPr id="62" name="Group 51"/>
          <p:cNvGrpSpPr>
            <a:grpSpLocks/>
          </p:cNvGrpSpPr>
          <p:nvPr/>
        </p:nvGrpSpPr>
        <p:grpSpPr bwMode="auto">
          <a:xfrm>
            <a:off x="6782867" y="4912684"/>
            <a:ext cx="3409032" cy="305195"/>
            <a:chOff x="1836" y="1677"/>
            <a:chExt cx="880" cy="190"/>
          </a:xfrm>
        </p:grpSpPr>
        <p:sp>
          <p:nvSpPr>
            <p:cNvPr id="63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64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2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화학물질의 통계조사 및 정보공개 등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65" name="Group 51"/>
          <p:cNvGrpSpPr>
            <a:grpSpLocks/>
          </p:cNvGrpSpPr>
          <p:nvPr/>
        </p:nvGrpSpPr>
        <p:grpSpPr bwMode="auto">
          <a:xfrm>
            <a:off x="6781456" y="5321110"/>
            <a:ext cx="3409032" cy="305195"/>
            <a:chOff x="1836" y="1677"/>
            <a:chExt cx="880" cy="190"/>
          </a:xfrm>
        </p:grpSpPr>
        <p:sp>
          <p:nvSpPr>
            <p:cNvPr id="66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67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3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유해화학물질의 안전관리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68" name="Group 51"/>
          <p:cNvGrpSpPr>
            <a:grpSpLocks/>
          </p:cNvGrpSpPr>
          <p:nvPr/>
        </p:nvGrpSpPr>
        <p:grpSpPr bwMode="auto">
          <a:xfrm>
            <a:off x="6781456" y="5727191"/>
            <a:ext cx="3409032" cy="305195"/>
            <a:chOff x="1836" y="1677"/>
            <a:chExt cx="880" cy="190"/>
          </a:xfrm>
        </p:grpSpPr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4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유해화학물질 영업자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71" name="Group 51"/>
          <p:cNvGrpSpPr>
            <a:grpSpLocks/>
          </p:cNvGrpSpPr>
          <p:nvPr/>
        </p:nvGrpSpPr>
        <p:grpSpPr bwMode="auto">
          <a:xfrm>
            <a:off x="6781456" y="6098460"/>
            <a:ext cx="3409032" cy="305195"/>
            <a:chOff x="1836" y="1677"/>
            <a:chExt cx="880" cy="190"/>
          </a:xfrm>
        </p:grpSpPr>
        <p:sp>
          <p:nvSpPr>
            <p:cNvPr id="72" name="Rectangle 52"/>
            <p:cNvSpPr>
              <a:spLocks noChangeArrowheads="1"/>
            </p:cNvSpPr>
            <p:nvPr/>
          </p:nvSpPr>
          <p:spPr bwMode="auto">
            <a:xfrm>
              <a:off x="1836" y="1677"/>
              <a:ext cx="868" cy="189"/>
            </a:xfrm>
            <a:prstGeom prst="rect">
              <a:avLst/>
            </a:prstGeom>
            <a:gradFill rotWithShape="0">
              <a:gsLst>
                <a:gs pos="0">
                  <a:srgbClr val="84CC7C"/>
                </a:gs>
                <a:gs pos="50000">
                  <a:srgbClr val="84CC7C">
                    <a:gamma/>
                    <a:tint val="20000"/>
                    <a:invGamma/>
                  </a:srgbClr>
                </a:gs>
                <a:gs pos="100000">
                  <a:srgbClr val="84CC7C"/>
                </a:gs>
              </a:gsLst>
              <a:lin ang="5400000" scaled="1"/>
            </a:gradFill>
            <a:ln w="12700">
              <a:solidFill>
                <a:srgbClr val="7ACA82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lIns="0" r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휴먼모음T" panose="02030504000101010101" pitchFamily="18" charset="-127"/>
              </a:endParaRPr>
            </a:p>
          </p:txBody>
        </p:sp>
        <p:sp>
          <p:nvSpPr>
            <p:cNvPr id="73" name="Rectangle 53"/>
            <p:cNvSpPr>
              <a:spLocks noChangeArrowheads="1"/>
            </p:cNvSpPr>
            <p:nvPr/>
          </p:nvSpPr>
          <p:spPr bwMode="auto">
            <a:xfrm>
              <a:off x="1837" y="1706"/>
              <a:ext cx="879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571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7145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286000" defTabSz="7620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76200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5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장</a:t>
              </a:r>
              <a:r>
                <a:rPr lang="en-US" altLang="ko-KR" sz="1200" b="0" kern="0" dirty="0" smtClean="0">
                  <a:latin typeface="+mj-lt"/>
                  <a:ea typeface="휴먼모음T" panose="02030504000101010101" pitchFamily="18" charset="-127"/>
                </a:rPr>
                <a:t>. </a:t>
              </a:r>
              <a:r>
                <a:rPr lang="ko-KR" altLang="en-US" sz="1200" b="0" kern="0" dirty="0" smtClean="0">
                  <a:latin typeface="+mj-lt"/>
                  <a:ea typeface="휴먼모음T" panose="02030504000101010101" pitchFamily="18" charset="-127"/>
                </a:rPr>
                <a:t>화학사고의 대비 및 대응 등</a:t>
              </a:r>
              <a:endParaRPr lang="ko-KR" altLang="en-US" sz="1200" b="0" kern="0" dirty="0">
                <a:latin typeface="+mj-lt"/>
                <a:ea typeface="휴먼모음T" panose="02030504000101010101" pitchFamily="18" charset="-127"/>
              </a:endParaRPr>
            </a:p>
          </p:txBody>
        </p:sp>
      </p:grpSp>
      <p:sp>
        <p:nvSpPr>
          <p:cNvPr id="74" name="직사각형 73"/>
          <p:cNvSpPr/>
          <p:nvPr/>
        </p:nvSpPr>
        <p:spPr>
          <a:xfrm>
            <a:off x="1979504" y="2406391"/>
            <a:ext cx="3481037" cy="129207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0">
              <a:solidFill>
                <a:schemeClr val="tx1"/>
              </a:solidFill>
              <a:latin typeface="+mj-lt"/>
              <a:ea typeface="휴먼모음T" panose="02030504000101010101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1979503" y="3774585"/>
            <a:ext cx="3481037" cy="1866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0">
              <a:solidFill>
                <a:schemeClr val="tx1"/>
              </a:solidFill>
              <a:latin typeface="+mj-lt"/>
              <a:ea typeface="휴먼모음T" panose="02030504000101010101" pitchFamily="18" charset="-127"/>
            </a:endParaRPr>
          </a:p>
        </p:txBody>
      </p:sp>
      <p:cxnSp>
        <p:nvCxnSpPr>
          <p:cNvPr id="76" name="직선 화살표 연결선 75"/>
          <p:cNvCxnSpPr>
            <a:stCxn id="74" idx="3"/>
          </p:cNvCxnSpPr>
          <p:nvPr/>
        </p:nvCxnSpPr>
        <p:spPr>
          <a:xfrm flipV="1">
            <a:off x="5460541" y="3052426"/>
            <a:ext cx="1251183" cy="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76"/>
          <p:cNvCxnSpPr>
            <a:endCxn id="61" idx="1"/>
          </p:cNvCxnSpPr>
          <p:nvPr/>
        </p:nvCxnSpPr>
        <p:spPr>
          <a:xfrm>
            <a:off x="5477863" y="4703919"/>
            <a:ext cx="1183570" cy="96271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5846763" y="4111683"/>
            <a:ext cx="4788025" cy="0"/>
          </a:xfrm>
          <a:prstGeom prst="line">
            <a:avLst/>
          </a:prstGeom>
          <a:ln w="38100">
            <a:solidFill>
              <a:srgbClr val="FF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ko-K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/>
              <a:t>화학물질관리법 </a:t>
            </a:r>
            <a:r>
              <a:rPr lang="ko-KR" altLang="en-US" sz="4000" dirty="0" smtClean="0"/>
              <a:t>전부 </a:t>
            </a:r>
            <a:r>
              <a:rPr lang="ko-KR" altLang="en-US" sz="4000" dirty="0"/>
              <a:t>개정</a:t>
            </a:r>
          </a:p>
        </p:txBody>
      </p:sp>
    </p:spTree>
    <p:extLst>
      <p:ext uri="{BB962C8B-B14F-4D97-AF65-F5344CB8AC3E}">
        <p14:creationId xmlns:p14="http://schemas.microsoft.com/office/powerpoint/2010/main" val="156420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화학물질 취급자 및 취급시설 관리 강화</a:t>
            </a:r>
            <a:endParaRPr lang="ko-KR" altLang="en-US" sz="4000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17358" y="1467853"/>
            <a:ext cx="11153274" cy="47091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60363" indent="-360363">
              <a:lnSpc>
                <a:spcPct val="130000"/>
              </a:lnSpc>
              <a:spcBef>
                <a:spcPts val="600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 sz="2400"/>
            </a:lvl1pPr>
            <a:lvl2pPr marL="685800" lvl="1" indent="-2286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2000"/>
            </a:lvl2pPr>
            <a:lvl3pPr marL="1143000" indent="-228600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ko-KR" altLang="en-US" dirty="0"/>
              <a:t>영업자 관리 강화</a:t>
            </a:r>
            <a:endParaRPr lang="en-US" altLang="ko-KR" dirty="0"/>
          </a:p>
          <a:p>
            <a:pPr lvl="1"/>
            <a:r>
              <a:rPr lang="ko-KR" altLang="en-US" dirty="0"/>
              <a:t>영업허가대상 확대</a:t>
            </a:r>
            <a:r>
              <a:rPr lang="en-US" altLang="ko-KR" dirty="0"/>
              <a:t>, </a:t>
            </a:r>
            <a:r>
              <a:rPr lang="ko-KR" altLang="en-US" dirty="0" err="1"/>
              <a:t>도급신고</a:t>
            </a:r>
            <a:r>
              <a:rPr lang="ko-KR" altLang="en-US" dirty="0"/>
              <a:t> 의무화</a:t>
            </a:r>
            <a:r>
              <a:rPr lang="en-US" altLang="ko-KR" dirty="0"/>
              <a:t>, </a:t>
            </a:r>
            <a:r>
              <a:rPr lang="ko-KR" altLang="en-US" dirty="0"/>
              <a:t>기술인력 및 유해화학물질관리자 선임 확대</a:t>
            </a:r>
            <a:r>
              <a:rPr lang="en-US" altLang="ko-KR" dirty="0"/>
              <a:t>/</a:t>
            </a:r>
            <a:r>
              <a:rPr lang="ko-KR" altLang="en-US" dirty="0"/>
              <a:t>강화</a:t>
            </a:r>
            <a:endParaRPr lang="en-US" altLang="ko-KR" dirty="0"/>
          </a:p>
          <a:p>
            <a:r>
              <a:rPr lang="ko-KR" altLang="en-US" dirty="0"/>
              <a:t>안전교육 강화</a:t>
            </a:r>
            <a:endParaRPr lang="en-US" altLang="ko-KR" dirty="0"/>
          </a:p>
          <a:p>
            <a:pPr lvl="1"/>
            <a:r>
              <a:rPr lang="ko-KR" altLang="en-US" dirty="0"/>
              <a:t>관리자 외에 취급자</a:t>
            </a:r>
            <a:r>
              <a:rPr lang="en-US" altLang="ko-KR" dirty="0"/>
              <a:t>, </a:t>
            </a:r>
            <a:r>
              <a:rPr lang="ko-KR" altLang="en-US" dirty="0"/>
              <a:t>종사자도 안전교육 이수</a:t>
            </a:r>
            <a:endParaRPr lang="en-US" altLang="ko-KR" dirty="0"/>
          </a:p>
          <a:p>
            <a:r>
              <a:rPr lang="ko-KR" altLang="en-US" b="1" dirty="0"/>
              <a:t>취급시설 관리 강화</a:t>
            </a:r>
            <a:endParaRPr lang="en-US" altLang="ko-KR" b="1" dirty="0"/>
          </a:p>
          <a:p>
            <a:pPr lvl="1"/>
            <a:r>
              <a:rPr lang="ko-KR" altLang="en-US" b="1" dirty="0"/>
              <a:t>장외영향평가서 작성</a:t>
            </a:r>
            <a:r>
              <a:rPr lang="en-US" altLang="ko-KR" b="1" dirty="0"/>
              <a:t>·</a:t>
            </a:r>
            <a:r>
              <a:rPr lang="ko-KR" altLang="en-US" b="1" dirty="0"/>
              <a:t>제출</a:t>
            </a:r>
            <a:r>
              <a:rPr lang="en-US" altLang="ko-KR" b="1" dirty="0"/>
              <a:t>, </a:t>
            </a:r>
            <a:r>
              <a:rPr lang="ko-KR" altLang="en-US" b="1" dirty="0"/>
              <a:t>취급시설 검사</a:t>
            </a:r>
            <a:r>
              <a:rPr lang="en-US" altLang="ko-KR" b="1" dirty="0"/>
              <a:t>·</a:t>
            </a:r>
            <a:r>
              <a:rPr lang="ko-KR" altLang="en-US" b="1" dirty="0"/>
              <a:t>진단 등</a:t>
            </a:r>
            <a:endParaRPr lang="en-US" altLang="ko-KR" b="1" dirty="0"/>
          </a:p>
          <a:p>
            <a:r>
              <a:rPr lang="ko-KR" altLang="en-US" dirty="0"/>
              <a:t>고위험 사업장 관리 강화</a:t>
            </a:r>
            <a:endParaRPr lang="en-US" altLang="ko-KR" dirty="0"/>
          </a:p>
          <a:p>
            <a:pPr lvl="1"/>
            <a:r>
              <a:rPr lang="ko-KR" altLang="en-US" dirty="0"/>
              <a:t>위해관리계획서 작성</a:t>
            </a:r>
            <a:r>
              <a:rPr lang="en-US" altLang="ko-KR" dirty="0"/>
              <a:t>·</a:t>
            </a:r>
            <a:r>
              <a:rPr lang="ko-KR" altLang="en-US" dirty="0"/>
              <a:t>제출</a:t>
            </a:r>
            <a:r>
              <a:rPr lang="en-US" altLang="ko-KR" dirty="0"/>
              <a:t>(</a:t>
            </a:r>
            <a:r>
              <a:rPr lang="ko-KR" altLang="en-US" dirty="0"/>
              <a:t>자체방제계획서 작성</a:t>
            </a:r>
            <a:r>
              <a:rPr lang="en-US" altLang="ko-KR" dirty="0"/>
              <a:t>·</a:t>
            </a:r>
            <a:r>
              <a:rPr lang="ko-KR" altLang="en-US" dirty="0"/>
              <a:t>제출 확대</a:t>
            </a:r>
            <a:r>
              <a:rPr lang="en-US" altLang="ko-KR" dirty="0"/>
              <a:t>, </a:t>
            </a:r>
            <a:r>
              <a:rPr lang="ko-KR" altLang="en-US" dirty="0"/>
              <a:t>강화</a:t>
            </a:r>
            <a:r>
              <a:rPr lang="en-US" altLang="ko-KR" dirty="0"/>
              <a:t>), </a:t>
            </a:r>
            <a:r>
              <a:rPr lang="ko-KR" altLang="en-US" dirty="0"/>
              <a:t>지역사회 고지 등</a:t>
            </a:r>
            <a:endParaRPr lang="en-US" altLang="ko-KR" dirty="0"/>
          </a:p>
          <a:p>
            <a:r>
              <a:rPr lang="ko-KR" altLang="en-US" dirty="0"/>
              <a:t>화학사고대응 강화</a:t>
            </a:r>
            <a:endParaRPr lang="en-US" altLang="ko-KR" dirty="0"/>
          </a:p>
          <a:p>
            <a:pPr lvl="1"/>
            <a:r>
              <a:rPr lang="ko-KR" altLang="en-US" dirty="0"/>
              <a:t>현장수습조정관 파견</a:t>
            </a:r>
            <a:r>
              <a:rPr lang="en-US" altLang="ko-KR" dirty="0"/>
              <a:t>, </a:t>
            </a:r>
            <a:r>
              <a:rPr lang="ko-KR" altLang="en-US" dirty="0"/>
              <a:t>사고 또는 </a:t>
            </a:r>
            <a:r>
              <a:rPr lang="ko-KR" altLang="en-US" dirty="0" err="1"/>
              <a:t>사고위험시</a:t>
            </a:r>
            <a:r>
              <a:rPr lang="ko-KR" altLang="en-US" dirty="0"/>
              <a:t> </a:t>
            </a:r>
            <a:r>
              <a:rPr lang="ko-KR" altLang="en-US" dirty="0" err="1"/>
              <a:t>시설중단</a:t>
            </a:r>
            <a:r>
              <a:rPr lang="ko-KR" altLang="en-US" dirty="0"/>
              <a:t> 등</a:t>
            </a:r>
          </a:p>
        </p:txBody>
      </p:sp>
    </p:spTree>
    <p:extLst>
      <p:ext uri="{BB962C8B-B14F-4D97-AF65-F5344CB8AC3E}">
        <p14:creationId xmlns:p14="http://schemas.microsoft.com/office/powerpoint/2010/main" val="160497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화학물질 취급자 및 취급시설 관리 강화</a:t>
            </a:r>
            <a:endParaRPr lang="ko-KR" altLang="en-US" sz="4000" dirty="0"/>
          </a:p>
        </p:txBody>
      </p:sp>
      <p:sp>
        <p:nvSpPr>
          <p:cNvPr id="6" name="타원 5"/>
          <p:cNvSpPr>
            <a:spLocks noChangeAspect="1"/>
          </p:cNvSpPr>
          <p:nvPr/>
        </p:nvSpPr>
        <p:spPr>
          <a:xfrm>
            <a:off x="528779" y="2397311"/>
            <a:ext cx="1800200" cy="1800000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400" b="1" dirty="0" smtClean="0"/>
              <a:t>유해화학물질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취급시설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설치</a:t>
            </a:r>
            <a:r>
              <a:rPr lang="en-US" altLang="ko-KR" sz="1400" b="1" dirty="0" smtClean="0"/>
              <a:t>·</a:t>
            </a:r>
            <a:r>
              <a:rPr lang="ko-KR" altLang="en-US" sz="1400" b="1" dirty="0" smtClean="0"/>
              <a:t>운영 사업장</a:t>
            </a:r>
            <a:endParaRPr lang="ko-KR" altLang="en-US" sz="1400" b="1" dirty="0"/>
          </a:p>
        </p:txBody>
      </p:sp>
      <p:sp>
        <p:nvSpPr>
          <p:cNvPr id="7" name="타원 6"/>
          <p:cNvSpPr>
            <a:spLocks noChangeAspect="1"/>
          </p:cNvSpPr>
          <p:nvPr/>
        </p:nvSpPr>
        <p:spPr>
          <a:xfrm>
            <a:off x="2771732" y="2397311"/>
            <a:ext cx="1800200" cy="1800000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400" b="1" dirty="0" smtClean="0"/>
              <a:t>장외영향평가서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작성</a:t>
            </a:r>
            <a:r>
              <a:rPr lang="en-US" altLang="ko-KR" sz="1400" b="1" dirty="0" smtClean="0"/>
              <a:t>·</a:t>
            </a:r>
            <a:r>
              <a:rPr lang="ko-KR" altLang="en-US" sz="1400" b="1" dirty="0" smtClean="0"/>
              <a:t>제출</a:t>
            </a:r>
            <a:endParaRPr lang="en-US" altLang="ko-KR" sz="1400" b="1" dirty="0" smtClean="0"/>
          </a:p>
          <a:p>
            <a:pPr algn="ctr"/>
            <a:endParaRPr lang="en-US" altLang="ko-KR" sz="1400" b="1" dirty="0"/>
          </a:p>
          <a:p>
            <a:pPr algn="ctr"/>
            <a:r>
              <a:rPr lang="ko-KR" altLang="en-US" sz="1400" b="1" dirty="0" smtClean="0"/>
              <a:t>화학물질안전원</a:t>
            </a:r>
            <a:endParaRPr lang="ko-KR" altLang="en-US" sz="1400" b="1" dirty="0"/>
          </a:p>
        </p:txBody>
      </p:sp>
      <p:sp>
        <p:nvSpPr>
          <p:cNvPr id="8" name="타원 7"/>
          <p:cNvSpPr>
            <a:spLocks noChangeAspect="1"/>
          </p:cNvSpPr>
          <p:nvPr/>
        </p:nvSpPr>
        <p:spPr>
          <a:xfrm>
            <a:off x="9487892" y="2397311"/>
            <a:ext cx="1800200" cy="1800000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400" b="1" dirty="0" smtClean="0"/>
              <a:t>유해화학물질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취급시설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가동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안전관리</a:t>
            </a:r>
            <a:endParaRPr lang="ko-KR" altLang="en-US" sz="1400" b="1" dirty="0"/>
          </a:p>
        </p:txBody>
      </p:sp>
      <p:sp>
        <p:nvSpPr>
          <p:cNvPr id="9" name="타원 8"/>
          <p:cNvSpPr>
            <a:spLocks noChangeAspect="1"/>
          </p:cNvSpPr>
          <p:nvPr/>
        </p:nvSpPr>
        <p:spPr>
          <a:xfrm>
            <a:off x="7232238" y="2397311"/>
            <a:ext cx="1800200" cy="1800000"/>
          </a:xfrm>
          <a:prstGeom prst="ellipse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400" b="1" dirty="0" smtClean="0"/>
              <a:t>유해화학물질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영업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변경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허가</a:t>
            </a:r>
            <a:endParaRPr lang="en-US" altLang="ko-KR" sz="1400" b="1" dirty="0" smtClean="0"/>
          </a:p>
          <a:p>
            <a:pPr algn="ctr"/>
            <a:endParaRPr lang="en-US" altLang="ko-KR" sz="1400" b="1" dirty="0"/>
          </a:p>
          <a:p>
            <a:pPr algn="ctr"/>
            <a:r>
              <a:rPr lang="ko-KR" altLang="en-US" sz="1400" b="1" dirty="0" smtClean="0"/>
              <a:t>유역</a:t>
            </a:r>
            <a:r>
              <a:rPr lang="en-US" altLang="ko-KR" sz="1400" b="1" dirty="0" smtClean="0"/>
              <a:t>·</a:t>
            </a:r>
            <a:r>
              <a:rPr lang="ko-KR" altLang="en-US" sz="1400" b="1" dirty="0" err="1" smtClean="0"/>
              <a:t>지방환경청</a:t>
            </a:r>
            <a:endParaRPr lang="ko-KR" altLang="en-US" sz="1400" b="1" dirty="0" smtClean="0"/>
          </a:p>
        </p:txBody>
      </p:sp>
      <p:sp>
        <p:nvSpPr>
          <p:cNvPr id="10" name="타원 9"/>
          <p:cNvSpPr>
            <a:spLocks noChangeAspect="1"/>
          </p:cNvSpPr>
          <p:nvPr/>
        </p:nvSpPr>
        <p:spPr>
          <a:xfrm>
            <a:off x="5001985" y="2397311"/>
            <a:ext cx="1800200" cy="1800000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400" b="1" dirty="0" smtClean="0"/>
              <a:t>취급시설 </a:t>
            </a:r>
            <a:r>
              <a:rPr lang="ko-KR" altLang="en-US" sz="1400" b="1" dirty="0" err="1" smtClean="0"/>
              <a:t>설치검사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err="1" smtClean="0"/>
              <a:t>사전서면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현장확인</a:t>
            </a:r>
            <a:endParaRPr lang="en-US" altLang="ko-KR" sz="1400" b="1" dirty="0" smtClean="0"/>
          </a:p>
          <a:p>
            <a:pPr algn="ctr"/>
            <a:endParaRPr lang="en-US" altLang="ko-KR" sz="1400" b="1" dirty="0"/>
          </a:p>
          <a:p>
            <a:pPr algn="ctr"/>
            <a:r>
              <a:rPr lang="ko-KR" altLang="en-US" sz="1400" b="1" dirty="0" smtClean="0"/>
              <a:t>검사기관</a:t>
            </a:r>
            <a:endParaRPr lang="ko-KR" altLang="en-US" sz="1400" b="1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3033163" y="3450564"/>
            <a:ext cx="1260000" cy="0"/>
          </a:xfrm>
          <a:prstGeom prst="line">
            <a:avLst/>
          </a:prstGeom>
          <a:ln w="28575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5208334" y="3450564"/>
            <a:ext cx="1260000" cy="0"/>
          </a:xfrm>
          <a:prstGeom prst="line">
            <a:avLst/>
          </a:prstGeom>
          <a:ln w="28575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7445119" y="3450564"/>
            <a:ext cx="1260000" cy="0"/>
          </a:xfrm>
          <a:prstGeom prst="line">
            <a:avLst/>
          </a:prstGeom>
          <a:ln w="28575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7129528" y="4376818"/>
            <a:ext cx="1902910" cy="7125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영업허가 대상자인 경우</a:t>
            </a:r>
            <a:endParaRPr lang="ko-KR" altLang="en-US" sz="1400" b="1" dirty="0"/>
          </a:p>
        </p:txBody>
      </p:sp>
      <p:sp>
        <p:nvSpPr>
          <p:cNvPr id="15" name="직사각형 14"/>
          <p:cNvSpPr/>
          <p:nvPr/>
        </p:nvSpPr>
        <p:spPr>
          <a:xfrm>
            <a:off x="3771900" y="1423231"/>
            <a:ext cx="1878415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장외영향평가서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err="1" smtClean="0"/>
              <a:t>검토결과서</a:t>
            </a:r>
            <a:r>
              <a:rPr lang="ko-KR" altLang="en-US" sz="1400" b="1" dirty="0" smtClean="0"/>
              <a:t> 수령</a:t>
            </a:r>
            <a:endParaRPr lang="ko-KR" altLang="en-US" sz="1400" b="1" dirty="0"/>
          </a:p>
        </p:txBody>
      </p:sp>
      <p:cxnSp>
        <p:nvCxnSpPr>
          <p:cNvPr id="16" name="직선 화살표 연결선 15"/>
          <p:cNvCxnSpPr>
            <a:stCxn id="15" idx="2"/>
            <a:endCxn id="21" idx="0"/>
          </p:cNvCxnSpPr>
          <p:nvPr/>
        </p:nvCxnSpPr>
        <p:spPr>
          <a:xfrm flipH="1">
            <a:off x="4710205" y="1999295"/>
            <a:ext cx="903" cy="9971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5981204" y="1423231"/>
            <a:ext cx="1883582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/>
              <a:t>설치검사</a:t>
            </a:r>
            <a:r>
              <a:rPr lang="ko-KR" altLang="en-US" sz="1400" b="1" dirty="0" smtClean="0"/>
              <a:t>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err="1" smtClean="0"/>
              <a:t>결과서</a:t>
            </a:r>
            <a:r>
              <a:rPr lang="ko-KR" altLang="en-US" sz="1400" b="1" dirty="0" smtClean="0"/>
              <a:t> 수령</a:t>
            </a:r>
            <a:endParaRPr lang="ko-KR" altLang="en-US" sz="1400" b="1" dirty="0"/>
          </a:p>
        </p:txBody>
      </p:sp>
      <p:cxnSp>
        <p:nvCxnSpPr>
          <p:cNvPr id="18" name="직선 화살표 연결선 17"/>
          <p:cNvCxnSpPr>
            <a:stCxn id="17" idx="2"/>
            <a:endCxn id="22" idx="0"/>
          </p:cNvCxnSpPr>
          <p:nvPr/>
        </p:nvCxnSpPr>
        <p:spPr>
          <a:xfrm>
            <a:off x="6922995" y="1999295"/>
            <a:ext cx="9043" cy="9971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1575323" y="4376818"/>
            <a:ext cx="3528390" cy="785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사고대비물질 </a:t>
            </a:r>
            <a:r>
              <a:rPr lang="ko-KR" altLang="en-US" sz="1400" b="1" dirty="0" err="1" smtClean="0"/>
              <a:t>지정수량</a:t>
            </a:r>
            <a:r>
              <a:rPr lang="ko-KR" altLang="en-US" sz="1400" b="1" dirty="0" smtClean="0"/>
              <a:t> 이상 취급자는 </a:t>
            </a:r>
            <a:r>
              <a:rPr lang="en-US" altLang="ko-KR" sz="1400" b="1" dirty="0" smtClean="0"/>
              <a:t>“</a:t>
            </a:r>
            <a:r>
              <a:rPr lang="ko-KR" altLang="en-US" sz="1400" b="1" dirty="0" smtClean="0"/>
              <a:t>위해관리계획서</a:t>
            </a:r>
            <a:r>
              <a:rPr lang="en-US" altLang="ko-KR" sz="1400" b="1" dirty="0" smtClean="0"/>
              <a:t>＂</a:t>
            </a:r>
            <a:r>
              <a:rPr lang="ko-KR" altLang="en-US" sz="1400" b="1" dirty="0" smtClean="0"/>
              <a:t>작성</a:t>
            </a:r>
            <a:r>
              <a:rPr lang="en-US" altLang="ko-KR" sz="1400" b="1" dirty="0" smtClean="0"/>
              <a:t>·</a:t>
            </a:r>
            <a:r>
              <a:rPr lang="ko-KR" altLang="en-US" sz="1400" b="1" dirty="0" smtClean="0"/>
              <a:t>제출 </a:t>
            </a:r>
            <a:r>
              <a:rPr lang="en-US" altLang="ko-KR" sz="1400" b="1" dirty="0" smtClean="0"/>
              <a:t>→ </a:t>
            </a:r>
            <a:r>
              <a:rPr lang="ko-KR" altLang="en-US" sz="1400" b="1" dirty="0" smtClean="0"/>
              <a:t>화학물질안전원</a:t>
            </a:r>
            <a:endParaRPr lang="ko-KR" altLang="en-US" sz="1400" b="1" dirty="0"/>
          </a:p>
        </p:txBody>
      </p:sp>
      <p:sp>
        <p:nvSpPr>
          <p:cNvPr id="20" name="갈매기형 수장 19"/>
          <p:cNvSpPr/>
          <p:nvPr/>
        </p:nvSpPr>
        <p:spPr>
          <a:xfrm>
            <a:off x="2367075" y="2996459"/>
            <a:ext cx="300034" cy="504056"/>
          </a:xfrm>
          <a:prstGeom prst="chevron">
            <a:avLst>
              <a:gd name="adj" fmla="val 36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</a:endParaRPr>
          </a:p>
        </p:txBody>
      </p:sp>
      <p:sp>
        <p:nvSpPr>
          <p:cNvPr id="21" name="갈매기형 수장 20"/>
          <p:cNvSpPr/>
          <p:nvPr/>
        </p:nvSpPr>
        <p:spPr>
          <a:xfrm>
            <a:off x="4614308" y="2996459"/>
            <a:ext cx="300034" cy="504056"/>
          </a:xfrm>
          <a:prstGeom prst="chevron">
            <a:avLst>
              <a:gd name="adj" fmla="val 36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</a:endParaRPr>
          </a:p>
        </p:txBody>
      </p:sp>
      <p:sp>
        <p:nvSpPr>
          <p:cNvPr id="22" name="갈매기형 수장 21"/>
          <p:cNvSpPr/>
          <p:nvPr/>
        </p:nvSpPr>
        <p:spPr>
          <a:xfrm>
            <a:off x="6836141" y="2996459"/>
            <a:ext cx="300034" cy="504056"/>
          </a:xfrm>
          <a:prstGeom prst="chevron">
            <a:avLst>
              <a:gd name="adj" fmla="val 36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</a:endParaRPr>
          </a:p>
        </p:txBody>
      </p:sp>
      <p:sp>
        <p:nvSpPr>
          <p:cNvPr id="23" name="갈매기형 수장 22"/>
          <p:cNvSpPr/>
          <p:nvPr/>
        </p:nvSpPr>
        <p:spPr>
          <a:xfrm>
            <a:off x="9083375" y="2996459"/>
            <a:ext cx="300034" cy="504056"/>
          </a:xfrm>
          <a:prstGeom prst="chevron">
            <a:avLst>
              <a:gd name="adj" fmla="val 36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939609" y="5477736"/>
            <a:ext cx="45140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latin typeface="+mn-ea"/>
              </a:rPr>
              <a:t>취급시설 설치 </a:t>
            </a:r>
            <a:r>
              <a:rPr lang="ko-KR" altLang="en-US" sz="1400" b="1" dirty="0" smtClean="0">
                <a:latin typeface="+mn-ea"/>
              </a:rPr>
              <a:t>前</a:t>
            </a:r>
            <a:endParaRPr lang="en-US" altLang="ko-KR" sz="1400" b="1" dirty="0" smtClean="0">
              <a:latin typeface="+mn-ea"/>
            </a:endParaRPr>
          </a:p>
          <a:p>
            <a:r>
              <a:rPr lang="en-US" altLang="ko-KR" sz="1400" b="1" dirty="0" smtClean="0">
                <a:latin typeface="+mn-ea"/>
              </a:rPr>
              <a:t>→ </a:t>
            </a:r>
            <a:r>
              <a:rPr lang="ko-KR" altLang="en-US" sz="1400" b="1" dirty="0">
                <a:latin typeface="+mn-ea"/>
              </a:rPr>
              <a:t>사전 </a:t>
            </a:r>
            <a:r>
              <a:rPr lang="ko-KR" altLang="en-US" sz="1400" b="1" dirty="0" err="1">
                <a:latin typeface="+mn-ea"/>
              </a:rPr>
              <a:t>안전성확보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장외영향평가서</a:t>
            </a:r>
            <a:r>
              <a:rPr lang="en-US" altLang="ko-KR" sz="1400" b="1" dirty="0" smtClean="0">
                <a:latin typeface="+mn-ea"/>
              </a:rPr>
              <a:t>), </a:t>
            </a:r>
          </a:p>
          <a:p>
            <a:r>
              <a:rPr lang="en-US" altLang="ko-KR" sz="1400" b="1" dirty="0" smtClean="0">
                <a:latin typeface="+mn-ea"/>
              </a:rPr>
              <a:t>→ </a:t>
            </a:r>
            <a:r>
              <a:rPr lang="ko-KR" altLang="en-US" sz="1400" b="1" dirty="0" smtClean="0">
                <a:latin typeface="+mn-ea"/>
              </a:rPr>
              <a:t>비상대응계획 등의 수립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위해관리계획서</a:t>
            </a:r>
            <a:r>
              <a:rPr lang="en-US" altLang="ko-KR" sz="1400" b="1" dirty="0" smtClean="0">
                <a:latin typeface="+mn-ea"/>
              </a:rPr>
              <a:t>)</a:t>
            </a:r>
            <a:endParaRPr lang="en-US" altLang="ko-KR" sz="1400" b="1" dirty="0">
              <a:latin typeface="+mn-ea"/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554962" y="5367966"/>
            <a:ext cx="4359380" cy="18046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5208334" y="5525963"/>
            <a:ext cx="45140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latin typeface="+mn-ea"/>
              </a:rPr>
              <a:t>취급시설 설치 </a:t>
            </a:r>
            <a:r>
              <a:rPr lang="ko-KR" altLang="en-US" sz="1400" b="1" dirty="0" smtClean="0">
                <a:latin typeface="+mn-ea"/>
              </a:rPr>
              <a:t>後 및 운영 </a:t>
            </a:r>
            <a:r>
              <a:rPr lang="ko-KR" altLang="en-US" sz="1400" b="1" dirty="0">
                <a:latin typeface="+mn-ea"/>
              </a:rPr>
              <a:t>中 </a:t>
            </a:r>
            <a:r>
              <a:rPr lang="en-US" altLang="ko-KR" sz="1400" b="1" dirty="0">
                <a:latin typeface="+mn-ea"/>
              </a:rPr>
              <a:t>→ </a:t>
            </a:r>
            <a:r>
              <a:rPr lang="ko-KR" altLang="en-US" sz="1400" b="1" dirty="0" err="1" smtClean="0">
                <a:latin typeface="+mn-ea"/>
              </a:rPr>
              <a:t>시설검사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점검 등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4914342" y="5386012"/>
            <a:ext cx="6207364" cy="0"/>
          </a:xfrm>
          <a:prstGeom prst="straightConnector1">
            <a:avLst/>
          </a:prstGeom>
          <a:ln w="76200">
            <a:solidFill>
              <a:srgbClr val="7030A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5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유해화학물질 취급시설 관리 체계</a:t>
            </a:r>
            <a:endParaRPr lang="ko-KR" altLang="en-US" sz="4000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811841" y="3786343"/>
            <a:ext cx="2592450" cy="360000"/>
          </a:xfrm>
          <a:prstGeom prst="roundRect">
            <a:avLst>
              <a:gd name="adj" fmla="val 1582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atin typeface="+mn-ea"/>
                <a:cs typeface="조선일보명조" panose="02030304000000000000" pitchFamily="18" charset="-127"/>
              </a:rPr>
              <a:t>자체점검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811841" y="4182519"/>
            <a:ext cx="2592450" cy="1080000"/>
          </a:xfrm>
          <a:prstGeom prst="roundRect">
            <a:avLst>
              <a:gd name="adj" fmla="val 303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72000" rtlCol="0" anchor="t"/>
          <a:lstStyle/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사업장 자체 실시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주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1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회 이상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11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개 항목 점검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algn="ctr">
              <a:spcAft>
                <a:spcPts val="600"/>
              </a:spcAft>
            </a:pP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법 제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26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05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516471" y="3786343"/>
            <a:ext cx="2592450" cy="360000"/>
          </a:xfrm>
          <a:prstGeom prst="roundRect">
            <a:avLst>
              <a:gd name="adj" fmla="val 1582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atin typeface="+mn-ea"/>
                <a:cs typeface="조선일보명조" panose="02030304000000000000" pitchFamily="18" charset="-127"/>
              </a:rPr>
              <a:t>정기검사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516471" y="4182519"/>
            <a:ext cx="2592450" cy="1080000"/>
          </a:xfrm>
          <a:prstGeom prst="roundRect">
            <a:avLst>
              <a:gd name="adj" fmla="val 303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000" rIns="72000" rtlCol="0" anchor="t"/>
          <a:lstStyle/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영업허가사업장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: 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매년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그 외 시설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: 2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년 마다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 검사기관에 신청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algn="ctr">
              <a:spcAft>
                <a:spcPts val="600"/>
              </a:spcAft>
            </a:pP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시행규칙 제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23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05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221101" y="3786343"/>
            <a:ext cx="2592450" cy="360000"/>
          </a:xfrm>
          <a:prstGeom prst="roundRect">
            <a:avLst>
              <a:gd name="adj" fmla="val 1582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atin typeface="+mn-ea"/>
                <a:cs typeface="조선일보명조" panose="02030304000000000000" pitchFamily="18" charset="-127"/>
              </a:rPr>
              <a:t>수시검사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221101" y="4182519"/>
            <a:ext cx="2592450" cy="1080000"/>
          </a:xfrm>
          <a:prstGeom prst="roundRect">
            <a:avLst>
              <a:gd name="adj" fmla="val 303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rIns="72000" rtlCol="0" anchor="t"/>
          <a:lstStyle/>
          <a:p>
            <a:pPr marL="144000" indent="-144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화학사고발생시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– 7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일 이내 실시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marL="144000" indent="-144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latin typeface="+mn-ea"/>
                <a:cs typeface="조선일보명조" panose="02030304000000000000" pitchFamily="18" charset="-127"/>
              </a:rPr>
              <a:t>지방환경관서장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 명령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– </a:t>
            </a:r>
            <a:r>
              <a:rPr lang="ko-KR" altLang="en-US" sz="1200" b="1" dirty="0" err="1">
                <a:latin typeface="+mn-ea"/>
                <a:cs typeface="조선일보명조" panose="02030304000000000000" pitchFamily="18" charset="-127"/>
              </a:rPr>
              <a:t>지체없이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 실시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algn="ctr">
              <a:spcAft>
                <a:spcPts val="300"/>
              </a:spcAft>
            </a:pP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시행규칙 제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23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05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8925731" y="3786343"/>
            <a:ext cx="2692160" cy="360000"/>
          </a:xfrm>
          <a:prstGeom prst="roundRect">
            <a:avLst>
              <a:gd name="adj" fmla="val 1582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atin typeface="+mn-ea"/>
                <a:cs typeface="조선일보명조" panose="02030304000000000000" pitchFamily="18" charset="-127"/>
              </a:rPr>
              <a:t>안전진단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8925731" y="4182519"/>
            <a:ext cx="2692160" cy="1080000"/>
          </a:xfrm>
          <a:prstGeom prst="roundRect">
            <a:avLst>
              <a:gd name="adj" fmla="val 30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72000" rtlCol="0" anchor="t"/>
          <a:lstStyle/>
          <a:p>
            <a:pPr marL="144000" indent="-144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정기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) 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위험도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– 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고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(4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년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), 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중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(8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년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), 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저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(12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년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)</a:t>
            </a:r>
          </a:p>
          <a:p>
            <a:pPr marL="144000" indent="-144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특별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) 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안전상 </a:t>
            </a:r>
            <a:r>
              <a:rPr lang="ko-KR" altLang="en-US" sz="1200" b="1" dirty="0" err="1">
                <a:latin typeface="+mn-ea"/>
                <a:cs typeface="조선일보명조" panose="02030304000000000000" pitchFamily="18" charset="-127"/>
              </a:rPr>
              <a:t>위해우려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– 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검사결과 </a:t>
            </a:r>
            <a:r>
              <a:rPr lang="en-US" altLang="ko-KR" sz="1200" b="1" dirty="0">
                <a:latin typeface="+mn-ea"/>
                <a:cs typeface="조선일보명조" panose="02030304000000000000" pitchFamily="18" charset="-127"/>
              </a:rPr>
              <a:t>20</a:t>
            </a:r>
            <a:r>
              <a:rPr lang="ko-KR" altLang="en-US" sz="1200" b="1" dirty="0">
                <a:latin typeface="+mn-ea"/>
                <a:cs typeface="조선일보명조" panose="02030304000000000000" pitchFamily="18" charset="-127"/>
              </a:rPr>
              <a:t>일 이내</a:t>
            </a:r>
            <a:endParaRPr lang="en-US" altLang="ko-KR" sz="1200" b="1" dirty="0">
              <a:latin typeface="+mn-ea"/>
              <a:cs typeface="조선일보명조" panose="02030304000000000000" pitchFamily="18" charset="-127"/>
            </a:endParaRPr>
          </a:p>
          <a:p>
            <a:pPr algn="ctr">
              <a:spcAft>
                <a:spcPts val="300"/>
              </a:spcAft>
            </a:pP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시행규칙 제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24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05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088104" y="1384001"/>
            <a:ext cx="1943896" cy="396000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+mn-ea"/>
                <a:cs typeface="조선일보명조" panose="02030304000000000000" pitchFamily="18" charset="-127"/>
              </a:rPr>
              <a:t>장외영향평가서 작성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279808" y="1384001"/>
            <a:ext cx="2088000" cy="39600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취급시설 설치계획 수립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8040536" y="1384001"/>
            <a:ext cx="1943896" cy="39600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적합성 검토</a:t>
            </a:r>
            <a:endParaRPr lang="en-US" altLang="ko-KR" sz="1400" b="1" dirty="0">
              <a:solidFill>
                <a:schemeClr val="tx1"/>
              </a:solidFill>
              <a:latin typeface="+mn-ea"/>
              <a:cs typeface="조선일보명조" panose="02030304000000000000" pitchFamily="18" charset="-127"/>
            </a:endParaRPr>
          </a:p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화학물질안전원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087888" y="2203900"/>
            <a:ext cx="1943896" cy="396000"/>
          </a:xfrm>
          <a:prstGeom prst="roundRect">
            <a:avLst>
              <a:gd name="adj" fmla="val 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+mn-ea"/>
                <a:cs typeface="조선일보명조" panose="02030304000000000000" pitchFamily="18" charset="-127"/>
              </a:rPr>
              <a:t>취급시설 설치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8040320" y="2203900"/>
            <a:ext cx="1943896" cy="39600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설치검사</a:t>
            </a:r>
            <a:endParaRPr lang="en-US" altLang="ko-KR" sz="1400" b="1" dirty="0">
              <a:solidFill>
                <a:schemeClr val="tx1"/>
              </a:solidFill>
              <a:latin typeface="+mn-ea"/>
              <a:cs typeface="조선일보명조" panose="02030304000000000000" pitchFamily="18" charset="-127"/>
            </a:endParaRPr>
          </a:p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검사기관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5087888" y="3002882"/>
            <a:ext cx="1943896" cy="396000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취급시설 가동∙운영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2279808" y="2656559"/>
            <a:ext cx="2088000" cy="39600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유해화학물질 영업허가</a:t>
            </a:r>
            <a:endParaRPr lang="en-US" altLang="ko-KR" sz="1400" b="1" dirty="0">
              <a:solidFill>
                <a:schemeClr val="tx1"/>
              </a:solidFill>
              <a:latin typeface="+mn-ea"/>
              <a:cs typeface="조선일보명조" panose="02030304000000000000" pitchFamily="18" charset="-127"/>
            </a:endParaRPr>
          </a:p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지방환경관서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100" b="1" dirty="0">
              <a:solidFill>
                <a:schemeClr val="tx1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431704" y="5586631"/>
            <a:ext cx="5256000" cy="36000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취급시설 기준 부적합 확인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or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검사∙진단 결과 부적합 판정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151784" y="6057318"/>
            <a:ext cx="3816216" cy="360000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개선명령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or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  <a:cs typeface="조선일보명조" panose="02030304000000000000" pitchFamily="18" charset="-127"/>
              </a:rPr>
              <a:t>가동중지명령</a:t>
            </a:r>
          </a:p>
        </p:txBody>
      </p:sp>
      <p:cxnSp>
        <p:nvCxnSpPr>
          <p:cNvPr id="23" name="직선 화살표 연결선 22"/>
          <p:cNvCxnSpPr>
            <a:stCxn id="14" idx="2"/>
            <a:endCxn id="17" idx="0"/>
          </p:cNvCxnSpPr>
          <p:nvPr/>
        </p:nvCxnSpPr>
        <p:spPr>
          <a:xfrm flipH="1">
            <a:off x="6059836" y="1780004"/>
            <a:ext cx="216" cy="42389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stCxn id="17" idx="2"/>
            <a:endCxn id="19" idx="0"/>
          </p:cNvCxnSpPr>
          <p:nvPr/>
        </p:nvCxnSpPr>
        <p:spPr>
          <a:xfrm>
            <a:off x="6059836" y="2599900"/>
            <a:ext cx="0" cy="402982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stCxn id="21" idx="2"/>
            <a:endCxn id="22" idx="0"/>
          </p:cNvCxnSpPr>
          <p:nvPr/>
        </p:nvCxnSpPr>
        <p:spPr>
          <a:xfrm>
            <a:off x="6059704" y="5946634"/>
            <a:ext cx="188" cy="110687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7032000" y="1546041"/>
            <a:ext cx="1008536" cy="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H="1">
            <a:off x="7032000" y="1627257"/>
            <a:ext cx="1008536" cy="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7032104" y="2365892"/>
            <a:ext cx="1008536" cy="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H="1">
            <a:off x="7032104" y="2447020"/>
            <a:ext cx="1008536" cy="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stCxn id="15" idx="3"/>
            <a:endCxn id="14" idx="1"/>
          </p:cNvCxnSpPr>
          <p:nvPr/>
        </p:nvCxnSpPr>
        <p:spPr>
          <a:xfrm>
            <a:off x="4367808" y="1582001"/>
            <a:ext cx="720296" cy="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5188204" y="1785855"/>
            <a:ext cx="17780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법 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23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 및 규칙 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19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]</a:t>
            </a:r>
            <a:endParaRPr lang="ko-KR" altLang="en-US" sz="100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016848" y="1800660"/>
            <a:ext cx="23984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적합여부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,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위험도 평가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규칙 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19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보호대상시설과 안전거리확보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고시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00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188203" y="2605706"/>
            <a:ext cx="17780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법 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24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 및 규칙 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21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00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081223" y="2605706"/>
            <a:ext cx="33374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000" b="1" dirty="0" smtClean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환경공단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가스안전공사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안전보건공단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규칙 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22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조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  <a:cs typeface="조선일보명조" panose="02030304000000000000" pitchFamily="18" charset="-127"/>
              </a:rPr>
              <a:t>)</a:t>
            </a:r>
            <a:endParaRPr lang="ko-KR" altLang="en-US" sz="1000" b="1" dirty="0">
              <a:solidFill>
                <a:srgbClr val="FF0000"/>
              </a:solidFill>
              <a:latin typeface="+mn-ea"/>
              <a:cs typeface="조선일보명조" panose="02030304000000000000" pitchFamily="18" charset="-127"/>
            </a:endParaRPr>
          </a:p>
        </p:txBody>
      </p:sp>
      <p:sp>
        <p:nvSpPr>
          <p:cNvPr id="35" name="왼쪽 중괄호 34"/>
          <p:cNvSpPr/>
          <p:nvPr/>
        </p:nvSpPr>
        <p:spPr>
          <a:xfrm rot="16200000">
            <a:off x="6066195" y="1237563"/>
            <a:ext cx="271407" cy="8426723"/>
          </a:xfrm>
          <a:prstGeom prst="leftBrace">
            <a:avLst>
              <a:gd name="adj1" fmla="val 8333"/>
              <a:gd name="adj2" fmla="val 50187"/>
            </a:avLst>
          </a:prstGeom>
          <a:ln w="31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n-ea"/>
              <a:cs typeface="조선일보명조" panose="02030304000000000000" pitchFamily="18" charset="-127"/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4368000" y="2863607"/>
            <a:ext cx="1656000" cy="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6059836" y="3379832"/>
            <a:ext cx="0" cy="2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>
            <a:off x="5087784" y="3595856"/>
            <a:ext cx="0" cy="180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7032104" y="3597632"/>
            <a:ext cx="0" cy="180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39"/>
          <p:cNvCxnSpPr>
            <a:stCxn id="19" idx="2"/>
            <a:endCxn id="12" idx="0"/>
          </p:cNvCxnSpPr>
          <p:nvPr/>
        </p:nvCxnSpPr>
        <p:spPr>
          <a:xfrm rot="16200000" flipH="1">
            <a:off x="7972093" y="1486624"/>
            <a:ext cx="387461" cy="4211975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꺾인 연결선 40"/>
          <p:cNvCxnSpPr>
            <a:stCxn id="19" idx="2"/>
            <a:endCxn id="6" idx="0"/>
          </p:cNvCxnSpPr>
          <p:nvPr/>
        </p:nvCxnSpPr>
        <p:spPr>
          <a:xfrm rot="5400000">
            <a:off x="3890221" y="1616727"/>
            <a:ext cx="387461" cy="395177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법령 개정 전</a:t>
            </a:r>
            <a:r>
              <a:rPr lang="en-US" altLang="ko-KR" sz="4000" dirty="0" smtClean="0"/>
              <a:t>·</a:t>
            </a:r>
            <a:r>
              <a:rPr lang="ko-KR" altLang="en-US" sz="4000" dirty="0" smtClean="0"/>
              <a:t>후 비교</a:t>
            </a:r>
            <a:endParaRPr lang="ko-KR" altLang="en-US" sz="40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024782"/>
              </p:ext>
            </p:extLst>
          </p:nvPr>
        </p:nvGraphicFramePr>
        <p:xfrm>
          <a:off x="1415179" y="1257778"/>
          <a:ext cx="8925370" cy="5425228"/>
        </p:xfrm>
        <a:graphic>
          <a:graphicData uri="http://schemas.openxmlformats.org/drawingml/2006/table">
            <a:tbl>
              <a:tblPr/>
              <a:tblGrid>
                <a:gridCol w="39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0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72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유해화학물질관리법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화학물질관리법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35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관리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기준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관련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조항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시행규칙 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 별표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4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「유독물의 관리기준」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시행규칙 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33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 별표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8 </a:t>
                      </a:r>
                      <a:r>
                        <a:rPr lang="ko-KR" altLang="en-US" sz="1100" kern="0" spc="-8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「취급제한</a:t>
                      </a:r>
                      <a:r>
                        <a:rPr lang="en-US" altLang="ko-KR" sz="1100" kern="0" spc="-8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8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금지물질 </a:t>
                      </a:r>
                      <a:r>
                        <a:rPr lang="ko-KR" altLang="en-US" sz="1100" kern="0" spc="-8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영업자의</a:t>
                      </a:r>
                      <a:endParaRPr lang="en-US" altLang="ko-KR" sz="1100" kern="0" spc="-80" dirty="0" smtClean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취급시설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기준」 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11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시행규칙 제</a:t>
                      </a:r>
                      <a:r>
                        <a:rPr lang="en-US" altLang="ko-KR" sz="1100" kern="0" spc="-11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17</a:t>
                      </a:r>
                      <a:r>
                        <a:rPr lang="ko-KR" altLang="en-US" sz="1100" kern="0" spc="-11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 별표</a:t>
                      </a:r>
                      <a:r>
                        <a:rPr lang="en-US" altLang="ko-KR" sz="1100" kern="0" spc="-11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3 </a:t>
                      </a:r>
                      <a:r>
                        <a:rPr lang="ko-KR" altLang="en-US" sz="1100" kern="0" spc="-11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「</a:t>
                      </a:r>
                      <a:r>
                        <a:rPr lang="ko-KR" altLang="en-US" sz="1100" kern="0" spc="-110" dirty="0" err="1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유독물영업자의</a:t>
                      </a:r>
                      <a:r>
                        <a:rPr lang="ko-KR" altLang="en-US" sz="1100" kern="0" spc="-11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취급시설 기준」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</a:t>
                      </a: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시행규칙 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21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 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 별표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5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「유해화학물질 취급시설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설치 </a:t>
                      </a:r>
                      <a:endParaRPr lang="en-US" altLang="ko-KR" sz="1100" kern="0" spc="0" smtClean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및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관리기준」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시행규칙 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8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 별표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1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「유해화학물질의 취급기준」</a:t>
                      </a: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준수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79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개 항목</a:t>
                      </a: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413+46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개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항목</a:t>
                      </a: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335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진단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설치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-</a:t>
                      </a: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 기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화학물질 취급시설 설치 시 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 목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제조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사용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저장보관 등 분야별 총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330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개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항목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4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검사기관 </a:t>
                      </a:r>
                      <a:r>
                        <a:rPr lang="en-US" altLang="ko-KR" sz="1100" kern="0" spc="-4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시행규칙 </a:t>
                      </a: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sz="1100" kern="0" spc="-5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22</a:t>
                      </a: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조에 따른 한국환경공단</a:t>
                      </a:r>
                      <a:r>
                        <a:rPr lang="en-US" altLang="ko-KR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en-US" altLang="ko-KR" sz="1100" kern="0" spc="-50" baseline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    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baseline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                </a:t>
                      </a:r>
                      <a:r>
                        <a:rPr lang="ko-KR" altLang="en-US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산업안</a:t>
                      </a:r>
                      <a:r>
                        <a:rPr lang="ko-KR" altLang="en-US" sz="1100" kern="0" spc="-2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전</a:t>
                      </a:r>
                      <a:r>
                        <a:rPr lang="ko-KR" altLang="en-US" sz="1100" kern="0" spc="-6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보건공단</a:t>
                      </a:r>
                      <a:r>
                        <a:rPr lang="en-US" altLang="ko-KR" sz="1100" kern="0" spc="-6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en-US" altLang="ko-KR" sz="1100" kern="0" spc="-6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100" kern="0" spc="-6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한국가스안전공사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33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정기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수시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기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년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대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상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연간  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5</a:t>
                      </a: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천톤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이상 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제조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사용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200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톤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이상 저장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보관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 목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제조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저장 등 총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41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개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 기관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관할 지방자치단체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7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※</a:t>
                      </a:r>
                      <a:r>
                        <a:rPr lang="ko-KR" altLang="en-US" sz="1100" kern="0" spc="-7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수시 검사 </a:t>
                      </a:r>
                      <a:r>
                        <a:rPr lang="en-US" altLang="ko-KR" sz="1100" kern="0" spc="-7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7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화학물질 유출사고가 발생한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경우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(15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일 이내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     기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영업허가대상은 </a:t>
                      </a:r>
                      <a:r>
                        <a:rPr lang="en-US" altLang="ko-KR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회</a:t>
                      </a:r>
                      <a:r>
                        <a:rPr lang="en-US" altLang="ko-KR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년</a:t>
                      </a:r>
                      <a:r>
                        <a:rPr lang="en-US" altLang="ko-KR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영업허가비대상은 </a:t>
                      </a:r>
                      <a:r>
                        <a:rPr lang="en-US" altLang="ko-KR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2</a:t>
                      </a:r>
                      <a:r>
                        <a:rPr lang="ko-KR" altLang="en-US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년 </a:t>
                      </a:r>
                      <a:r>
                        <a:rPr lang="en-US" altLang="ko-KR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sz="1100" kern="0" spc="-2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대     상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유해화학물질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취급 사업장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     목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제조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사용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저장보관 등 분야별 총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192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개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4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 기관 </a:t>
                      </a:r>
                      <a:r>
                        <a:rPr lang="en-US" altLang="ko-KR" sz="1100" kern="0" spc="-4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시행규칙 제</a:t>
                      </a:r>
                      <a:r>
                        <a:rPr lang="en-US" altLang="ko-KR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22</a:t>
                      </a:r>
                      <a:r>
                        <a:rPr lang="ko-KR" altLang="en-US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조에 따른 한국환경공단</a:t>
                      </a:r>
                      <a:r>
                        <a:rPr lang="en-US" altLang="ko-KR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en-US" altLang="ko-KR" sz="1100" kern="0" spc="-50" baseline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    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baseline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                </a:t>
                      </a:r>
                      <a:r>
                        <a:rPr lang="ko-KR" altLang="en-US" sz="1100" kern="0" spc="-5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산업안</a:t>
                      </a:r>
                      <a:r>
                        <a:rPr lang="ko-KR" altLang="en-US" sz="1100" kern="0" spc="-2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전</a:t>
                      </a:r>
                      <a:r>
                        <a:rPr lang="ko-KR" altLang="en-US" sz="1100" kern="0" spc="-6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보건공단</a:t>
                      </a:r>
                      <a:r>
                        <a:rPr lang="en-US" altLang="ko-KR" sz="1100" kern="0" spc="-6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 </a:t>
                      </a:r>
                      <a:r>
                        <a:rPr lang="ko-KR" altLang="en-US" sz="1100" kern="0" spc="-6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한국가스안전공사</a:t>
                      </a:r>
                      <a:endParaRPr lang="ko-KR" altLang="en-US" sz="1100" kern="0" spc="0" dirty="0" smtClean="0">
                        <a:solidFill>
                          <a:schemeClr val="tx1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7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※</a:t>
                      </a:r>
                      <a:r>
                        <a:rPr lang="ko-KR" altLang="en-US" sz="1100" kern="0" spc="-7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수시 검사 </a:t>
                      </a:r>
                      <a:r>
                        <a:rPr lang="en-US" altLang="ko-KR" sz="1100" kern="0" spc="-7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7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화학물질 유출사고가 발생한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경우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(7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일 이내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33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안전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진단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    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기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구조물이나 설비의 안전상의 위해가 우려될 경우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대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안전진단 명령 사업장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   목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취급관리 등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364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개 항목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4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4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검사기관</a:t>
                      </a:r>
                      <a:r>
                        <a:rPr lang="en-US" altLang="ko-KR" sz="1100" kern="0" spc="-4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12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한국환경공단</a:t>
                      </a:r>
                      <a:r>
                        <a:rPr lang="en-US" altLang="ko-KR" sz="1100" kern="0" spc="-12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en-US" altLang="ko-KR" sz="1100" kern="0" spc="-120" baseline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100" kern="0" spc="-12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한국산업</a:t>
                      </a:r>
                      <a:r>
                        <a:rPr lang="ko-KR" altLang="en-US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안전보건공단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시      기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장외 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위험도 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등급별 매 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4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8,12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년 안전진단 명령 사업장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항        목 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기본항목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(19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개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) + </a:t>
                      </a:r>
                      <a:r>
                        <a:rPr lang="ko-KR" altLang="en-US" sz="1100" kern="0" spc="-60" dirty="0" err="1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지적항목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+ 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선택항목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설치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ko-KR" altLang="en-US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정기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100" kern="0" spc="-60" dirty="0" err="1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그외</a:t>
                      </a:r>
                      <a:r>
                        <a:rPr lang="en-US" altLang="ko-KR" sz="1100" kern="0" spc="-6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4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검사기관 </a:t>
                      </a:r>
                      <a:r>
                        <a:rPr lang="en-US" altLang="ko-KR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한국환경공단</a:t>
                      </a:r>
                      <a:r>
                        <a:rPr lang="en-US" altLang="ko-KR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산업안전보건공단</a:t>
                      </a:r>
                      <a:r>
                        <a:rPr lang="en-US" altLang="ko-KR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100" kern="0" spc="-40" dirty="0" smtClean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HY헤드라인M" panose="02030600000101010101" pitchFamily="18" charset="-127"/>
                        </a:rPr>
                        <a:t>한국가스안전공사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고딕"/>
                        <a:ea typeface="HY헤드라인M" panose="02030600000101010101" pitchFamily="18" charset="-127"/>
                      </a:endParaRPr>
                    </a:p>
                  </a:txBody>
                  <a:tcPr marL="43409" marR="43409" marT="12002" marB="120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31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2822212" y="2420888"/>
            <a:ext cx="80508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330325" eaLnBrk="0" latinLnBrk="0" hangingPunct="0">
              <a:lnSpc>
                <a:spcPct val="200000"/>
              </a:lnSpc>
              <a:buSzPct val="100000"/>
              <a:defRPr/>
            </a:pPr>
            <a:r>
              <a:rPr lang="en-US" altLang="ko-KR" sz="4000" b="1" kern="0" spc="-150" dirty="0" smtClean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-윤고딕330" panose="02030504000101010101" pitchFamily="18" charset="-127"/>
                <a:ea typeface="-윤고딕330" panose="02030504000101010101" pitchFamily="18" charset="-127"/>
              </a:rPr>
              <a:t>2. </a:t>
            </a:r>
            <a:r>
              <a:rPr lang="ko-KR" altLang="en-US" sz="4000" b="1" kern="0" spc="-150" dirty="0" smtClean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-윤고딕330" panose="02030504000101010101" pitchFamily="18" charset="-127"/>
                <a:ea typeface="-윤고딕330" panose="02030504000101010101" pitchFamily="18" charset="-127"/>
              </a:rPr>
              <a:t>유해화학물질 취급시설 검사</a:t>
            </a:r>
            <a:endParaRPr lang="ko-KR" altLang="en-US" sz="4000" b="1" kern="0" spc="-150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232089" y="3532196"/>
            <a:ext cx="11414042" cy="45719"/>
          </a:xfrm>
          <a:custGeom>
            <a:avLst/>
            <a:gdLst>
              <a:gd name="connsiteX0" fmla="*/ 0 w 8334302"/>
              <a:gd name="connsiteY0" fmla="*/ 0 h 0"/>
              <a:gd name="connsiteX1" fmla="*/ 8334302 w 83343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34302">
                <a:moveTo>
                  <a:pt x="0" y="0"/>
                </a:moveTo>
                <a:lnTo>
                  <a:pt x="8334302" y="0"/>
                </a:lnTo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65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취급시설 구분</a:t>
            </a:r>
            <a:endParaRPr lang="ko-KR" altLang="en-US" sz="4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1"/>
          <a:stretch/>
        </p:blipFill>
        <p:spPr>
          <a:xfrm>
            <a:off x="1805892" y="1255914"/>
            <a:ext cx="8560078" cy="519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9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설명선 1 30"/>
          <p:cNvSpPr/>
          <p:nvPr/>
        </p:nvSpPr>
        <p:spPr>
          <a:xfrm>
            <a:off x="3421613" y="1297900"/>
            <a:ext cx="8482586" cy="2376039"/>
          </a:xfrm>
          <a:prstGeom prst="borderCallout1">
            <a:avLst>
              <a:gd name="adj1" fmla="val 47856"/>
              <a:gd name="adj2" fmla="val -915"/>
              <a:gd name="adj3" fmla="val 24657"/>
              <a:gd name="adj4" fmla="val -607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검사 절차</a:t>
            </a:r>
            <a:endParaRPr lang="ko-KR" altLang="en-US" sz="40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038153"/>
            <a:ext cx="202094" cy="21674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729083"/>
            <a:ext cx="202094" cy="2167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3439565"/>
            <a:ext cx="202094" cy="2167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139797"/>
            <a:ext cx="202094" cy="21674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827677"/>
            <a:ext cx="202094" cy="21674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5523616"/>
            <a:ext cx="202094" cy="216744"/>
          </a:xfrm>
          <a:prstGeom prst="rect">
            <a:avLst/>
          </a:prstGeom>
        </p:spPr>
      </p:pic>
      <p:sp>
        <p:nvSpPr>
          <p:cNvPr id="12" name="모서리가 둥근 직사각형 11"/>
          <p:cNvSpPr/>
          <p:nvPr/>
        </p:nvSpPr>
        <p:spPr>
          <a:xfrm>
            <a:off x="475966" y="1541516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 접수 및 일정 알림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75966" y="226114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시작회의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75966" y="2954581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관련서류 검토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75966" y="367393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현장검사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966" y="436529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검사자 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75966" y="505317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최종회의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사업장 참석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75966" y="5757438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결과서 작성 및 교부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21613" y="1321394"/>
            <a:ext cx="6050204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77" dirty="0">
                <a:latin typeface="맑은 고딕" panose="020B0503020000020004" pitchFamily="50" charset="-127"/>
              </a:rPr>
              <a:t>○ 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검사기관 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온라인 시스템으로 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신청</a:t>
            </a:r>
            <a:endParaRPr lang="ko-KR" altLang="en-US" sz="1477" dirty="0"/>
          </a:p>
        </p:txBody>
      </p:sp>
      <p:sp>
        <p:nvSpPr>
          <p:cNvPr id="20" name="TextBox 19"/>
          <p:cNvSpPr txBox="1"/>
          <p:nvPr/>
        </p:nvSpPr>
        <p:spPr>
          <a:xfrm>
            <a:off x="3421613" y="3797348"/>
            <a:ext cx="6050204" cy="1115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사업장 현황파악</a:t>
            </a:r>
            <a:endParaRPr lang="en-US" altLang="ko-KR" sz="1477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검사대상시설 및 범위 확인</a:t>
            </a:r>
            <a:r>
              <a:rPr lang="en-US" altLang="ko-KR" sz="1477" dirty="0">
                <a:latin typeface="맑은 고딕" panose="020B0503020000020004" pitchFamily="50" charset="-127"/>
              </a:rPr>
              <a:t>(</a:t>
            </a:r>
            <a:r>
              <a:rPr lang="ko-KR" altLang="en-US" sz="1477" dirty="0">
                <a:latin typeface="맑은 고딕" panose="020B0503020000020004" pitchFamily="50" charset="-127"/>
              </a:rPr>
              <a:t>영업허가증과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검사현황표</a:t>
            </a:r>
            <a:r>
              <a:rPr lang="ko-KR" altLang="en-US" sz="1477" dirty="0">
                <a:latin typeface="맑은 고딕" panose="020B0503020000020004" pitchFamily="50" charset="-127"/>
              </a:rPr>
              <a:t> 등 확인</a:t>
            </a:r>
            <a:r>
              <a:rPr lang="en-US" altLang="ko-KR" sz="1477" dirty="0">
                <a:latin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유해화학물질 종류 확인</a:t>
            </a:r>
            <a:endParaRPr lang="ko-KR" altLang="en-US" sz="1477" dirty="0"/>
          </a:p>
        </p:txBody>
      </p:sp>
      <p:sp>
        <p:nvSpPr>
          <p:cNvPr id="32" name="설명선 1 31"/>
          <p:cNvSpPr/>
          <p:nvPr/>
        </p:nvSpPr>
        <p:spPr>
          <a:xfrm>
            <a:off x="3421613" y="3833794"/>
            <a:ext cx="8482586" cy="2372801"/>
          </a:xfrm>
          <a:prstGeom prst="borderCallout1">
            <a:avLst>
              <a:gd name="adj1" fmla="val 47856"/>
              <a:gd name="adj2" fmla="val -915"/>
              <a:gd name="adj3" fmla="val -60150"/>
              <a:gd name="adj4" fmla="val -575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959" y="3955295"/>
            <a:ext cx="2801148" cy="157564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9" b="25698"/>
          <a:stretch/>
        </p:blipFill>
        <p:spPr>
          <a:xfrm>
            <a:off x="6999317" y="1407385"/>
            <a:ext cx="4447309" cy="224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0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검사 절차</a:t>
            </a:r>
            <a:endParaRPr lang="ko-KR" altLang="en-US" sz="40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038153"/>
            <a:ext cx="202094" cy="21674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729083"/>
            <a:ext cx="202094" cy="2167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3439565"/>
            <a:ext cx="202094" cy="2167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139797"/>
            <a:ext cx="202094" cy="21674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827677"/>
            <a:ext cx="202094" cy="21674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5523616"/>
            <a:ext cx="202094" cy="216744"/>
          </a:xfrm>
          <a:prstGeom prst="rect">
            <a:avLst/>
          </a:prstGeom>
        </p:spPr>
      </p:pic>
      <p:sp>
        <p:nvSpPr>
          <p:cNvPr id="12" name="모서리가 둥근 직사각형 11"/>
          <p:cNvSpPr/>
          <p:nvPr/>
        </p:nvSpPr>
        <p:spPr>
          <a:xfrm>
            <a:off x="475966" y="1541516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 접수 및 일정 알림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75966" y="226114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시작회의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75966" y="2954581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관련서류 검토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75966" y="367393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현장검사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966" y="436529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검사자 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75966" y="505317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최종회의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사업장 참석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75966" y="5757438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결과서 작성 및 교부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21613" y="1395757"/>
            <a:ext cx="6180726" cy="179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영업허가증</a:t>
            </a:r>
            <a:r>
              <a:rPr lang="en-US" altLang="ko-KR" sz="1477" dirty="0">
                <a:latin typeface="맑은 고딕" panose="020B0503020000020004" pitchFamily="50" charset="-127"/>
              </a:rPr>
              <a:t>(</a:t>
            </a:r>
            <a:r>
              <a:rPr lang="ko-KR" altLang="en-US" sz="1477" dirty="0">
                <a:latin typeface="맑은 고딕" panose="020B0503020000020004" pitchFamily="50" charset="-127"/>
              </a:rPr>
              <a:t>취급시설 및 물질</a:t>
            </a:r>
            <a:r>
              <a:rPr lang="en-US" altLang="ko-KR" sz="1477" dirty="0">
                <a:latin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유해화학물질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취급공정</a:t>
            </a:r>
            <a:r>
              <a:rPr lang="ko-KR" altLang="en-US" sz="1477" dirty="0">
                <a:latin typeface="맑은 고딕" panose="020B0503020000020004" pitchFamily="50" charset="-127"/>
              </a:rPr>
              <a:t> 확인</a:t>
            </a:r>
            <a:r>
              <a:rPr lang="en-US" altLang="ko-KR" sz="1477" dirty="0">
                <a:latin typeface="맑은 고딕" panose="020B0503020000020004" pitchFamily="50" charset="-127"/>
              </a:rPr>
              <a:t>(PFD, P&amp;ID,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현장배치도</a:t>
            </a:r>
            <a:r>
              <a:rPr lang="ko-KR" altLang="en-US" sz="1477" dirty="0">
                <a:latin typeface="맑은 고딕" panose="020B0503020000020004" pitchFamily="50" charset="-127"/>
              </a:rPr>
              <a:t> 등</a:t>
            </a:r>
            <a:r>
              <a:rPr lang="en-US" altLang="ko-KR" sz="1477" dirty="0">
                <a:latin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유해화학물질별 특성 및 기술자료 검토</a:t>
            </a:r>
            <a:r>
              <a:rPr lang="en-US" altLang="ko-KR" sz="1477" dirty="0">
                <a:latin typeface="맑은 고딕" panose="020B0503020000020004" pitchFamily="50" charset="-127"/>
              </a:rPr>
              <a:t>(MSDS </a:t>
            </a:r>
            <a:r>
              <a:rPr lang="ko-KR" altLang="en-US" sz="1477" dirty="0">
                <a:latin typeface="맑은 고딕" panose="020B0503020000020004" pitchFamily="50" charset="-127"/>
              </a:rPr>
              <a:t>등</a:t>
            </a:r>
            <a:r>
              <a:rPr lang="en-US" altLang="ko-KR" sz="1477" dirty="0">
                <a:latin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취급시설 관리상태 확인</a:t>
            </a:r>
            <a:r>
              <a:rPr lang="en-US" altLang="ko-KR" sz="1477" dirty="0">
                <a:latin typeface="맑은 고딕" panose="020B0503020000020004" pitchFamily="50" charset="-127"/>
              </a:rPr>
              <a:t>(</a:t>
            </a:r>
            <a:r>
              <a:rPr lang="ko-KR" altLang="en-US" sz="1477" dirty="0">
                <a:latin typeface="맑은 고딕" panose="020B0503020000020004" pitchFamily="50" charset="-127"/>
              </a:rPr>
              <a:t>관리자 선임</a:t>
            </a:r>
            <a:r>
              <a:rPr lang="en-US" altLang="ko-KR" sz="1477" dirty="0">
                <a:latin typeface="맑은 고딕" panose="020B0503020000020004" pitchFamily="50" charset="-127"/>
              </a:rPr>
              <a:t>, </a:t>
            </a:r>
            <a:r>
              <a:rPr lang="ko-KR" altLang="en-US" sz="1477" dirty="0">
                <a:latin typeface="맑은 고딕" panose="020B0503020000020004" pitchFamily="50" charset="-127"/>
              </a:rPr>
              <a:t>취급시설 자체점검</a:t>
            </a:r>
            <a:r>
              <a:rPr lang="en-US" altLang="ko-KR" sz="1477" dirty="0">
                <a:latin typeface="맑은 고딕" panose="020B0503020000020004" pitchFamily="50" charset="-127"/>
              </a:rPr>
              <a:t>, </a:t>
            </a:r>
            <a:r>
              <a:rPr lang="ko-KR" altLang="en-US" sz="1477" dirty="0">
                <a:latin typeface="맑은 고딕" panose="020B0503020000020004" pitchFamily="50" charset="-127"/>
              </a:rPr>
              <a:t>관리대장</a:t>
            </a:r>
            <a:r>
              <a:rPr lang="en-US" altLang="ko-KR" sz="1477" dirty="0">
                <a:latin typeface="맑은 고딕" panose="020B0503020000020004" pitchFamily="50" charset="-127"/>
              </a:rPr>
              <a:t>)</a:t>
            </a:r>
            <a:endParaRPr lang="en-US" altLang="ko-KR" sz="1477" dirty="0">
              <a:solidFill>
                <a:schemeClr val="accent2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관련 검사결과 확인</a:t>
            </a:r>
            <a:r>
              <a:rPr lang="en-US" altLang="ko-KR" sz="1477" dirty="0">
                <a:latin typeface="맑은 고딕" panose="020B0503020000020004" pitchFamily="50" charset="-127"/>
              </a:rPr>
              <a:t>(</a:t>
            </a:r>
            <a:r>
              <a:rPr lang="ko-KR" altLang="en-US" sz="1477" dirty="0">
                <a:latin typeface="맑은 고딕" panose="020B0503020000020004" pitchFamily="50" charset="-127"/>
              </a:rPr>
              <a:t>압력용기</a:t>
            </a:r>
            <a:r>
              <a:rPr lang="en-US" altLang="ko-KR" sz="1477" dirty="0">
                <a:latin typeface="맑은 고딕" panose="020B0503020000020004" pitchFamily="50" charset="-127"/>
              </a:rPr>
              <a:t>, </a:t>
            </a:r>
            <a:r>
              <a:rPr lang="ko-KR" altLang="en-US" sz="1477" dirty="0">
                <a:latin typeface="맑은 고딕" panose="020B0503020000020004" pitchFamily="50" charset="-127"/>
              </a:rPr>
              <a:t>고압가스</a:t>
            </a:r>
            <a:r>
              <a:rPr lang="en-US" altLang="ko-KR" sz="1477" dirty="0">
                <a:latin typeface="맑은 고딕" panose="020B0503020000020004" pitchFamily="50" charset="-127"/>
              </a:rPr>
              <a:t>, </a:t>
            </a:r>
            <a:r>
              <a:rPr lang="ko-KR" altLang="en-US" sz="1477" dirty="0">
                <a:latin typeface="맑은 고딕" panose="020B0503020000020004" pitchFamily="50" charset="-127"/>
              </a:rPr>
              <a:t>지하저장 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누출 </a:t>
            </a:r>
            <a:r>
              <a:rPr lang="ko-KR" altLang="en-US" sz="1477" dirty="0" err="1" smtClean="0">
                <a:latin typeface="맑은 고딕" panose="020B0503020000020004" pitchFamily="50" charset="-127"/>
              </a:rPr>
              <a:t>검사서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477" dirty="0">
                <a:latin typeface="맑은 고딕" panose="020B0503020000020004" pitchFamily="50" charset="-127"/>
              </a:rPr>
              <a:t>등</a:t>
            </a:r>
            <a:r>
              <a:rPr lang="en-US" altLang="ko-KR" sz="1477" dirty="0">
                <a:latin typeface="맑은 고딕" panose="020B0503020000020004" pitchFamily="50" charset="-127"/>
              </a:rPr>
              <a:t>)</a:t>
            </a:r>
            <a:endParaRPr lang="ko-KR" altLang="en-US" sz="1477" dirty="0"/>
          </a:p>
        </p:txBody>
      </p:sp>
      <p:sp>
        <p:nvSpPr>
          <p:cNvPr id="33" name="설명선 1 32"/>
          <p:cNvSpPr/>
          <p:nvPr/>
        </p:nvSpPr>
        <p:spPr>
          <a:xfrm>
            <a:off x="3421613" y="1462066"/>
            <a:ext cx="8482586" cy="4667272"/>
          </a:xfrm>
          <a:prstGeom prst="borderCallout1">
            <a:avLst>
              <a:gd name="adj1" fmla="val 47856"/>
              <a:gd name="adj2" fmla="val -915"/>
              <a:gd name="adj3" fmla="val 36683"/>
              <a:gd name="adj4" fmla="val -608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844" y="3106468"/>
            <a:ext cx="4250289" cy="300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검사 절차</a:t>
            </a:r>
            <a:endParaRPr lang="ko-KR" altLang="en-US" sz="40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038153"/>
            <a:ext cx="202094" cy="21674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729083"/>
            <a:ext cx="202094" cy="2167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3439565"/>
            <a:ext cx="202094" cy="2167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139797"/>
            <a:ext cx="202094" cy="21674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827677"/>
            <a:ext cx="202094" cy="21674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5523616"/>
            <a:ext cx="202094" cy="216744"/>
          </a:xfrm>
          <a:prstGeom prst="rect">
            <a:avLst/>
          </a:prstGeom>
        </p:spPr>
      </p:pic>
      <p:sp>
        <p:nvSpPr>
          <p:cNvPr id="12" name="모서리가 둥근 직사각형 11"/>
          <p:cNvSpPr/>
          <p:nvPr/>
        </p:nvSpPr>
        <p:spPr>
          <a:xfrm>
            <a:off x="475966" y="1541516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 접수 및 일정 알림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75966" y="226114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시작회의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75966" y="2954581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관련서류 검토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75966" y="367393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현장검사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966" y="436529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검사자 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75966" y="505317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최종회의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사업장 참석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75966" y="5757438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결과서 작성 및 교부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1613" y="1482206"/>
            <a:ext cx="6180726" cy="1456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77" dirty="0">
                <a:latin typeface="맑은 고딕" panose="020B0503020000020004" pitchFamily="50" charset="-127"/>
              </a:rPr>
              <a:t>○ 유해화학물질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취급시설별</a:t>
            </a:r>
            <a:r>
              <a:rPr lang="ko-KR" altLang="en-US" sz="1477" dirty="0">
                <a:latin typeface="맑은 고딕" panose="020B0503020000020004" pitchFamily="50" charset="-127"/>
              </a:rPr>
              <a:t>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세부검사</a:t>
            </a:r>
            <a:endParaRPr lang="en-US" altLang="ko-KR" sz="1477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77" dirty="0">
                <a:latin typeface="맑은 고딕" panose="020B0503020000020004" pitchFamily="50" charset="-127"/>
              </a:rPr>
              <a:t>   - </a:t>
            </a:r>
            <a:r>
              <a:rPr lang="ko-KR" altLang="en-US" sz="1477" dirty="0">
                <a:latin typeface="맑은 고딕" panose="020B0503020000020004" pitchFamily="50" charset="-127"/>
              </a:rPr>
              <a:t>유해화학물질 이송 및 사용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공정별</a:t>
            </a:r>
            <a:r>
              <a:rPr lang="ko-KR" altLang="en-US" sz="1477" dirty="0">
                <a:latin typeface="맑은 고딕" panose="020B0503020000020004" pitchFamily="50" charset="-127"/>
              </a:rPr>
              <a:t> 위험요인 조사</a:t>
            </a:r>
            <a:endParaRPr lang="en-US" altLang="ko-KR" sz="1477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77" dirty="0">
                <a:latin typeface="맑은 고딕" panose="020B0503020000020004" pitchFamily="50" charset="-127"/>
              </a:rPr>
              <a:t>   -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취급시설의</a:t>
            </a:r>
            <a:r>
              <a:rPr lang="ko-KR" altLang="en-US" sz="1477" dirty="0">
                <a:latin typeface="맑은 고딕" panose="020B0503020000020004" pitchFamily="50" charset="-127"/>
              </a:rPr>
              <a:t> 부식</a:t>
            </a:r>
            <a:r>
              <a:rPr lang="en-US" altLang="ko-KR" sz="1477" dirty="0">
                <a:latin typeface="맑은 고딕" panose="020B0503020000020004" pitchFamily="50" charset="-127"/>
              </a:rPr>
              <a:t>, </a:t>
            </a:r>
            <a:r>
              <a:rPr lang="ko-KR" altLang="en-US" sz="1477" dirty="0">
                <a:latin typeface="맑은 고딕" panose="020B0503020000020004" pitchFamily="50" charset="-127"/>
              </a:rPr>
              <a:t>균열</a:t>
            </a:r>
            <a:r>
              <a:rPr lang="en-US" altLang="ko-KR" sz="1477" dirty="0">
                <a:latin typeface="맑은 고딕" panose="020B0503020000020004" pitchFamily="50" charset="-127"/>
              </a:rPr>
              <a:t>, </a:t>
            </a:r>
            <a:r>
              <a:rPr lang="ko-KR" altLang="en-US" sz="1477" dirty="0">
                <a:latin typeface="맑은 고딕" panose="020B0503020000020004" pitchFamily="50" charset="-127"/>
              </a:rPr>
              <a:t>누출 등 검사</a:t>
            </a:r>
            <a:r>
              <a:rPr lang="en-US" altLang="ko-KR" sz="1477" dirty="0">
                <a:latin typeface="맑은 고딕" panose="020B0503020000020004" pitchFamily="50" charset="-127"/>
              </a:rPr>
              <a:t>(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검사장비</a:t>
            </a:r>
            <a:r>
              <a:rPr lang="en-US" altLang="ko-KR" sz="1477" dirty="0" smtClean="0">
                <a:latin typeface="맑은 고딕" panose="020B0503020000020004" pitchFamily="50" charset="-127"/>
              </a:rPr>
              <a:t>)</a:t>
            </a:r>
            <a:endParaRPr lang="en-US" altLang="ko-KR" sz="1477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77" dirty="0">
                <a:latin typeface="맑은 고딕" panose="020B0503020000020004" pitchFamily="50" charset="-127"/>
              </a:rPr>
              <a:t>   - </a:t>
            </a:r>
            <a:r>
              <a:rPr lang="ko-KR" altLang="en-US" sz="1477" dirty="0" err="1">
                <a:latin typeface="맑은 고딕" panose="020B0503020000020004" pitchFamily="50" charset="-127"/>
              </a:rPr>
              <a:t>취급시설의</a:t>
            </a:r>
            <a:r>
              <a:rPr lang="ko-KR" altLang="en-US" sz="1477" dirty="0">
                <a:latin typeface="맑은 고딕" panose="020B0503020000020004" pitchFamily="50" charset="-127"/>
              </a:rPr>
              <a:t> 관리</a:t>
            </a:r>
            <a:r>
              <a:rPr lang="en-US" altLang="ko-KR" sz="1477" dirty="0">
                <a:latin typeface="맑은 고딕" panose="020B0503020000020004" pitchFamily="50" charset="-127"/>
              </a:rPr>
              <a:t>,</a:t>
            </a:r>
            <a:r>
              <a:rPr lang="ko-KR" altLang="en-US" sz="1477" dirty="0">
                <a:latin typeface="맑은 고딕" panose="020B0503020000020004" pitchFamily="50" charset="-127"/>
              </a:rPr>
              <a:t> 운영상태 점검</a:t>
            </a:r>
            <a:endParaRPr lang="en-US" altLang="ko-KR" sz="1477" dirty="0">
              <a:latin typeface="맑은 고딕" panose="020B0503020000020004" pitchFamily="50" charset="-127"/>
            </a:endParaRPr>
          </a:p>
        </p:txBody>
      </p:sp>
      <p:sp>
        <p:nvSpPr>
          <p:cNvPr id="34" name="설명선 1 33"/>
          <p:cNvSpPr/>
          <p:nvPr/>
        </p:nvSpPr>
        <p:spPr>
          <a:xfrm>
            <a:off x="3421613" y="1541516"/>
            <a:ext cx="8482586" cy="4676843"/>
          </a:xfrm>
          <a:prstGeom prst="borderCallout1">
            <a:avLst>
              <a:gd name="adj1" fmla="val 47856"/>
              <a:gd name="adj2" fmla="val -915"/>
              <a:gd name="adj3" fmla="val 50638"/>
              <a:gd name="adj4" fmla="val -581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15" y="4705696"/>
            <a:ext cx="2078834" cy="1385889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952" y="2960873"/>
            <a:ext cx="2078295" cy="155872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952" y="4679244"/>
            <a:ext cx="2120952" cy="1413968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15" y="2960873"/>
            <a:ext cx="2078834" cy="1559126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333" y="4694666"/>
            <a:ext cx="2095379" cy="1396919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333" y="2947392"/>
            <a:ext cx="2096269" cy="157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검사 절차</a:t>
            </a:r>
            <a:endParaRPr lang="ko-KR" altLang="en-US" sz="40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038153"/>
            <a:ext cx="202094" cy="21674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2729083"/>
            <a:ext cx="202094" cy="2167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3439565"/>
            <a:ext cx="202094" cy="2167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139797"/>
            <a:ext cx="202094" cy="21674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399" y="4827677"/>
            <a:ext cx="202094" cy="21674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98400" y="5523616"/>
            <a:ext cx="202094" cy="216744"/>
          </a:xfrm>
          <a:prstGeom prst="rect">
            <a:avLst/>
          </a:prstGeom>
        </p:spPr>
      </p:pic>
      <p:sp>
        <p:nvSpPr>
          <p:cNvPr id="12" name="모서리가 둥근 직사각형 11"/>
          <p:cNvSpPr/>
          <p:nvPr/>
        </p:nvSpPr>
        <p:spPr>
          <a:xfrm>
            <a:off x="475966" y="1541516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 접수 및 일정 알림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75966" y="226114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시작회의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75966" y="2954581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관련서류 검토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75966" y="3673939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현장검사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966" y="436529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검사자 회의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75966" y="5053174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최종회의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사업장 참석</a:t>
            </a:r>
            <a:r>
              <a:rPr lang="en-US" altLang="ko-KR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75966" y="5757438"/>
            <a:ext cx="2429552" cy="459181"/>
          </a:xfrm>
          <a:prstGeom prst="roundRect">
            <a:avLst/>
          </a:prstGeom>
          <a:solidFill>
            <a:srgbClr val="86D0FE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77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결과서 작성 및 교부</a:t>
            </a:r>
            <a:endParaRPr lang="en-US" altLang="ko-KR" sz="1477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1613" y="1590058"/>
            <a:ext cx="6050204" cy="730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77" dirty="0" smtClean="0">
                <a:latin typeface="맑은 고딕" panose="020B0503020000020004" pitchFamily="50" charset="-127"/>
              </a:rPr>
              <a:t>○ 검사결과 부적합 및 권고사항에</a:t>
            </a:r>
            <a:r>
              <a:rPr lang="en-US" altLang="ko-KR" sz="1477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대한 검사자 토의</a:t>
            </a:r>
            <a:endParaRPr lang="en-US" altLang="ko-KR" sz="1477" dirty="0" smtClean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77" dirty="0" smtClean="0">
                <a:latin typeface="맑은 고딕" panose="020B0503020000020004" pitchFamily="50" charset="-127"/>
              </a:rPr>
              <a:t>○ 최종 검사결과 취합</a:t>
            </a:r>
            <a:endParaRPr lang="en-US" altLang="ko-KR" sz="1477" dirty="0">
              <a:latin typeface="맑은 고딕" panose="020B0503020000020004" pitchFamily="50" charset="-127"/>
            </a:endParaRPr>
          </a:p>
        </p:txBody>
      </p:sp>
      <p:sp>
        <p:nvSpPr>
          <p:cNvPr id="32" name="설명선 1 31"/>
          <p:cNvSpPr/>
          <p:nvPr/>
        </p:nvSpPr>
        <p:spPr>
          <a:xfrm>
            <a:off x="3421613" y="1501830"/>
            <a:ext cx="8482586" cy="1067742"/>
          </a:xfrm>
          <a:prstGeom prst="borderCallout1">
            <a:avLst>
              <a:gd name="adj1" fmla="val 47856"/>
              <a:gd name="adj2" fmla="val -915"/>
              <a:gd name="adj3" fmla="val 280305"/>
              <a:gd name="adj4" fmla="val -575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509" y="1539685"/>
            <a:ext cx="1794113" cy="1009189"/>
          </a:xfrm>
          <a:prstGeom prst="rect">
            <a:avLst/>
          </a:prstGeom>
        </p:spPr>
      </p:pic>
      <p:sp>
        <p:nvSpPr>
          <p:cNvPr id="30" name="설명선 1 29"/>
          <p:cNvSpPr/>
          <p:nvPr/>
        </p:nvSpPr>
        <p:spPr>
          <a:xfrm>
            <a:off x="3421613" y="2947208"/>
            <a:ext cx="8482586" cy="1067742"/>
          </a:xfrm>
          <a:prstGeom prst="borderCallout1">
            <a:avLst>
              <a:gd name="adj1" fmla="val 47856"/>
              <a:gd name="adj2" fmla="val -915"/>
              <a:gd name="adj3" fmla="val 220358"/>
              <a:gd name="adj4" fmla="val -56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3421613" y="3115882"/>
            <a:ext cx="6050204" cy="730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77" dirty="0" smtClean="0">
                <a:latin typeface="맑은 고딕" panose="020B0503020000020004" pitchFamily="50" charset="-127"/>
              </a:rPr>
              <a:t>○ 최종 검사결과 설명 및 </a:t>
            </a:r>
            <a:r>
              <a:rPr lang="ko-KR" altLang="en-US" sz="1477" dirty="0" err="1" smtClean="0">
                <a:latin typeface="맑은 고딕" panose="020B0503020000020004" pitchFamily="50" charset="-127"/>
              </a:rPr>
              <a:t>이견수렴</a:t>
            </a:r>
            <a:endParaRPr lang="en-US" altLang="ko-KR" sz="1477" dirty="0" smtClean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77" dirty="0" smtClean="0">
                <a:latin typeface="맑은 고딕" panose="020B0503020000020004" pitchFamily="50" charset="-127"/>
              </a:rPr>
              <a:t>○ 향후 절차 안내</a:t>
            </a:r>
            <a:r>
              <a:rPr lang="en-US" altLang="ko-KR" sz="1477" dirty="0" smtClean="0">
                <a:latin typeface="맑은 고딕" panose="020B0503020000020004" pitchFamily="50" charset="-127"/>
              </a:rPr>
              <a:t>(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지방환경관서 신고 및 부적합 시 개선방안 등</a:t>
            </a:r>
            <a:r>
              <a:rPr lang="en-US" altLang="ko-KR" sz="1477" dirty="0" smtClean="0">
                <a:latin typeface="맑은 고딕" panose="020B0503020000020004" pitchFamily="50" charset="-127"/>
              </a:rPr>
              <a:t>)</a:t>
            </a:r>
            <a:endParaRPr lang="en-US" altLang="ko-KR" sz="1477" dirty="0">
              <a:latin typeface="맑은 고딕" panose="020B0503020000020004" pitchFamily="50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509" y="2975352"/>
            <a:ext cx="1794113" cy="1009189"/>
          </a:xfrm>
          <a:prstGeom prst="rect">
            <a:avLst/>
          </a:prstGeom>
        </p:spPr>
      </p:pic>
      <p:sp>
        <p:nvSpPr>
          <p:cNvPr id="39" name="설명선 1 38"/>
          <p:cNvSpPr/>
          <p:nvPr/>
        </p:nvSpPr>
        <p:spPr>
          <a:xfrm>
            <a:off x="3421613" y="4564246"/>
            <a:ext cx="8482586" cy="1379354"/>
          </a:xfrm>
          <a:prstGeom prst="borderCallout1">
            <a:avLst>
              <a:gd name="adj1" fmla="val 47856"/>
              <a:gd name="adj2" fmla="val -915"/>
              <a:gd name="adj3" fmla="val 105792"/>
              <a:gd name="adj4" fmla="val -585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3421613" y="4963125"/>
            <a:ext cx="6050204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77" dirty="0" smtClean="0">
                <a:latin typeface="맑은 고딕" panose="020B0503020000020004" pitchFamily="50" charset="-127"/>
              </a:rPr>
              <a:t>○ </a:t>
            </a:r>
            <a:r>
              <a:rPr lang="en-US" altLang="ko-KR" sz="1477" dirty="0" smtClean="0">
                <a:latin typeface="맑은 고딕" panose="020B0503020000020004" pitchFamily="50" charset="-127"/>
              </a:rPr>
              <a:t>30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일 이내 </a:t>
            </a:r>
            <a:r>
              <a:rPr lang="ko-KR" altLang="en-US" sz="1477" dirty="0" err="1" smtClean="0">
                <a:latin typeface="맑은 고딕" panose="020B0503020000020004" pitchFamily="50" charset="-127"/>
              </a:rPr>
              <a:t>결과서</a:t>
            </a:r>
            <a:r>
              <a:rPr lang="ko-KR" altLang="en-US" sz="1477" dirty="0" smtClean="0">
                <a:latin typeface="맑은 고딕" panose="020B0503020000020004" pitchFamily="50" charset="-127"/>
              </a:rPr>
              <a:t> 작성 및 교부</a:t>
            </a:r>
            <a:endParaRPr lang="ko-KR" altLang="en-US" sz="1477" dirty="0"/>
          </a:p>
        </p:txBody>
      </p:sp>
      <p:grpSp>
        <p:nvGrpSpPr>
          <p:cNvPr id="3" name="그룹 2"/>
          <p:cNvGrpSpPr/>
          <p:nvPr/>
        </p:nvGrpSpPr>
        <p:grpSpPr>
          <a:xfrm>
            <a:off x="9516057" y="4594884"/>
            <a:ext cx="1697812" cy="1267995"/>
            <a:chOff x="2610339" y="1782205"/>
            <a:chExt cx="6418771" cy="4793802"/>
          </a:xfrm>
        </p:grpSpPr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339" y="1782205"/>
              <a:ext cx="3280290" cy="463936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0629" y="2055995"/>
              <a:ext cx="3138481" cy="45200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3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279402" y="1162050"/>
            <a:ext cx="116967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"/>
          <p:cNvSpPr txBox="1">
            <a:spLocks/>
          </p:cNvSpPr>
          <p:nvPr/>
        </p:nvSpPr>
        <p:spPr>
          <a:xfrm>
            <a:off x="517358" y="365125"/>
            <a:ext cx="11153274" cy="796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검사기관 일반 현황</a:t>
            </a:r>
            <a:endParaRPr lang="ko-KR" altLang="en-US" sz="4000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17358" y="1467853"/>
            <a:ext cx="11153274" cy="47091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60363" indent="-360363">
              <a:lnSpc>
                <a:spcPct val="130000"/>
              </a:lnSpc>
              <a:spcBef>
                <a:spcPts val="600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 sz="2400"/>
            </a:lvl1pPr>
            <a:lvl2pPr marL="685800" lvl="1" indent="-2286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2000"/>
            </a:lvl2pPr>
            <a:lvl3pPr marL="1143000" indent="-228600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ko-KR" altLang="en-US" dirty="0" smtClean="0"/>
              <a:t>환경공단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조직</a:t>
            </a:r>
            <a:r>
              <a:rPr lang="en-US" altLang="ko-KR" dirty="0" smtClean="0"/>
              <a:t>) 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smtClean="0"/>
              <a:t>본사</a:t>
            </a:r>
            <a:r>
              <a:rPr lang="en-US" altLang="ko-KR" dirty="0" smtClean="0"/>
              <a:t>, 5</a:t>
            </a:r>
            <a:r>
              <a:rPr lang="ko-KR" altLang="en-US" dirty="0" smtClean="0"/>
              <a:t>개</a:t>
            </a:r>
            <a:r>
              <a:rPr lang="en-US" altLang="ko-KR" dirty="0" smtClean="0"/>
              <a:t> </a:t>
            </a:r>
            <a:r>
              <a:rPr lang="ko-KR" altLang="en-US" dirty="0" smtClean="0"/>
              <a:t>지역본부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8</a:t>
            </a:r>
            <a:r>
              <a:rPr lang="ko-KR" altLang="en-US" dirty="0" err="1" smtClean="0"/>
              <a:t>개팀</a:t>
            </a:r>
            <a:r>
              <a:rPr lang="en-US" altLang="ko-KR" sz="1700" dirty="0" smtClean="0"/>
              <a:t>(</a:t>
            </a:r>
            <a:r>
              <a:rPr lang="ko-KR" altLang="en-US" sz="1700" dirty="0" smtClean="0"/>
              <a:t>취급시설진단팀</a:t>
            </a:r>
            <a:r>
              <a:rPr lang="en-US" altLang="ko-KR" sz="1700" dirty="0" smtClean="0"/>
              <a:t>, </a:t>
            </a:r>
            <a:r>
              <a:rPr lang="ko-KR" altLang="en-US" sz="1700" dirty="0" err="1" smtClean="0"/>
              <a:t>화학안전팀</a:t>
            </a:r>
            <a:r>
              <a:rPr lang="en-US" altLang="ko-KR" sz="1700" dirty="0" smtClean="0"/>
              <a:t>, </a:t>
            </a:r>
            <a:r>
              <a:rPr lang="ko-KR" altLang="en-US" sz="1700" dirty="0" err="1" smtClean="0"/>
              <a:t>환경진단팀</a:t>
            </a:r>
            <a:r>
              <a:rPr lang="en-US" altLang="ko-KR" sz="1700" dirty="0" smtClean="0"/>
              <a:t>)</a:t>
            </a:r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인원</a:t>
            </a:r>
            <a:r>
              <a:rPr lang="en-US" altLang="ko-KR" dirty="0" smtClean="0"/>
              <a:t>) </a:t>
            </a:r>
            <a:r>
              <a:rPr lang="ko-KR" altLang="en-US" dirty="0" smtClean="0"/>
              <a:t>정규직 </a:t>
            </a:r>
            <a:r>
              <a:rPr lang="en-US" altLang="ko-KR" dirty="0" smtClean="0"/>
              <a:t>125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장비</a:t>
            </a:r>
            <a:r>
              <a:rPr lang="en-US" altLang="ko-KR" dirty="0" smtClean="0"/>
              <a:t>) </a:t>
            </a:r>
            <a:r>
              <a:rPr lang="ko-KR" altLang="en-US" dirty="0" smtClean="0"/>
              <a:t>초음파영상시스템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적외선 누출가스감지카메라 등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종 </a:t>
            </a:r>
            <a:r>
              <a:rPr lang="en-US" altLang="ko-KR" dirty="0" smtClean="0"/>
              <a:t>423</a:t>
            </a:r>
            <a:r>
              <a:rPr lang="ko-KR" altLang="en-US" dirty="0"/>
              <a:t>점</a:t>
            </a:r>
            <a:endParaRPr lang="en-US" altLang="ko-KR" dirty="0" smtClean="0"/>
          </a:p>
          <a:p>
            <a:r>
              <a:rPr lang="ko-KR" altLang="en-US" dirty="0" smtClean="0"/>
              <a:t>가스안전공사</a:t>
            </a:r>
            <a:endParaRPr lang="en-US" altLang="ko-KR" dirty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조직</a:t>
            </a:r>
            <a:r>
              <a:rPr lang="en-US" altLang="ko-KR" dirty="0" smtClean="0"/>
              <a:t>) 1</a:t>
            </a:r>
            <a:r>
              <a:rPr lang="ko-KR" altLang="en-US" dirty="0" smtClean="0"/>
              <a:t>개 센터</a:t>
            </a:r>
            <a:r>
              <a:rPr lang="en-US" altLang="ko-KR" dirty="0" smtClean="0"/>
              <a:t>, 5</a:t>
            </a:r>
            <a:r>
              <a:rPr lang="ko-KR" altLang="en-US" dirty="0" smtClean="0"/>
              <a:t>개 지역본부</a:t>
            </a:r>
            <a:r>
              <a:rPr lang="en-US" altLang="ko-KR" dirty="0" smtClean="0"/>
              <a:t>, 5</a:t>
            </a:r>
            <a:r>
              <a:rPr lang="ko-KR" altLang="en-US" dirty="0" err="1" smtClean="0"/>
              <a:t>개팀</a:t>
            </a:r>
            <a:r>
              <a:rPr lang="en-US" altLang="ko-KR" sz="1700" dirty="0" smtClean="0"/>
              <a:t>(</a:t>
            </a:r>
            <a:r>
              <a:rPr lang="ko-KR" altLang="en-US" sz="1700" dirty="0" err="1"/>
              <a:t>검</a:t>
            </a:r>
            <a:r>
              <a:rPr lang="ko-KR" altLang="en-US" sz="1700" dirty="0" err="1" smtClean="0"/>
              <a:t>사팀</a:t>
            </a:r>
            <a:r>
              <a:rPr lang="en-US" altLang="ko-KR" sz="1700" dirty="0" smtClean="0"/>
              <a:t>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인원</a:t>
            </a:r>
            <a:r>
              <a:rPr lang="en-US" altLang="ko-KR" dirty="0" smtClean="0"/>
              <a:t>) </a:t>
            </a:r>
            <a:r>
              <a:rPr lang="ko-KR" altLang="en-US" dirty="0" smtClean="0"/>
              <a:t>정규직 </a:t>
            </a:r>
            <a:r>
              <a:rPr lang="en-US" altLang="ko-KR" dirty="0" smtClean="0"/>
              <a:t>32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장비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가스분석기</a:t>
            </a:r>
            <a:r>
              <a:rPr lang="en-US" altLang="ko-KR" dirty="0" smtClean="0"/>
              <a:t>, VOC </a:t>
            </a:r>
            <a:r>
              <a:rPr lang="ko-KR" altLang="en-US" dirty="0" smtClean="0"/>
              <a:t>측정기 등 </a:t>
            </a:r>
            <a:r>
              <a:rPr lang="en-US" altLang="ko-KR" dirty="0" smtClean="0"/>
              <a:t>18</a:t>
            </a:r>
            <a:r>
              <a:rPr lang="ko-KR" altLang="en-US" dirty="0" smtClean="0"/>
              <a:t>종 </a:t>
            </a:r>
            <a:r>
              <a:rPr lang="en-US" altLang="ko-KR" dirty="0" smtClean="0"/>
              <a:t>221</a:t>
            </a:r>
            <a:r>
              <a:rPr lang="ko-KR" altLang="en-US" dirty="0"/>
              <a:t>점</a:t>
            </a:r>
            <a:endParaRPr lang="en-US" altLang="ko-KR" dirty="0"/>
          </a:p>
          <a:p>
            <a:r>
              <a:rPr lang="ko-KR" altLang="en-US" dirty="0" smtClean="0"/>
              <a:t>안전보건공단</a:t>
            </a:r>
            <a:endParaRPr lang="en-US" altLang="ko-KR" dirty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조직</a:t>
            </a:r>
            <a:r>
              <a:rPr lang="en-US" altLang="ko-KR" dirty="0" smtClean="0"/>
              <a:t>) 1</a:t>
            </a:r>
            <a:r>
              <a:rPr lang="ko-KR" altLang="en-US" dirty="0" smtClean="0"/>
              <a:t>개 본부</a:t>
            </a:r>
            <a:r>
              <a:rPr lang="en-US" altLang="ko-KR" dirty="0" smtClean="0"/>
              <a:t>, 5</a:t>
            </a:r>
            <a:r>
              <a:rPr lang="ko-KR" altLang="en-US" dirty="0" smtClean="0"/>
              <a:t>개 지역본부</a:t>
            </a:r>
            <a:r>
              <a:rPr lang="en-US" altLang="ko-KR" dirty="0" smtClean="0"/>
              <a:t>, 5</a:t>
            </a:r>
            <a:r>
              <a:rPr lang="ko-KR" altLang="en-US" dirty="0" err="1" smtClean="0"/>
              <a:t>개팀</a:t>
            </a:r>
            <a:r>
              <a:rPr lang="en-US" altLang="ko-KR" sz="1700" dirty="0" smtClean="0"/>
              <a:t>(</a:t>
            </a:r>
            <a:r>
              <a:rPr lang="ko-KR" altLang="en-US" sz="1700" dirty="0" smtClean="0"/>
              <a:t>화학시설검사팀</a:t>
            </a:r>
            <a:r>
              <a:rPr lang="en-US" altLang="ko-KR" sz="1700" dirty="0" smtClean="0"/>
              <a:t>)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인원</a:t>
            </a:r>
            <a:r>
              <a:rPr lang="en-US" altLang="ko-KR" dirty="0" smtClean="0"/>
              <a:t>) </a:t>
            </a:r>
            <a:r>
              <a:rPr lang="ko-KR" altLang="en-US" dirty="0" smtClean="0"/>
              <a:t>정규직 </a:t>
            </a:r>
            <a:r>
              <a:rPr lang="en-US" altLang="ko-KR" dirty="0" smtClean="0"/>
              <a:t>34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장비</a:t>
            </a:r>
            <a:r>
              <a:rPr lang="en-US" altLang="ko-KR" dirty="0" smtClean="0"/>
              <a:t>) </a:t>
            </a:r>
            <a:r>
              <a:rPr lang="ko-KR" altLang="en-US" dirty="0" smtClean="0"/>
              <a:t>레이저거리측정기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접지저항측정기 등 </a:t>
            </a:r>
            <a:r>
              <a:rPr lang="en-US" altLang="ko-KR" dirty="0" smtClean="0"/>
              <a:t>9</a:t>
            </a:r>
            <a:r>
              <a:rPr lang="ko-KR" altLang="en-US" dirty="0" smtClean="0"/>
              <a:t>종 </a:t>
            </a:r>
            <a:r>
              <a:rPr lang="en-US" altLang="ko-KR" dirty="0" smtClean="0"/>
              <a:t>82</a:t>
            </a:r>
            <a:r>
              <a:rPr lang="ko-KR" altLang="en-US" dirty="0" smtClean="0"/>
              <a:t>점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5990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4"/>
          <p:cNvSpPr>
            <a:spLocks noGrp="1"/>
          </p:cNvSpPr>
          <p:nvPr>
            <p:ph type="ctrTitle"/>
          </p:nvPr>
        </p:nvSpPr>
        <p:spPr>
          <a:xfrm>
            <a:off x="1853301" y="2784763"/>
            <a:ext cx="9938084" cy="1025966"/>
          </a:xfrm>
        </p:spPr>
        <p:txBody>
          <a:bodyPr/>
          <a:lstStyle/>
          <a:p>
            <a:pPr algn="l"/>
            <a:r>
              <a:rPr lang="ko-KR" altLang="en-US" dirty="0" smtClean="0"/>
              <a:t>경청해 주셔서 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45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1251</Words>
  <Application>Microsoft Office PowerPoint</Application>
  <PresentationFormat>와이드스크린</PresentationFormat>
  <Paragraphs>249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7" baseType="lpstr">
      <vt:lpstr>HY헤드라인M</vt:lpstr>
      <vt:lpstr>맑은 고딕</vt:lpstr>
      <vt:lpstr>맑은고딕</vt:lpstr>
      <vt:lpstr>-윤고딕330</vt:lpstr>
      <vt:lpstr>조선일보명조</vt:lpstr>
      <vt:lpstr>휴먼모음T</vt:lpstr>
      <vt:lpstr>Arial</vt:lpstr>
      <vt:lpstr>Wingdings</vt:lpstr>
      <vt:lpstr>Office 테마</vt:lpstr>
      <vt:lpstr>「화학물질관리법」   유해화학물질 취급시설 검사제도 운영현황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경청해 주셔서 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2014WH</dc:creator>
  <cp:lastModifiedBy>2014WH</cp:lastModifiedBy>
  <cp:revision>45</cp:revision>
  <dcterms:created xsi:type="dcterms:W3CDTF">2018-07-19T00:30:44Z</dcterms:created>
  <dcterms:modified xsi:type="dcterms:W3CDTF">2018-07-23T08:34:53Z</dcterms:modified>
</cp:coreProperties>
</file>